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76" r:id="rId7"/>
    <p:sldId id="266" r:id="rId8"/>
    <p:sldId id="267" r:id="rId9"/>
    <p:sldId id="268" r:id="rId10"/>
    <p:sldId id="277" r:id="rId11"/>
    <p:sldId id="278" r:id="rId12"/>
    <p:sldId id="279" r:id="rId13"/>
    <p:sldId id="280" r:id="rId14"/>
    <p:sldId id="281" r:id="rId15"/>
    <p:sldId id="269" r:id="rId16"/>
    <p:sldId id="282" r:id="rId17"/>
    <p:sldId id="283" r:id="rId18"/>
    <p:sldId id="270" r:id="rId19"/>
    <p:sldId id="271" r:id="rId20"/>
    <p:sldId id="272" r:id="rId21"/>
    <p:sldId id="273" r:id="rId22"/>
    <p:sldId id="274" r:id="rId23"/>
    <p:sldId id="275" r:id="rId24"/>
  </p:sldIdLst>
  <p:sldSz cx="10083800" cy="7556500"/>
  <p:notesSz cx="100838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7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2515"/>
            <a:ext cx="857123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1640"/>
            <a:ext cx="705866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50" b="0" i="1">
                <a:solidFill>
                  <a:srgbClr val="006FC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00" b="0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50" b="0" i="1">
                <a:solidFill>
                  <a:srgbClr val="006FC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50" b="0" i="1">
                <a:solidFill>
                  <a:srgbClr val="006FC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91233" y="569780"/>
            <a:ext cx="5501333" cy="663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50" b="0" i="1">
                <a:solidFill>
                  <a:srgbClr val="006FC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6053" y="1787985"/>
            <a:ext cx="8874760" cy="3834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7027545"/>
            <a:ext cx="3226816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7107" y="926595"/>
            <a:ext cx="8637905" cy="53396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050">
              <a:lnSpc>
                <a:spcPct val="146400"/>
              </a:lnSpc>
              <a:spcBef>
                <a:spcPts val="95"/>
              </a:spcBef>
            </a:pPr>
            <a:r>
              <a:rPr sz="3950" b="1" i="1" spc="-285" dirty="0">
                <a:solidFill>
                  <a:srgbClr val="548ED4"/>
                </a:solidFill>
                <a:latin typeface="Bookman Old Style"/>
                <a:cs typeface="Bookman Old Style"/>
              </a:rPr>
              <a:t>Course </a:t>
            </a:r>
            <a:r>
              <a:rPr sz="3950" b="1" i="1" spc="-630" dirty="0">
                <a:solidFill>
                  <a:srgbClr val="1F487C"/>
                </a:solidFill>
                <a:latin typeface="Bookman Old Style"/>
                <a:cs typeface="Bookman Old Style"/>
              </a:rPr>
              <a:t>: </a:t>
            </a:r>
            <a:r>
              <a:rPr sz="3950" b="1" i="1" spc="-530" dirty="0">
                <a:solidFill>
                  <a:srgbClr val="1F487C"/>
                </a:solidFill>
                <a:latin typeface="Bookman Old Style"/>
                <a:cs typeface="Bookman Old Style"/>
              </a:rPr>
              <a:t>B.Sc </a:t>
            </a:r>
            <a:r>
              <a:rPr sz="3950" b="1" i="1" spc="-360" dirty="0">
                <a:solidFill>
                  <a:srgbClr val="1F487C"/>
                </a:solidFill>
                <a:latin typeface="Bookman Old Style"/>
                <a:cs typeface="Bookman Old Style"/>
              </a:rPr>
              <a:t>Nursing </a:t>
            </a:r>
            <a:r>
              <a:rPr sz="3950" b="1" i="1" spc="180" dirty="0">
                <a:solidFill>
                  <a:srgbClr val="1F487C"/>
                </a:solidFill>
                <a:latin typeface="Bookman Old Style"/>
                <a:cs typeface="Bookman Old Style"/>
              </a:rPr>
              <a:t>– </a:t>
            </a:r>
            <a:r>
              <a:rPr sz="3950" b="1" i="1" spc="-280" dirty="0">
                <a:solidFill>
                  <a:srgbClr val="1F487C"/>
                </a:solidFill>
                <a:latin typeface="Bookman Old Style"/>
                <a:cs typeface="Bookman Old Style"/>
              </a:rPr>
              <a:t>IV </a:t>
            </a:r>
            <a:r>
              <a:rPr sz="3950" b="1" i="1" spc="-330" dirty="0">
                <a:solidFill>
                  <a:srgbClr val="1F487C"/>
                </a:solidFill>
                <a:latin typeface="Bookman Old Style"/>
                <a:cs typeface="Bookman Old Style"/>
              </a:rPr>
              <a:t>Year  </a:t>
            </a:r>
            <a:r>
              <a:rPr sz="3950" b="1" i="1" spc="-305" dirty="0">
                <a:solidFill>
                  <a:srgbClr val="548ED4"/>
                </a:solidFill>
                <a:latin typeface="Bookman Old Style"/>
                <a:cs typeface="Bookman Old Style"/>
              </a:rPr>
              <a:t>Subject </a:t>
            </a:r>
            <a:r>
              <a:rPr sz="3950" b="1" i="1" spc="-630" dirty="0">
                <a:solidFill>
                  <a:srgbClr val="1F487C"/>
                </a:solidFill>
                <a:latin typeface="Bookman Old Style"/>
                <a:cs typeface="Bookman Old Style"/>
              </a:rPr>
              <a:t>: </a:t>
            </a:r>
            <a:r>
              <a:rPr sz="3950" b="1" i="1" spc="-480" dirty="0">
                <a:solidFill>
                  <a:srgbClr val="1F487C"/>
                </a:solidFill>
                <a:latin typeface="Bookman Old Style"/>
                <a:cs typeface="Bookman Old Style"/>
              </a:rPr>
              <a:t>Community </a:t>
            </a:r>
            <a:r>
              <a:rPr sz="3950" b="1" i="1" spc="-375" dirty="0">
                <a:solidFill>
                  <a:srgbClr val="1F487C"/>
                </a:solidFill>
                <a:latin typeface="Bookman Old Style"/>
                <a:cs typeface="Bookman Old Style"/>
              </a:rPr>
              <a:t>Health </a:t>
            </a:r>
            <a:r>
              <a:rPr sz="3950" b="1" i="1" spc="-305" dirty="0">
                <a:solidFill>
                  <a:srgbClr val="1F487C"/>
                </a:solidFill>
                <a:latin typeface="Bookman Old Style"/>
                <a:cs typeface="Bookman Old Style"/>
              </a:rPr>
              <a:t>Nursing- </a:t>
            </a:r>
            <a:r>
              <a:rPr sz="3950" b="1" i="1" spc="-155" dirty="0">
                <a:solidFill>
                  <a:srgbClr val="1F487C"/>
                </a:solidFill>
                <a:latin typeface="Bookman Old Style"/>
                <a:cs typeface="Bookman Old Style"/>
              </a:rPr>
              <a:t>II  </a:t>
            </a:r>
            <a:r>
              <a:rPr sz="3950" b="1" i="1" spc="-365" dirty="0">
                <a:solidFill>
                  <a:srgbClr val="548ED4"/>
                </a:solidFill>
                <a:latin typeface="Bookman Old Style"/>
                <a:cs typeface="Bookman Old Style"/>
              </a:rPr>
              <a:t>Unit</a:t>
            </a:r>
            <a:r>
              <a:rPr sz="3950" b="1" i="1" spc="-385" dirty="0">
                <a:solidFill>
                  <a:srgbClr val="548ED4"/>
                </a:solidFill>
                <a:latin typeface="Bookman Old Style"/>
                <a:cs typeface="Bookman Old Style"/>
              </a:rPr>
              <a:t> </a:t>
            </a:r>
            <a:r>
              <a:rPr sz="3950" b="1" i="1" spc="-415" dirty="0">
                <a:solidFill>
                  <a:srgbClr val="1F487C"/>
                </a:solidFill>
                <a:latin typeface="Bookman Old Style"/>
                <a:cs typeface="Bookman Old Style"/>
              </a:rPr>
              <a:t>:</a:t>
            </a:r>
            <a:r>
              <a:rPr sz="3950" b="1" i="1" spc="-415" dirty="0" smtClean="0">
                <a:solidFill>
                  <a:srgbClr val="1F487C"/>
                </a:solidFill>
                <a:latin typeface="Bookman Old Style"/>
                <a:cs typeface="Bookman Old Style"/>
              </a:rPr>
              <a:t>I</a:t>
            </a:r>
            <a:r>
              <a:rPr lang="en-IN" sz="3950" b="1" i="1" spc="-415" dirty="0">
                <a:solidFill>
                  <a:srgbClr val="1F487C"/>
                </a:solidFill>
                <a:latin typeface="Bookman Old Style"/>
                <a:cs typeface="Bookman Old Style"/>
              </a:rPr>
              <a:t>I</a:t>
            </a:r>
            <a:endParaRPr sz="3950" dirty="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2205"/>
              </a:spcBef>
            </a:pPr>
            <a:r>
              <a:rPr sz="3950" b="1" i="1" spc="-355" dirty="0">
                <a:solidFill>
                  <a:srgbClr val="548ED4"/>
                </a:solidFill>
                <a:latin typeface="Bookman Old Style"/>
                <a:cs typeface="Bookman Old Style"/>
              </a:rPr>
              <a:t>Title</a:t>
            </a:r>
            <a:r>
              <a:rPr sz="3950" b="1" i="1" spc="-355" dirty="0">
                <a:solidFill>
                  <a:srgbClr val="1F487C"/>
                </a:solidFill>
                <a:latin typeface="Bookman Old Style"/>
                <a:cs typeface="Bookman Old Style"/>
              </a:rPr>
              <a:t>: </a:t>
            </a:r>
            <a:r>
              <a:rPr sz="3950" b="1" i="1" spc="-325" dirty="0">
                <a:solidFill>
                  <a:srgbClr val="1F487C"/>
                </a:solidFill>
                <a:latin typeface="Bookman Old Style"/>
                <a:cs typeface="Bookman Old Style"/>
              </a:rPr>
              <a:t>Home</a:t>
            </a:r>
            <a:r>
              <a:rPr sz="3950" b="1" i="1" spc="-415" dirty="0">
                <a:solidFill>
                  <a:srgbClr val="1F487C"/>
                </a:solidFill>
                <a:latin typeface="Bookman Old Style"/>
                <a:cs typeface="Bookman Old Style"/>
              </a:rPr>
              <a:t> </a:t>
            </a:r>
            <a:r>
              <a:rPr sz="3950" b="1" i="1" spc="-285" dirty="0">
                <a:solidFill>
                  <a:srgbClr val="1F487C"/>
                </a:solidFill>
                <a:latin typeface="Bookman Old Style"/>
                <a:cs typeface="Bookman Old Style"/>
              </a:rPr>
              <a:t>Visit</a:t>
            </a:r>
            <a:endParaRPr sz="3950" dirty="0">
              <a:latin typeface="Bookman Old Style"/>
              <a:cs typeface="Bookman Old Style"/>
            </a:endParaRPr>
          </a:p>
          <a:p>
            <a:pPr marL="12700" marR="5080">
              <a:lnSpc>
                <a:spcPct val="146400"/>
              </a:lnSpc>
            </a:pPr>
            <a:r>
              <a:rPr sz="3950" b="1" i="1" spc="-300" dirty="0">
                <a:solidFill>
                  <a:srgbClr val="548ED4"/>
                </a:solidFill>
                <a:latin typeface="Bookman Old Style"/>
                <a:cs typeface="Bookman Old Style"/>
              </a:rPr>
              <a:t>Prepared </a:t>
            </a:r>
            <a:r>
              <a:rPr sz="3950" b="1" i="1" spc="-495" dirty="0">
                <a:solidFill>
                  <a:srgbClr val="548ED4"/>
                </a:solidFill>
                <a:latin typeface="Bookman Old Style"/>
                <a:cs typeface="Bookman Old Style"/>
              </a:rPr>
              <a:t>by </a:t>
            </a:r>
            <a:r>
              <a:rPr sz="3950" b="1" i="1" spc="-630" dirty="0" smtClean="0">
                <a:solidFill>
                  <a:srgbClr val="1F487C"/>
                </a:solidFill>
                <a:latin typeface="Bookman Old Style"/>
                <a:cs typeface="Bookman Old Style"/>
              </a:rPr>
              <a:t>:</a:t>
            </a:r>
            <a:r>
              <a:rPr lang="en-IN" sz="3950" b="1" i="1" spc="-630" dirty="0" smtClean="0">
                <a:solidFill>
                  <a:srgbClr val="1F487C"/>
                </a:solidFill>
                <a:latin typeface="Bookman Old Style"/>
                <a:cs typeface="Bookman Old Style"/>
              </a:rPr>
              <a:t>Seeja Jacob, Department of community health nursing</a:t>
            </a:r>
            <a:endParaRPr sz="3950" dirty="0"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1.Initiation phase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053" y="1787985"/>
            <a:ext cx="8874760" cy="1523494"/>
          </a:xfrm>
        </p:spPr>
        <p:txBody>
          <a:bodyPr/>
          <a:lstStyle/>
          <a:p>
            <a:r>
              <a:rPr lang="en-IN" dirty="0" smtClean="0"/>
              <a:t>In this phase CHN clarifies the source of referral for visit, purpose of visit and share information  with the family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404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8700" y="577850"/>
            <a:ext cx="5501333" cy="663575"/>
          </a:xfrm>
        </p:spPr>
        <p:txBody>
          <a:bodyPr/>
          <a:lstStyle/>
          <a:p>
            <a:r>
              <a:rPr lang="en-IN" dirty="0" smtClean="0"/>
              <a:t>2.Pre </a:t>
            </a:r>
            <a:r>
              <a:rPr lang="en-IN" dirty="0" smtClean="0"/>
              <a:t>visit </a:t>
            </a:r>
            <a:r>
              <a:rPr lang="en-IN" dirty="0" smtClean="0"/>
              <a:t>activities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053" y="1787985"/>
            <a:ext cx="8874760" cy="4570482"/>
          </a:xfrm>
        </p:spPr>
        <p:txBody>
          <a:bodyPr/>
          <a:lstStyle/>
          <a:p>
            <a:r>
              <a:rPr lang="en-IN" dirty="0" smtClean="0"/>
              <a:t>-prior information regarding the house,  </a:t>
            </a:r>
            <a:r>
              <a:rPr lang="en-IN" dirty="0" err="1" smtClean="0"/>
              <a:t>ie</a:t>
            </a:r>
            <a:r>
              <a:rPr lang="en-IN" dirty="0" smtClean="0"/>
              <a:t> location of house, its distance, address and need for home visit, physical  and environment status, family cultural back ground, occupation and income of family ,educational level </a:t>
            </a:r>
            <a:r>
              <a:rPr lang="en-IN" dirty="0" err="1" smtClean="0"/>
              <a:t>etc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-Theses information is obtained from family folder, health care agencies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463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01" y="569780"/>
            <a:ext cx="6789266" cy="638636"/>
          </a:xfrm>
        </p:spPr>
        <p:txBody>
          <a:bodyPr/>
          <a:lstStyle/>
          <a:p>
            <a:r>
              <a:rPr lang="en-IN" dirty="0" smtClean="0"/>
              <a:t>3.Activities </a:t>
            </a:r>
            <a:r>
              <a:rPr lang="en-IN" dirty="0" smtClean="0"/>
              <a:t>during home visit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053" y="1339850"/>
            <a:ext cx="8874760" cy="5970865"/>
          </a:xfrm>
        </p:spPr>
        <p:txBody>
          <a:bodyPr/>
          <a:lstStyle/>
          <a:p>
            <a:r>
              <a:rPr lang="en-IN" sz="2400" dirty="0" smtClean="0"/>
              <a:t>-</a:t>
            </a:r>
            <a:r>
              <a:rPr lang="en-IN" sz="2800" dirty="0" smtClean="0"/>
              <a:t>Develop trust and rapport</a:t>
            </a:r>
          </a:p>
          <a:p>
            <a:r>
              <a:rPr lang="en-IN" sz="2800" dirty="0" smtClean="0"/>
              <a:t>-Introduce herself to family, establish nurse -patient relationship</a:t>
            </a:r>
          </a:p>
          <a:p>
            <a:r>
              <a:rPr lang="en-IN" sz="2800" dirty="0" smtClean="0"/>
              <a:t>-To take permission from the family members prior to entry into home or knocking the door of house</a:t>
            </a:r>
          </a:p>
          <a:p>
            <a:r>
              <a:rPr lang="en-IN" sz="2800" dirty="0" smtClean="0"/>
              <a:t>-Accept the culture of family</a:t>
            </a:r>
          </a:p>
          <a:p>
            <a:r>
              <a:rPr lang="en-IN" sz="2800" dirty="0" smtClean="0"/>
              <a:t>-Explain the purpose of visit and acknowledge each family member and seek co-operation from them for their care</a:t>
            </a:r>
          </a:p>
          <a:p>
            <a:r>
              <a:rPr lang="en-IN" sz="2800" dirty="0" smtClean="0"/>
              <a:t>-Use effective communication skill to implement the nursing process</a:t>
            </a:r>
          </a:p>
          <a:p>
            <a:r>
              <a:rPr lang="en-IN" sz="2800" dirty="0" smtClean="0"/>
              <a:t>-Assess family needs and plan the nursing care according to the need</a:t>
            </a:r>
          </a:p>
          <a:p>
            <a:r>
              <a:rPr lang="en-IN" sz="2800" dirty="0" smtClean="0"/>
              <a:t>Plan and implement nursing car</a:t>
            </a:r>
            <a:r>
              <a:rPr lang="en-IN" sz="2400" dirty="0" smtClean="0"/>
              <a:t>e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93408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4.Termination phase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4519" y="1720850"/>
            <a:ext cx="8874760" cy="4062651"/>
          </a:xfrm>
        </p:spPr>
        <p:txBody>
          <a:bodyPr/>
          <a:lstStyle/>
          <a:p>
            <a:r>
              <a:rPr lang="en-IN" dirty="0" smtClean="0"/>
              <a:t>Nurse patient goals are reached ,health is restored. patient can function without nursing action .</a:t>
            </a:r>
          </a:p>
          <a:p>
            <a:endParaRPr lang="en-IN" dirty="0" smtClean="0"/>
          </a:p>
          <a:p>
            <a:r>
              <a:rPr lang="en-IN" dirty="0" smtClean="0"/>
              <a:t>Nurse transfer the patient care to another nurse or other members to provide health care</a:t>
            </a:r>
          </a:p>
          <a:p>
            <a:endParaRPr lang="en-IN" dirty="0" smtClean="0"/>
          </a:p>
          <a:p>
            <a:r>
              <a:rPr lang="en-IN" dirty="0" smtClean="0"/>
              <a:t>In addition ,the nurse have to review visit with family and plan for future visit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965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8700" y="577850"/>
            <a:ext cx="5501333" cy="663575"/>
          </a:xfrm>
        </p:spPr>
        <p:txBody>
          <a:bodyPr/>
          <a:lstStyle/>
          <a:p>
            <a:r>
              <a:rPr lang="en-IN" dirty="0" smtClean="0"/>
              <a:t>5.Post </a:t>
            </a:r>
            <a:r>
              <a:rPr lang="en-IN" dirty="0" smtClean="0"/>
              <a:t>visit activities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053" y="1787985"/>
            <a:ext cx="8874760" cy="3046988"/>
          </a:xfrm>
        </p:spPr>
        <p:txBody>
          <a:bodyPr/>
          <a:lstStyle/>
          <a:p>
            <a:r>
              <a:rPr lang="en-IN" b="1" dirty="0" smtClean="0"/>
              <a:t>Documentation</a:t>
            </a:r>
            <a:r>
              <a:rPr lang="en-IN" dirty="0" smtClean="0"/>
              <a:t>-recording and reporting </a:t>
            </a:r>
          </a:p>
          <a:p>
            <a:r>
              <a:rPr lang="en-IN" b="1" dirty="0" smtClean="0"/>
              <a:t>Evaluation </a:t>
            </a:r>
            <a:r>
              <a:rPr lang="en-IN" dirty="0" smtClean="0"/>
              <a:t>–</a:t>
            </a:r>
          </a:p>
          <a:p>
            <a:r>
              <a:rPr lang="en-IN" dirty="0" smtClean="0"/>
              <a:t>-relationship established</a:t>
            </a:r>
          </a:p>
          <a:p>
            <a:r>
              <a:rPr lang="en-IN" dirty="0" smtClean="0"/>
              <a:t>-Effectiveness of teaching or care</a:t>
            </a:r>
          </a:p>
          <a:p>
            <a:r>
              <a:rPr lang="en-IN" dirty="0" smtClean="0"/>
              <a:t>-whether able to recognize and identify needs of the family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114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1583" y="625754"/>
            <a:ext cx="5986780" cy="5632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500" b="1" spc="-345" dirty="0">
                <a:solidFill>
                  <a:srgbClr val="1F487C"/>
                </a:solidFill>
                <a:latin typeface="Bookman Old Style"/>
                <a:cs typeface="Bookman Old Style"/>
              </a:rPr>
              <a:t>ADVANTAGES </a:t>
            </a:r>
            <a:r>
              <a:rPr sz="3500" b="1" spc="-285" dirty="0">
                <a:solidFill>
                  <a:srgbClr val="1F487C"/>
                </a:solidFill>
                <a:latin typeface="Bookman Old Style"/>
                <a:cs typeface="Bookman Old Style"/>
              </a:rPr>
              <a:t>OF </a:t>
            </a:r>
            <a:r>
              <a:rPr sz="3500" b="1" spc="-260" dirty="0">
                <a:solidFill>
                  <a:srgbClr val="1F487C"/>
                </a:solidFill>
                <a:latin typeface="Bookman Old Style"/>
                <a:cs typeface="Bookman Old Style"/>
              </a:rPr>
              <a:t>HOME</a:t>
            </a:r>
            <a:r>
              <a:rPr sz="3500" b="1" spc="-375" dirty="0">
                <a:solidFill>
                  <a:srgbClr val="1F487C"/>
                </a:solidFill>
                <a:latin typeface="Bookman Old Style"/>
                <a:cs typeface="Bookman Old Style"/>
              </a:rPr>
              <a:t> </a:t>
            </a:r>
            <a:r>
              <a:rPr sz="3500" b="1" spc="-350" dirty="0">
                <a:solidFill>
                  <a:srgbClr val="1F487C"/>
                </a:solidFill>
                <a:latin typeface="Bookman Old Style"/>
                <a:cs typeface="Bookman Old Style"/>
              </a:rPr>
              <a:t>VISIT</a:t>
            </a:r>
            <a:endParaRPr sz="3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046" y="1297426"/>
            <a:ext cx="9051925" cy="5678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5920" marR="5080" indent="-363855">
              <a:lnSpc>
                <a:spcPct val="130700"/>
              </a:lnSpc>
              <a:spcBef>
                <a:spcPts val="95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125" dirty="0">
                <a:latin typeface="Cambria"/>
                <a:cs typeface="Cambria"/>
              </a:rPr>
              <a:t>Provides </a:t>
            </a:r>
            <a:r>
              <a:rPr sz="2950" i="1" spc="30" dirty="0">
                <a:latin typeface="Cambria"/>
                <a:cs typeface="Cambria"/>
              </a:rPr>
              <a:t>an </a:t>
            </a:r>
            <a:r>
              <a:rPr sz="2950" i="1" spc="175" dirty="0">
                <a:latin typeface="Cambria"/>
                <a:cs typeface="Cambria"/>
              </a:rPr>
              <a:t>excellent </a:t>
            </a:r>
            <a:r>
              <a:rPr sz="2950" i="1" spc="60" dirty="0">
                <a:latin typeface="Cambria"/>
                <a:cs typeface="Cambria"/>
              </a:rPr>
              <a:t>opportunity </a:t>
            </a:r>
            <a:r>
              <a:rPr sz="2950" i="1" spc="105" dirty="0">
                <a:latin typeface="Cambria"/>
                <a:cs typeface="Cambria"/>
              </a:rPr>
              <a:t>to </a:t>
            </a:r>
            <a:r>
              <a:rPr sz="2950" i="1" spc="100" dirty="0">
                <a:latin typeface="Cambria"/>
                <a:cs typeface="Cambria"/>
              </a:rPr>
              <a:t>implement </a:t>
            </a:r>
            <a:r>
              <a:rPr sz="2950" i="1" spc="80" dirty="0">
                <a:latin typeface="Cambria"/>
                <a:cs typeface="Cambria"/>
              </a:rPr>
              <a:t>the  </a:t>
            </a:r>
            <a:r>
              <a:rPr sz="2950" i="1" spc="40" dirty="0">
                <a:latin typeface="Cambria"/>
                <a:cs typeface="Cambria"/>
              </a:rPr>
              <a:t>nursing</a:t>
            </a:r>
            <a:r>
              <a:rPr sz="2950" i="1" spc="80" dirty="0">
                <a:latin typeface="Cambria"/>
                <a:cs typeface="Cambria"/>
              </a:rPr>
              <a:t> </a:t>
            </a:r>
            <a:r>
              <a:rPr sz="2950" i="1" spc="100" dirty="0">
                <a:latin typeface="Cambria"/>
                <a:cs typeface="Cambria"/>
              </a:rPr>
              <a:t>care.</a:t>
            </a:r>
            <a:endParaRPr sz="2950" dirty="0">
              <a:latin typeface="Cambria"/>
              <a:cs typeface="Cambria"/>
            </a:endParaRPr>
          </a:p>
          <a:p>
            <a:pPr marL="375920" marR="607695" indent="-363855">
              <a:lnSpc>
                <a:spcPct val="130700"/>
              </a:lnSpc>
              <a:spcBef>
                <a:spcPts val="715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110" dirty="0">
                <a:latin typeface="Cambria"/>
                <a:cs typeface="Cambria"/>
              </a:rPr>
              <a:t>Render </a:t>
            </a:r>
            <a:r>
              <a:rPr sz="2950" i="1" spc="170" dirty="0">
                <a:latin typeface="Cambria"/>
                <a:cs typeface="Cambria"/>
              </a:rPr>
              <a:t>services </a:t>
            </a:r>
            <a:r>
              <a:rPr sz="2950" i="1" spc="85" dirty="0">
                <a:latin typeface="Cambria"/>
                <a:cs typeface="Cambria"/>
              </a:rPr>
              <a:t>at </a:t>
            </a:r>
            <a:r>
              <a:rPr sz="2950" i="1" spc="55" dirty="0">
                <a:latin typeface="Cambria"/>
                <a:cs typeface="Cambria"/>
              </a:rPr>
              <a:t>their </a:t>
            </a:r>
            <a:r>
              <a:rPr sz="2950" i="1" spc="-55" dirty="0">
                <a:latin typeface="Cambria"/>
                <a:cs typeface="Cambria"/>
              </a:rPr>
              <a:t>own </a:t>
            </a:r>
            <a:r>
              <a:rPr sz="2950" i="1" spc="55" dirty="0">
                <a:latin typeface="Cambria"/>
                <a:cs typeface="Cambria"/>
              </a:rPr>
              <a:t>surrounding </a:t>
            </a:r>
            <a:r>
              <a:rPr sz="2950" i="1" spc="50" dirty="0">
                <a:latin typeface="Cambria"/>
                <a:cs typeface="Cambria"/>
              </a:rPr>
              <a:t>and </a:t>
            </a:r>
            <a:r>
              <a:rPr sz="2950" i="1" spc="85" dirty="0">
                <a:latin typeface="Cambria"/>
                <a:cs typeface="Cambria"/>
              </a:rPr>
              <a:t>at  </a:t>
            </a:r>
            <a:r>
              <a:rPr sz="2950" i="1" spc="55" dirty="0">
                <a:latin typeface="Cambria"/>
                <a:cs typeface="Cambria"/>
              </a:rPr>
              <a:t>their</a:t>
            </a:r>
            <a:r>
              <a:rPr sz="2950" i="1" spc="155" dirty="0">
                <a:latin typeface="Cambria"/>
                <a:cs typeface="Cambria"/>
              </a:rPr>
              <a:t> </a:t>
            </a:r>
            <a:r>
              <a:rPr sz="2950" i="1" spc="100" dirty="0">
                <a:latin typeface="Cambria"/>
                <a:cs typeface="Cambria"/>
              </a:rPr>
              <a:t>convenience.</a:t>
            </a:r>
            <a:endParaRPr sz="2950" dirty="0">
              <a:latin typeface="Cambria"/>
              <a:cs typeface="Cambria"/>
            </a:endParaRPr>
          </a:p>
          <a:p>
            <a:pPr marL="375920" marR="1306195" indent="-363855">
              <a:lnSpc>
                <a:spcPct val="130700"/>
              </a:lnSpc>
              <a:spcBef>
                <a:spcPts val="715"/>
              </a:spcBef>
              <a:buChar char="•"/>
              <a:tabLst>
                <a:tab pos="375920" algn="l"/>
                <a:tab pos="376555" algn="l"/>
                <a:tab pos="3105150" algn="l"/>
                <a:tab pos="7204709" algn="l"/>
              </a:tabLst>
            </a:pPr>
            <a:r>
              <a:rPr sz="2950" i="1" spc="120" dirty="0">
                <a:latin typeface="Cambria"/>
                <a:cs typeface="Cambria"/>
              </a:rPr>
              <a:t>P</a:t>
            </a:r>
            <a:r>
              <a:rPr sz="2950" i="1" spc="5" dirty="0">
                <a:latin typeface="Cambria"/>
                <a:cs typeface="Cambria"/>
              </a:rPr>
              <a:t>r</a:t>
            </a:r>
            <a:r>
              <a:rPr sz="2950" i="1" spc="155" dirty="0">
                <a:latin typeface="Cambria"/>
                <a:cs typeface="Cambria"/>
              </a:rPr>
              <a:t>o</a:t>
            </a:r>
            <a:r>
              <a:rPr sz="2950" i="1" spc="-45" dirty="0">
                <a:latin typeface="Cambria"/>
                <a:cs typeface="Cambria"/>
              </a:rPr>
              <a:t>m</a:t>
            </a:r>
            <a:r>
              <a:rPr sz="2950" i="1" spc="155" dirty="0">
                <a:latin typeface="Cambria"/>
                <a:cs typeface="Cambria"/>
              </a:rPr>
              <a:t>o</a:t>
            </a:r>
            <a:r>
              <a:rPr sz="2950" i="1" spc="80" dirty="0">
                <a:latin typeface="Cambria"/>
                <a:cs typeface="Cambria"/>
              </a:rPr>
              <a:t>t</a:t>
            </a:r>
            <a:r>
              <a:rPr sz="2950" i="1" spc="300" dirty="0">
                <a:latin typeface="Cambria"/>
                <a:cs typeface="Cambria"/>
              </a:rPr>
              <a:t>e</a:t>
            </a:r>
            <a:r>
              <a:rPr sz="2950" i="1" spc="280" dirty="0">
                <a:latin typeface="Cambria"/>
                <a:cs typeface="Cambria"/>
              </a:rPr>
              <a:t>s</a:t>
            </a:r>
            <a:r>
              <a:rPr sz="2950" i="1" spc="145" dirty="0">
                <a:latin typeface="Cambria"/>
                <a:cs typeface="Cambria"/>
              </a:rPr>
              <a:t> </a:t>
            </a:r>
            <a:r>
              <a:rPr sz="2950" i="1" spc="-114" dirty="0">
                <a:latin typeface="Cambria"/>
                <a:cs typeface="Cambria"/>
              </a:rPr>
              <a:t>g</a:t>
            </a:r>
            <a:r>
              <a:rPr sz="2950" i="1" spc="155" dirty="0">
                <a:latin typeface="Cambria"/>
                <a:cs typeface="Cambria"/>
              </a:rPr>
              <a:t>oo</a:t>
            </a:r>
            <a:r>
              <a:rPr sz="2950" i="1" spc="95" dirty="0">
                <a:latin typeface="Cambria"/>
                <a:cs typeface="Cambria"/>
              </a:rPr>
              <a:t>d</a:t>
            </a:r>
            <a:r>
              <a:rPr sz="2950" i="1" dirty="0">
                <a:latin typeface="Cambria"/>
                <a:cs typeface="Cambria"/>
              </a:rPr>
              <a:t>	</a:t>
            </a:r>
            <a:r>
              <a:rPr sz="2950" i="1" spc="70" dirty="0">
                <a:latin typeface="Cambria"/>
                <a:cs typeface="Cambria"/>
              </a:rPr>
              <a:t>u</a:t>
            </a:r>
            <a:r>
              <a:rPr sz="2950" i="1" spc="-45" dirty="0">
                <a:latin typeface="Cambria"/>
                <a:cs typeface="Cambria"/>
              </a:rPr>
              <a:t>n</a:t>
            </a:r>
            <a:r>
              <a:rPr sz="2950" i="1" spc="105" dirty="0">
                <a:latin typeface="Cambria"/>
                <a:cs typeface="Cambria"/>
              </a:rPr>
              <a:t>d</a:t>
            </a:r>
            <a:r>
              <a:rPr sz="2950" i="1" spc="300" dirty="0">
                <a:latin typeface="Cambria"/>
                <a:cs typeface="Cambria"/>
              </a:rPr>
              <a:t>e</a:t>
            </a:r>
            <a:r>
              <a:rPr sz="2950" i="1" spc="5" dirty="0">
                <a:latin typeface="Cambria"/>
                <a:cs typeface="Cambria"/>
              </a:rPr>
              <a:t>r</a:t>
            </a:r>
            <a:r>
              <a:rPr sz="2950" i="1" spc="300" dirty="0">
                <a:latin typeface="Cambria"/>
                <a:cs typeface="Cambria"/>
              </a:rPr>
              <a:t>s</a:t>
            </a:r>
            <a:r>
              <a:rPr sz="2950" i="1" spc="80" dirty="0">
                <a:latin typeface="Cambria"/>
                <a:cs typeface="Cambria"/>
              </a:rPr>
              <a:t>t</a:t>
            </a:r>
            <a:r>
              <a:rPr sz="2950" i="1" spc="100" dirty="0">
                <a:latin typeface="Cambria"/>
                <a:cs typeface="Cambria"/>
              </a:rPr>
              <a:t>a</a:t>
            </a:r>
            <a:r>
              <a:rPr sz="2950" i="1" spc="-45" dirty="0">
                <a:latin typeface="Cambria"/>
                <a:cs typeface="Cambria"/>
              </a:rPr>
              <a:t>n</a:t>
            </a:r>
            <a:r>
              <a:rPr sz="2950" i="1" spc="105" dirty="0">
                <a:latin typeface="Cambria"/>
                <a:cs typeface="Cambria"/>
              </a:rPr>
              <a:t>d</a:t>
            </a:r>
            <a:r>
              <a:rPr sz="2950" i="1" spc="75" dirty="0">
                <a:latin typeface="Cambria"/>
                <a:cs typeface="Cambria"/>
              </a:rPr>
              <a:t>i</a:t>
            </a:r>
            <a:r>
              <a:rPr sz="2950" i="1" spc="-45" dirty="0">
                <a:latin typeface="Cambria"/>
                <a:cs typeface="Cambria"/>
              </a:rPr>
              <a:t>n</a:t>
            </a:r>
            <a:r>
              <a:rPr sz="2950" i="1" spc="-80" dirty="0">
                <a:latin typeface="Cambria"/>
                <a:cs typeface="Cambria"/>
              </a:rPr>
              <a:t>g</a:t>
            </a:r>
            <a:r>
              <a:rPr sz="2950" i="1" spc="85" dirty="0">
                <a:latin typeface="Cambria"/>
                <a:cs typeface="Cambria"/>
              </a:rPr>
              <a:t> </a:t>
            </a:r>
            <a:r>
              <a:rPr sz="2950" i="1" dirty="0">
                <a:latin typeface="Cambria"/>
                <a:cs typeface="Cambria"/>
              </a:rPr>
              <a:t>b</a:t>
            </a:r>
            <a:r>
              <a:rPr sz="2950" i="1" spc="300" dirty="0">
                <a:latin typeface="Cambria"/>
                <a:cs typeface="Cambria"/>
              </a:rPr>
              <a:t>e</a:t>
            </a:r>
            <a:r>
              <a:rPr sz="2950" i="1" spc="80" dirty="0">
                <a:latin typeface="Cambria"/>
                <a:cs typeface="Cambria"/>
              </a:rPr>
              <a:t>t</a:t>
            </a:r>
            <a:r>
              <a:rPr sz="2950" i="1" spc="-275" dirty="0">
                <a:latin typeface="Cambria"/>
                <a:cs typeface="Cambria"/>
              </a:rPr>
              <a:t>w</a:t>
            </a:r>
            <a:r>
              <a:rPr sz="2950" i="1" spc="300" dirty="0">
                <a:latin typeface="Cambria"/>
                <a:cs typeface="Cambria"/>
              </a:rPr>
              <a:t>ee</a:t>
            </a:r>
            <a:r>
              <a:rPr sz="2950" i="1" spc="-45" dirty="0">
                <a:latin typeface="Cambria"/>
                <a:cs typeface="Cambria"/>
              </a:rPr>
              <a:t>n</a:t>
            </a:r>
            <a:r>
              <a:rPr sz="2950" i="1" dirty="0">
                <a:latin typeface="Cambria"/>
                <a:cs typeface="Cambria"/>
              </a:rPr>
              <a:t>	</a:t>
            </a:r>
            <a:r>
              <a:rPr sz="2950" i="1" spc="80" dirty="0">
                <a:latin typeface="Cambria"/>
                <a:cs typeface="Cambria"/>
              </a:rPr>
              <a:t>t</a:t>
            </a:r>
            <a:r>
              <a:rPr sz="2950" i="1" spc="-140" dirty="0">
                <a:latin typeface="Cambria"/>
                <a:cs typeface="Cambria"/>
              </a:rPr>
              <a:t>h</a:t>
            </a:r>
            <a:r>
              <a:rPr sz="2950" i="1" spc="225" dirty="0">
                <a:latin typeface="Cambria"/>
                <a:cs typeface="Cambria"/>
              </a:rPr>
              <a:t>e </a:t>
            </a:r>
            <a:r>
              <a:rPr sz="2950" i="1" spc="145" dirty="0">
                <a:latin typeface="Cambria"/>
                <a:cs typeface="Cambria"/>
              </a:rPr>
              <a:t> </a:t>
            </a:r>
            <a:r>
              <a:rPr sz="2950" i="1" spc="30" dirty="0">
                <a:latin typeface="Cambria"/>
                <a:cs typeface="Cambria"/>
              </a:rPr>
              <a:t>community </a:t>
            </a:r>
            <a:r>
              <a:rPr sz="2950" i="1" spc="70" dirty="0">
                <a:latin typeface="Cambria"/>
                <a:cs typeface="Cambria"/>
              </a:rPr>
              <a:t>health </a:t>
            </a:r>
            <a:r>
              <a:rPr sz="2950" i="1" spc="125" dirty="0">
                <a:latin typeface="Cambria"/>
                <a:cs typeface="Cambria"/>
              </a:rPr>
              <a:t>nurse </a:t>
            </a:r>
            <a:r>
              <a:rPr sz="2950" i="1" spc="50" dirty="0">
                <a:latin typeface="Cambria"/>
                <a:cs typeface="Cambria"/>
              </a:rPr>
              <a:t>and </a:t>
            </a:r>
            <a:r>
              <a:rPr sz="2950" i="1" spc="80" dirty="0">
                <a:latin typeface="Cambria"/>
                <a:cs typeface="Cambria"/>
              </a:rPr>
              <a:t>the </a:t>
            </a:r>
            <a:r>
              <a:rPr sz="2950" i="1" spc="75" dirty="0">
                <a:latin typeface="Cambria"/>
                <a:cs typeface="Cambria"/>
              </a:rPr>
              <a:t>family</a:t>
            </a:r>
            <a:r>
              <a:rPr sz="2950" i="1" spc="275" dirty="0">
                <a:latin typeface="Cambria"/>
                <a:cs typeface="Cambria"/>
              </a:rPr>
              <a:t> </a:t>
            </a:r>
            <a:r>
              <a:rPr sz="2950" i="1" spc="-55" dirty="0">
                <a:latin typeface="Cambria"/>
                <a:cs typeface="Cambria"/>
              </a:rPr>
              <a:t>.</a:t>
            </a:r>
            <a:endParaRPr sz="2950" dirty="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1800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200" dirty="0">
                <a:latin typeface="Cambria"/>
                <a:cs typeface="Cambria"/>
              </a:rPr>
              <a:t>Helps </a:t>
            </a:r>
            <a:r>
              <a:rPr sz="2950" i="1" spc="105" dirty="0">
                <a:latin typeface="Cambria"/>
                <a:cs typeface="Cambria"/>
              </a:rPr>
              <a:t>to </a:t>
            </a:r>
            <a:r>
              <a:rPr sz="2950" i="1" spc="145" dirty="0">
                <a:latin typeface="Cambria"/>
                <a:cs typeface="Cambria"/>
              </a:rPr>
              <a:t>observe </a:t>
            </a:r>
            <a:r>
              <a:rPr sz="2950" i="1" spc="75" dirty="0">
                <a:latin typeface="Cambria"/>
                <a:cs typeface="Cambria"/>
              </a:rPr>
              <a:t>family</a:t>
            </a:r>
            <a:r>
              <a:rPr sz="2950" i="1" spc="30" dirty="0">
                <a:latin typeface="Cambria"/>
                <a:cs typeface="Cambria"/>
              </a:rPr>
              <a:t> </a:t>
            </a:r>
            <a:r>
              <a:rPr sz="2950" i="1" spc="120" dirty="0">
                <a:latin typeface="Cambria"/>
                <a:cs typeface="Cambria"/>
              </a:rPr>
              <a:t>practices.</a:t>
            </a:r>
            <a:endParaRPr sz="2950" dirty="0">
              <a:latin typeface="Cambria"/>
              <a:cs typeface="Cambria"/>
            </a:endParaRPr>
          </a:p>
          <a:p>
            <a:pPr marL="375920" marR="48260" indent="-363855">
              <a:lnSpc>
                <a:spcPct val="130700"/>
              </a:lnSpc>
              <a:spcBef>
                <a:spcPts val="715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200" dirty="0">
                <a:latin typeface="Cambria"/>
                <a:cs typeface="Cambria"/>
              </a:rPr>
              <a:t>Helps </a:t>
            </a:r>
            <a:r>
              <a:rPr sz="2950" i="1" spc="220" dirty="0">
                <a:latin typeface="Cambria"/>
                <a:cs typeface="Cambria"/>
              </a:rPr>
              <a:t>CHN </a:t>
            </a:r>
            <a:r>
              <a:rPr sz="2950" i="1" spc="50" dirty="0">
                <a:latin typeface="Cambria"/>
                <a:cs typeface="Cambria"/>
              </a:rPr>
              <a:t>and </a:t>
            </a:r>
            <a:r>
              <a:rPr sz="2950" i="1" spc="75" dirty="0">
                <a:latin typeface="Cambria"/>
                <a:cs typeface="Cambria"/>
              </a:rPr>
              <a:t>family </a:t>
            </a:r>
            <a:r>
              <a:rPr sz="2950" i="1" spc="80" dirty="0">
                <a:latin typeface="Cambria"/>
                <a:cs typeface="Cambria"/>
              </a:rPr>
              <a:t>member </a:t>
            </a:r>
            <a:r>
              <a:rPr sz="2950" i="1" spc="105" dirty="0">
                <a:latin typeface="Cambria"/>
                <a:cs typeface="Cambria"/>
              </a:rPr>
              <a:t>to </a:t>
            </a:r>
            <a:r>
              <a:rPr sz="2950" i="1" spc="70" dirty="0">
                <a:latin typeface="Cambria"/>
                <a:cs typeface="Cambria"/>
              </a:rPr>
              <a:t>modify </a:t>
            </a:r>
            <a:r>
              <a:rPr sz="2950" i="1" spc="80" dirty="0">
                <a:latin typeface="Cambria"/>
                <a:cs typeface="Cambria"/>
              </a:rPr>
              <a:t>the </a:t>
            </a:r>
            <a:r>
              <a:rPr sz="2950" i="1" spc="-95" dirty="0">
                <a:latin typeface="Cambria"/>
                <a:cs typeface="Cambria"/>
              </a:rPr>
              <a:t>way </a:t>
            </a:r>
            <a:r>
              <a:rPr sz="2950" i="1" spc="190" dirty="0">
                <a:latin typeface="Cambria"/>
                <a:cs typeface="Cambria"/>
              </a:rPr>
              <a:t>of  </a:t>
            </a:r>
            <a:r>
              <a:rPr sz="2950" i="1" spc="55" dirty="0">
                <a:latin typeface="Cambria"/>
                <a:cs typeface="Cambria"/>
              </a:rPr>
              <a:t>their</a:t>
            </a:r>
            <a:r>
              <a:rPr sz="2950" i="1" spc="155" dirty="0">
                <a:latin typeface="Cambria"/>
                <a:cs typeface="Cambria"/>
              </a:rPr>
              <a:t> </a:t>
            </a:r>
            <a:r>
              <a:rPr sz="2950" i="1" spc="100" dirty="0">
                <a:latin typeface="Cambria"/>
                <a:cs typeface="Cambria"/>
              </a:rPr>
              <a:t>care.</a:t>
            </a:r>
            <a:endParaRPr sz="2950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053" y="349251"/>
            <a:ext cx="8874760" cy="7832914"/>
          </a:xfrm>
        </p:spPr>
        <p:txBody>
          <a:bodyPr/>
          <a:lstStyle/>
          <a:p>
            <a:r>
              <a:rPr lang="en-IN" sz="2800" dirty="0" smtClean="0"/>
              <a:t>-CHN sees the individual and his family in his own environment</a:t>
            </a:r>
          </a:p>
          <a:p>
            <a:endParaRPr lang="en-IN" sz="2800" dirty="0" smtClean="0"/>
          </a:p>
          <a:p>
            <a:r>
              <a:rPr lang="en-IN" sz="2800" dirty="0" smtClean="0"/>
              <a:t>-It gives insight into the family situation as it exists </a:t>
            </a:r>
          </a:p>
          <a:p>
            <a:endParaRPr lang="en-IN" sz="2800" dirty="0" smtClean="0"/>
          </a:p>
          <a:p>
            <a:r>
              <a:rPr lang="en-IN" sz="2800" dirty="0" smtClean="0"/>
              <a:t>-It gives an opportunity to CHN to observe the background of individuals and families, their attitude, their interpersonal and family relationship</a:t>
            </a:r>
          </a:p>
          <a:p>
            <a:endParaRPr lang="en-IN" sz="2800" dirty="0" smtClean="0"/>
          </a:p>
          <a:p>
            <a:r>
              <a:rPr lang="en-IN" sz="2800" dirty="0" smtClean="0"/>
              <a:t>-This helps in basic understanding of physical and emotional needs of individuals and to guide them to meet their needs</a:t>
            </a:r>
          </a:p>
          <a:p>
            <a:endParaRPr lang="en-IN" sz="2800" dirty="0" smtClean="0"/>
          </a:p>
          <a:p>
            <a:r>
              <a:rPr lang="en-IN" sz="2800" dirty="0" smtClean="0"/>
              <a:t>This help to apply the gained knowledge and skills in the homes assisting and solving individuals and families health problem</a:t>
            </a:r>
          </a:p>
          <a:p>
            <a:endParaRPr lang="en-IN" sz="2800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652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500" y="349250"/>
            <a:ext cx="9153313" cy="708659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/>
              <a:t>The family members will be more relaxed in their own </a:t>
            </a:r>
            <a:r>
              <a:rPr lang="en-IN" sz="2400" dirty="0" smtClean="0"/>
              <a:t>surroundings</a:t>
            </a:r>
          </a:p>
          <a:p>
            <a:endParaRPr lang="en-IN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/>
              <a:t>The health teaching will be more realistic in the actual situations since the socioeconomic background become </a:t>
            </a:r>
            <a:r>
              <a:rPr lang="en-IN" sz="2400" dirty="0" smtClean="0"/>
              <a:t>clear</a:t>
            </a:r>
          </a:p>
          <a:p>
            <a:endParaRPr lang="en-IN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 smtClean="0"/>
              <a:t>The </a:t>
            </a:r>
            <a:r>
              <a:rPr lang="en-IN" sz="2400" dirty="0"/>
              <a:t>family practices and the actual care given by family </a:t>
            </a:r>
            <a:endParaRPr lang="en-IN" sz="2400" dirty="0" smtClean="0"/>
          </a:p>
          <a:p>
            <a:r>
              <a:rPr lang="en-IN" sz="2400" dirty="0" smtClean="0"/>
              <a:t>members </a:t>
            </a:r>
            <a:r>
              <a:rPr lang="en-IN" sz="2400" dirty="0"/>
              <a:t>can be observed ,on which care can be </a:t>
            </a:r>
            <a:r>
              <a:rPr lang="en-IN" sz="2400" dirty="0" smtClean="0"/>
              <a:t>planned</a:t>
            </a:r>
          </a:p>
          <a:p>
            <a:endParaRPr lang="en-IN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/>
              <a:t>The family gains confidence and feels free to clear the </a:t>
            </a:r>
            <a:r>
              <a:rPr lang="en-IN" sz="2400" dirty="0" smtClean="0"/>
              <a:t>doubts</a:t>
            </a:r>
          </a:p>
          <a:p>
            <a:endParaRPr lang="en-IN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 smtClean="0"/>
              <a:t>Home visits give a chance to meet other family members</a:t>
            </a:r>
          </a:p>
          <a:p>
            <a:endParaRPr lang="en-IN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 smtClean="0"/>
              <a:t>The influential person in the family can be identified during home visit</a:t>
            </a:r>
          </a:p>
          <a:p>
            <a:endParaRPr lang="en-IN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400" dirty="0" smtClean="0"/>
              <a:t>Home visit give an opportunity to look for new problems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41958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1680" y="583774"/>
            <a:ext cx="6422390" cy="629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950" spc="135" dirty="0"/>
              <a:t>FREQUENCY </a:t>
            </a:r>
            <a:r>
              <a:rPr sz="3950" spc="210" dirty="0"/>
              <a:t>OF </a:t>
            </a:r>
            <a:r>
              <a:rPr sz="3950" spc="200" dirty="0"/>
              <a:t>HOME</a:t>
            </a:r>
            <a:r>
              <a:rPr sz="3950" dirty="0"/>
              <a:t> </a:t>
            </a:r>
            <a:r>
              <a:rPr sz="3950" spc="10" dirty="0"/>
              <a:t>VISIT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610046" y="1617824"/>
            <a:ext cx="7485380" cy="4977765"/>
          </a:xfrm>
          <a:prstGeom prst="rect">
            <a:avLst/>
          </a:prstGeom>
        </p:spPr>
        <p:txBody>
          <a:bodyPr vert="horz" wrap="square" lIns="0" tIns="2825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25"/>
              </a:spcBef>
            </a:pPr>
            <a:r>
              <a:rPr sz="2950" i="1" spc="60" dirty="0">
                <a:latin typeface="Cambria"/>
                <a:cs typeface="Cambria"/>
              </a:rPr>
              <a:t>Frequency </a:t>
            </a:r>
            <a:r>
              <a:rPr sz="2950" i="1" spc="190" dirty="0">
                <a:latin typeface="Cambria"/>
                <a:cs typeface="Cambria"/>
              </a:rPr>
              <a:t>of </a:t>
            </a:r>
            <a:r>
              <a:rPr sz="2950" i="1" spc="70" dirty="0">
                <a:latin typeface="Cambria"/>
                <a:cs typeface="Cambria"/>
              </a:rPr>
              <a:t>home </a:t>
            </a:r>
            <a:r>
              <a:rPr sz="2950" i="1" spc="130" dirty="0">
                <a:latin typeface="Cambria"/>
                <a:cs typeface="Cambria"/>
              </a:rPr>
              <a:t>visits </a:t>
            </a:r>
            <a:r>
              <a:rPr sz="2950" i="1" spc="140" dirty="0">
                <a:latin typeface="Cambria"/>
                <a:cs typeface="Cambria"/>
              </a:rPr>
              <a:t>depend</a:t>
            </a:r>
            <a:r>
              <a:rPr sz="2950" i="1" spc="135" dirty="0">
                <a:latin typeface="Cambria"/>
                <a:cs typeface="Cambria"/>
              </a:rPr>
              <a:t> </a:t>
            </a:r>
            <a:r>
              <a:rPr sz="2950" i="1" spc="70" dirty="0">
                <a:latin typeface="Cambria"/>
                <a:cs typeface="Cambria"/>
              </a:rPr>
              <a:t>upon</a:t>
            </a:r>
            <a:endParaRPr sz="295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85" dirty="0">
                <a:latin typeface="Cambria"/>
                <a:cs typeface="Cambria"/>
              </a:rPr>
              <a:t>Extend </a:t>
            </a:r>
            <a:r>
              <a:rPr sz="2950" i="1" spc="190" dirty="0">
                <a:latin typeface="Cambria"/>
                <a:cs typeface="Cambria"/>
              </a:rPr>
              <a:t>of </a:t>
            </a:r>
            <a:r>
              <a:rPr sz="2950" i="1" spc="70" dirty="0">
                <a:latin typeface="Cambria"/>
                <a:cs typeface="Cambria"/>
              </a:rPr>
              <a:t>health</a:t>
            </a:r>
            <a:r>
              <a:rPr sz="2950" i="1" spc="80" dirty="0">
                <a:latin typeface="Cambria"/>
                <a:cs typeface="Cambria"/>
              </a:rPr>
              <a:t> </a:t>
            </a:r>
            <a:r>
              <a:rPr sz="2950" i="1" spc="190" dirty="0">
                <a:latin typeface="Cambria"/>
                <a:cs typeface="Cambria"/>
              </a:rPr>
              <a:t>needs</a:t>
            </a:r>
            <a:endParaRPr sz="295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0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85" dirty="0">
                <a:latin typeface="Cambria"/>
                <a:cs typeface="Cambria"/>
              </a:rPr>
              <a:t>Extend </a:t>
            </a:r>
            <a:r>
              <a:rPr sz="2950" i="1" spc="190" dirty="0">
                <a:latin typeface="Cambria"/>
                <a:cs typeface="Cambria"/>
              </a:rPr>
              <a:t>of </a:t>
            </a:r>
            <a:r>
              <a:rPr sz="2950" i="1" spc="70" dirty="0">
                <a:latin typeface="Cambria"/>
                <a:cs typeface="Cambria"/>
              </a:rPr>
              <a:t>health</a:t>
            </a:r>
            <a:r>
              <a:rPr sz="2950" i="1" spc="80" dirty="0">
                <a:latin typeface="Cambria"/>
                <a:cs typeface="Cambria"/>
              </a:rPr>
              <a:t> </a:t>
            </a:r>
            <a:r>
              <a:rPr sz="2950" i="1" spc="125" dirty="0">
                <a:latin typeface="Cambria"/>
                <a:cs typeface="Cambria"/>
              </a:rPr>
              <a:t>problems</a:t>
            </a:r>
            <a:endParaRPr sz="295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229" dirty="0">
                <a:latin typeface="Cambria"/>
                <a:cs typeface="Cambria"/>
              </a:rPr>
              <a:t>Need </a:t>
            </a:r>
            <a:r>
              <a:rPr sz="2950" i="1" spc="204" dirty="0">
                <a:latin typeface="Cambria"/>
                <a:cs typeface="Cambria"/>
              </a:rPr>
              <a:t>felt </a:t>
            </a:r>
            <a:r>
              <a:rPr sz="2950" i="1" spc="-55" dirty="0">
                <a:latin typeface="Cambria"/>
                <a:cs typeface="Cambria"/>
              </a:rPr>
              <a:t>by </a:t>
            </a:r>
            <a:r>
              <a:rPr sz="2950" i="1" spc="80" dirty="0">
                <a:latin typeface="Cambria"/>
                <a:cs typeface="Cambria"/>
              </a:rPr>
              <a:t>the</a:t>
            </a:r>
            <a:r>
              <a:rPr sz="2950" i="1" spc="60" dirty="0">
                <a:latin typeface="Cambria"/>
                <a:cs typeface="Cambria"/>
              </a:rPr>
              <a:t> </a:t>
            </a:r>
            <a:r>
              <a:rPr sz="2950" i="1" spc="75" dirty="0">
                <a:latin typeface="Cambria"/>
                <a:cs typeface="Cambria"/>
              </a:rPr>
              <a:t>family</a:t>
            </a:r>
            <a:endParaRPr sz="2950">
              <a:latin typeface="Cambria"/>
              <a:cs typeface="Cambria"/>
            </a:endParaRPr>
          </a:p>
          <a:p>
            <a:pPr marL="375920" marR="5080" indent="-363855">
              <a:lnSpc>
                <a:spcPct val="140100"/>
              </a:lnSpc>
              <a:spcBef>
                <a:spcPts val="710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60" dirty="0">
                <a:latin typeface="Cambria"/>
                <a:cs typeface="Cambria"/>
              </a:rPr>
              <a:t>Family’s ability </a:t>
            </a:r>
            <a:r>
              <a:rPr sz="2950" i="1" spc="105" dirty="0">
                <a:latin typeface="Cambria"/>
                <a:cs typeface="Cambria"/>
              </a:rPr>
              <a:t>to </a:t>
            </a:r>
            <a:r>
              <a:rPr sz="2950" i="1" spc="165" dirty="0">
                <a:latin typeface="Cambria"/>
                <a:cs typeface="Cambria"/>
              </a:rPr>
              <a:t>deal </a:t>
            </a:r>
            <a:r>
              <a:rPr sz="2950" i="1" spc="60" dirty="0">
                <a:latin typeface="Cambria"/>
                <a:cs typeface="Cambria"/>
              </a:rPr>
              <a:t>or </a:t>
            </a:r>
            <a:r>
              <a:rPr sz="2950" i="1" spc="175" dirty="0">
                <a:latin typeface="Cambria"/>
                <a:cs typeface="Cambria"/>
              </a:rPr>
              <a:t>cope </a:t>
            </a:r>
            <a:r>
              <a:rPr sz="2950" i="1" spc="-60" dirty="0">
                <a:latin typeface="Cambria"/>
                <a:cs typeface="Cambria"/>
              </a:rPr>
              <a:t>with </a:t>
            </a:r>
            <a:r>
              <a:rPr sz="2950" i="1" spc="70" dirty="0">
                <a:latin typeface="Cambria"/>
                <a:cs typeface="Cambria"/>
              </a:rPr>
              <a:t>health  </a:t>
            </a:r>
            <a:r>
              <a:rPr sz="2950" i="1" spc="125" dirty="0">
                <a:latin typeface="Cambria"/>
                <a:cs typeface="Cambria"/>
              </a:rPr>
              <a:t>problems</a:t>
            </a:r>
            <a:endParaRPr sz="295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60" dirty="0">
                <a:latin typeface="Cambria"/>
                <a:cs typeface="Cambria"/>
              </a:rPr>
              <a:t>Family’s regularity </a:t>
            </a:r>
            <a:r>
              <a:rPr sz="2950" i="1" spc="15" dirty="0">
                <a:latin typeface="Cambria"/>
                <a:cs typeface="Cambria"/>
              </a:rPr>
              <a:t>in </a:t>
            </a:r>
            <a:r>
              <a:rPr sz="2950" i="1" spc="70" dirty="0">
                <a:latin typeface="Cambria"/>
                <a:cs typeface="Cambria"/>
              </a:rPr>
              <a:t>home</a:t>
            </a:r>
            <a:r>
              <a:rPr sz="2950" i="1" spc="320" dirty="0">
                <a:latin typeface="Cambria"/>
                <a:cs typeface="Cambria"/>
              </a:rPr>
              <a:t> </a:t>
            </a:r>
            <a:r>
              <a:rPr sz="2950" i="1" spc="75" dirty="0">
                <a:latin typeface="Cambria"/>
                <a:cs typeface="Cambria"/>
              </a:rPr>
              <a:t>visit.</a:t>
            </a:r>
            <a:endParaRPr sz="295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1713" y="625754"/>
            <a:ext cx="6560184" cy="5632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500" b="1" spc="-330" dirty="0">
                <a:solidFill>
                  <a:srgbClr val="1F487C"/>
                </a:solidFill>
                <a:latin typeface="Bookman Old Style"/>
                <a:cs typeface="Bookman Old Style"/>
              </a:rPr>
              <a:t>PROBLEMS </a:t>
            </a:r>
            <a:r>
              <a:rPr sz="3500" b="1" spc="-220" dirty="0">
                <a:solidFill>
                  <a:srgbClr val="1F487C"/>
                </a:solidFill>
                <a:latin typeface="Bookman Old Style"/>
                <a:cs typeface="Bookman Old Style"/>
              </a:rPr>
              <a:t>DURING </a:t>
            </a:r>
            <a:r>
              <a:rPr sz="3500" b="1" spc="-260" dirty="0">
                <a:solidFill>
                  <a:srgbClr val="1F487C"/>
                </a:solidFill>
                <a:latin typeface="Bookman Old Style"/>
                <a:cs typeface="Bookman Old Style"/>
              </a:rPr>
              <a:t>HOME</a:t>
            </a:r>
            <a:r>
              <a:rPr sz="3500" b="1" spc="-470" dirty="0">
                <a:solidFill>
                  <a:srgbClr val="1F487C"/>
                </a:solidFill>
                <a:latin typeface="Bookman Old Style"/>
                <a:cs typeface="Bookman Old Style"/>
              </a:rPr>
              <a:t> </a:t>
            </a:r>
            <a:r>
              <a:rPr sz="3500" b="1" spc="-350" dirty="0">
                <a:solidFill>
                  <a:srgbClr val="1F487C"/>
                </a:solidFill>
                <a:latin typeface="Bookman Old Style"/>
                <a:cs typeface="Bookman Old Style"/>
              </a:rPr>
              <a:t>VISIT</a:t>
            </a:r>
            <a:endParaRPr sz="3500" dirty="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046" y="1650413"/>
            <a:ext cx="6375400" cy="419409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5920" indent="-363855">
              <a:lnSpc>
                <a:spcPct val="100000"/>
              </a:lnSpc>
              <a:spcBef>
                <a:spcPts val="125"/>
              </a:spcBef>
              <a:buChar char="•"/>
              <a:tabLst>
                <a:tab pos="375920" algn="l"/>
                <a:tab pos="376555" algn="l"/>
              </a:tabLst>
            </a:pPr>
            <a:r>
              <a:rPr sz="2950" i="1" spc="145" dirty="0">
                <a:latin typeface="Cambria"/>
                <a:cs typeface="Cambria"/>
              </a:rPr>
              <a:t>Consume </a:t>
            </a:r>
            <a:r>
              <a:rPr sz="2950" i="1" spc="180" dirty="0">
                <a:latin typeface="Cambria"/>
                <a:cs typeface="Cambria"/>
              </a:rPr>
              <a:t>lots </a:t>
            </a:r>
            <a:r>
              <a:rPr sz="2950" i="1" spc="190" dirty="0">
                <a:latin typeface="Cambria"/>
                <a:cs typeface="Cambria"/>
              </a:rPr>
              <a:t>of </a:t>
            </a:r>
            <a:r>
              <a:rPr sz="2950" i="1" spc="105" dirty="0">
                <a:latin typeface="Cambria"/>
                <a:cs typeface="Cambria"/>
              </a:rPr>
              <a:t>time </a:t>
            </a:r>
            <a:r>
              <a:rPr sz="2950" i="1" spc="50" dirty="0">
                <a:latin typeface="Cambria"/>
                <a:cs typeface="Cambria"/>
              </a:rPr>
              <a:t>and</a:t>
            </a:r>
            <a:r>
              <a:rPr sz="2950" i="1" spc="-15" dirty="0">
                <a:latin typeface="Cambria"/>
                <a:cs typeface="Cambria"/>
              </a:rPr>
              <a:t> </a:t>
            </a:r>
            <a:r>
              <a:rPr sz="2950" i="1" spc="35" dirty="0">
                <a:latin typeface="Cambria"/>
                <a:cs typeface="Cambria"/>
              </a:rPr>
              <a:t>energy.</a:t>
            </a:r>
            <a:endParaRPr sz="295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buFont typeface="Cambria"/>
              <a:buChar char="•"/>
            </a:pPr>
            <a:endParaRPr sz="3100" dirty="0">
              <a:latin typeface="Times New Roman"/>
              <a:cs typeface="Times New Roman"/>
            </a:endParaRPr>
          </a:p>
          <a:p>
            <a:pPr marL="375920" indent="-363855">
              <a:lnSpc>
                <a:spcPct val="100000"/>
              </a:lnSpc>
              <a:buChar char="•"/>
              <a:tabLst>
                <a:tab pos="375920" algn="l"/>
                <a:tab pos="376555" algn="l"/>
              </a:tabLst>
            </a:pPr>
            <a:r>
              <a:rPr sz="2950" i="1" spc="165" dirty="0">
                <a:latin typeface="Cambria"/>
                <a:cs typeface="Cambria"/>
              </a:rPr>
              <a:t>Unforeseen</a:t>
            </a:r>
            <a:r>
              <a:rPr sz="2950" i="1" spc="120" dirty="0">
                <a:latin typeface="Cambria"/>
                <a:cs typeface="Cambria"/>
              </a:rPr>
              <a:t> events.</a:t>
            </a:r>
            <a:endParaRPr sz="295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buFont typeface="Cambria"/>
              <a:buChar char="•"/>
            </a:pPr>
            <a:endParaRPr sz="3100" dirty="0">
              <a:latin typeface="Times New Roman"/>
              <a:cs typeface="Times New Roman"/>
            </a:endParaRPr>
          </a:p>
          <a:p>
            <a:pPr marL="375920" indent="-363855">
              <a:lnSpc>
                <a:spcPct val="100000"/>
              </a:lnSpc>
              <a:buChar char="•"/>
              <a:tabLst>
                <a:tab pos="375920" algn="l"/>
                <a:tab pos="376555" algn="l"/>
              </a:tabLst>
            </a:pPr>
            <a:r>
              <a:rPr sz="2950" i="1" spc="120" dirty="0">
                <a:latin typeface="Cambria"/>
                <a:cs typeface="Cambria"/>
              </a:rPr>
              <a:t>Non-acceptance </a:t>
            </a:r>
            <a:r>
              <a:rPr sz="2950" i="1" spc="-55" dirty="0">
                <a:latin typeface="Cambria"/>
                <a:cs typeface="Cambria"/>
              </a:rPr>
              <a:t>by </a:t>
            </a:r>
            <a:r>
              <a:rPr sz="2950" i="1" spc="80" dirty="0">
                <a:latin typeface="Cambria"/>
                <a:cs typeface="Cambria"/>
              </a:rPr>
              <a:t>the</a:t>
            </a:r>
            <a:r>
              <a:rPr sz="2950" i="1" spc="229" dirty="0">
                <a:latin typeface="Cambria"/>
                <a:cs typeface="Cambria"/>
              </a:rPr>
              <a:t> </a:t>
            </a:r>
            <a:r>
              <a:rPr sz="2950" i="1" spc="50" dirty="0">
                <a:latin typeface="Cambria"/>
                <a:cs typeface="Cambria"/>
              </a:rPr>
              <a:t>family.</a:t>
            </a:r>
            <a:endParaRPr sz="295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buFont typeface="Cambria"/>
              <a:buChar char="•"/>
            </a:pPr>
            <a:endParaRPr sz="3100" dirty="0">
              <a:latin typeface="Times New Roman"/>
              <a:cs typeface="Times New Roman"/>
            </a:endParaRPr>
          </a:p>
          <a:p>
            <a:pPr marL="375920" indent="-363855">
              <a:lnSpc>
                <a:spcPct val="100000"/>
              </a:lnSpc>
              <a:buChar char="•"/>
              <a:tabLst>
                <a:tab pos="375920" algn="l"/>
                <a:tab pos="376555" algn="l"/>
              </a:tabLst>
            </a:pPr>
            <a:r>
              <a:rPr sz="2950" i="1" spc="105" dirty="0">
                <a:latin typeface="Cambria"/>
                <a:cs typeface="Cambria"/>
              </a:rPr>
              <a:t>Problem </a:t>
            </a:r>
            <a:r>
              <a:rPr sz="2950" i="1" spc="190" dirty="0">
                <a:latin typeface="Cambria"/>
                <a:cs typeface="Cambria"/>
              </a:rPr>
              <a:t>of </a:t>
            </a:r>
            <a:r>
              <a:rPr sz="2950" i="1" spc="155" dirty="0">
                <a:latin typeface="Cambria"/>
                <a:cs typeface="Cambria"/>
              </a:rPr>
              <a:t>local</a:t>
            </a:r>
            <a:r>
              <a:rPr sz="2950" i="1" spc="95" dirty="0">
                <a:latin typeface="Cambria"/>
                <a:cs typeface="Cambria"/>
              </a:rPr>
              <a:t> </a:t>
            </a:r>
            <a:r>
              <a:rPr sz="2950" i="1" spc="50" dirty="0">
                <a:latin typeface="Cambria"/>
                <a:cs typeface="Cambria"/>
              </a:rPr>
              <a:t>language.</a:t>
            </a:r>
            <a:endParaRPr sz="295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 marL="375920" indent="-363855">
              <a:lnSpc>
                <a:spcPct val="100000"/>
              </a:lnSpc>
              <a:buChar char="•"/>
              <a:tabLst>
                <a:tab pos="375920" algn="l"/>
                <a:tab pos="376555" algn="l"/>
              </a:tabLst>
            </a:pPr>
            <a:r>
              <a:rPr sz="2950" i="1" spc="170" dirty="0">
                <a:latin typeface="Cambria"/>
                <a:cs typeface="Cambria"/>
              </a:rPr>
              <a:t>Unsafe </a:t>
            </a:r>
            <a:r>
              <a:rPr sz="2950" i="1" spc="100" dirty="0">
                <a:latin typeface="Cambria"/>
                <a:cs typeface="Cambria"/>
              </a:rPr>
              <a:t>situation </a:t>
            </a:r>
            <a:r>
              <a:rPr sz="2950" i="1" spc="120" dirty="0">
                <a:latin typeface="Cambria"/>
                <a:cs typeface="Cambria"/>
              </a:rPr>
              <a:t>for </a:t>
            </a:r>
            <a:r>
              <a:rPr sz="2950" i="1" spc="70" dirty="0">
                <a:latin typeface="Cambria"/>
                <a:cs typeface="Cambria"/>
              </a:rPr>
              <a:t>health</a:t>
            </a:r>
            <a:r>
              <a:rPr sz="2950" i="1" spc="80" dirty="0">
                <a:latin typeface="Cambria"/>
                <a:cs typeface="Cambria"/>
              </a:rPr>
              <a:t> </a:t>
            </a:r>
            <a:r>
              <a:rPr sz="2950" i="1" spc="75" dirty="0">
                <a:latin typeface="Cambria"/>
                <a:cs typeface="Cambria"/>
              </a:rPr>
              <a:t>workers</a:t>
            </a:r>
            <a:endParaRPr sz="2950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8825" y="583774"/>
            <a:ext cx="2713355" cy="629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950" spc="80" dirty="0"/>
              <a:t>OBJECTIVES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596053" y="1772872"/>
            <a:ext cx="8451850" cy="482282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90525" marR="5080" indent="-377825">
              <a:lnSpc>
                <a:spcPts val="4190"/>
              </a:lnSpc>
              <a:spcBef>
                <a:spcPts val="270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150" dirty="0">
                <a:latin typeface="Cambria"/>
                <a:cs typeface="Cambria"/>
              </a:rPr>
              <a:t>On </a:t>
            </a:r>
            <a:r>
              <a:rPr sz="3500" i="1" spc="140" dirty="0">
                <a:latin typeface="Cambria"/>
                <a:cs typeface="Cambria"/>
              </a:rPr>
              <a:t>completion </a:t>
            </a:r>
            <a:r>
              <a:rPr sz="3500" i="1" spc="240" dirty="0">
                <a:latin typeface="Cambria"/>
                <a:cs typeface="Cambria"/>
              </a:rPr>
              <a:t>of </a:t>
            </a:r>
            <a:r>
              <a:rPr sz="3500" i="1" spc="125" dirty="0">
                <a:latin typeface="Cambria"/>
                <a:cs typeface="Cambria"/>
              </a:rPr>
              <a:t>the </a:t>
            </a:r>
            <a:r>
              <a:rPr sz="3500" i="1" spc="190" dirty="0">
                <a:latin typeface="Cambria"/>
                <a:cs typeface="Cambria"/>
              </a:rPr>
              <a:t>class, </a:t>
            </a:r>
            <a:r>
              <a:rPr sz="3500" i="1" spc="125" dirty="0">
                <a:latin typeface="Cambria"/>
                <a:cs typeface="Cambria"/>
              </a:rPr>
              <a:t>the</a:t>
            </a:r>
            <a:r>
              <a:rPr sz="3500" i="1" spc="-90" dirty="0">
                <a:latin typeface="Cambria"/>
                <a:cs typeface="Cambria"/>
              </a:rPr>
              <a:t> </a:t>
            </a:r>
            <a:r>
              <a:rPr sz="3500" i="1" spc="170" dirty="0">
                <a:latin typeface="Cambria"/>
                <a:cs typeface="Cambria"/>
              </a:rPr>
              <a:t>students  </a:t>
            </a:r>
            <a:r>
              <a:rPr sz="3500" i="1" spc="114" dirty="0">
                <a:latin typeface="Cambria"/>
                <a:cs typeface="Cambria"/>
              </a:rPr>
              <a:t>should </a:t>
            </a:r>
            <a:r>
              <a:rPr sz="3500" i="1" spc="200" dirty="0">
                <a:latin typeface="Cambria"/>
                <a:cs typeface="Cambria"/>
              </a:rPr>
              <a:t>be </a:t>
            </a:r>
            <a:r>
              <a:rPr sz="3500" i="1" spc="175" dirty="0">
                <a:latin typeface="Cambria"/>
                <a:cs typeface="Cambria"/>
              </a:rPr>
              <a:t>able</a:t>
            </a:r>
            <a:r>
              <a:rPr sz="3500" i="1" spc="75" dirty="0">
                <a:latin typeface="Cambria"/>
                <a:cs typeface="Cambria"/>
              </a:rPr>
              <a:t> </a:t>
            </a:r>
            <a:r>
              <a:rPr sz="3500" i="1" spc="130" dirty="0">
                <a:latin typeface="Cambria"/>
                <a:cs typeface="Cambria"/>
              </a:rPr>
              <a:t>to</a:t>
            </a:r>
            <a:endParaRPr sz="350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695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220" dirty="0">
                <a:latin typeface="Cambria"/>
                <a:cs typeface="Cambria"/>
              </a:rPr>
              <a:t>Define </a:t>
            </a:r>
            <a:r>
              <a:rPr sz="3500" i="1" spc="105" dirty="0">
                <a:latin typeface="Cambria"/>
                <a:cs typeface="Cambria"/>
              </a:rPr>
              <a:t>home</a:t>
            </a:r>
            <a:r>
              <a:rPr sz="3500" i="1" spc="25" dirty="0">
                <a:latin typeface="Cambria"/>
                <a:cs typeface="Cambria"/>
              </a:rPr>
              <a:t> </a:t>
            </a:r>
            <a:r>
              <a:rPr sz="3500" i="1" spc="12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835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70" dirty="0">
                <a:latin typeface="Cambria"/>
                <a:cs typeface="Cambria"/>
              </a:rPr>
              <a:t>Explain </a:t>
            </a:r>
            <a:r>
              <a:rPr sz="3500" i="1" spc="125" dirty="0">
                <a:latin typeface="Cambria"/>
                <a:cs typeface="Cambria"/>
              </a:rPr>
              <a:t>the </a:t>
            </a:r>
            <a:r>
              <a:rPr sz="3500" i="1" spc="155" dirty="0">
                <a:latin typeface="Cambria"/>
                <a:cs typeface="Cambria"/>
              </a:rPr>
              <a:t>principles </a:t>
            </a:r>
            <a:r>
              <a:rPr sz="3500" i="1" spc="240" dirty="0">
                <a:latin typeface="Cambria"/>
                <a:cs typeface="Cambria"/>
              </a:rPr>
              <a:t>of </a:t>
            </a:r>
            <a:r>
              <a:rPr sz="3500" i="1" spc="105" dirty="0">
                <a:latin typeface="Cambria"/>
                <a:cs typeface="Cambria"/>
              </a:rPr>
              <a:t>home</a:t>
            </a:r>
            <a:r>
              <a:rPr sz="3500" i="1" spc="45" dirty="0">
                <a:latin typeface="Cambria"/>
                <a:cs typeface="Cambria"/>
              </a:rPr>
              <a:t> </a:t>
            </a:r>
            <a:r>
              <a:rPr sz="3500" i="1" spc="12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830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180" dirty="0">
                <a:latin typeface="Cambria"/>
                <a:cs typeface="Cambria"/>
              </a:rPr>
              <a:t>State </a:t>
            </a:r>
            <a:r>
              <a:rPr sz="3500" i="1" spc="125" dirty="0">
                <a:latin typeface="Cambria"/>
                <a:cs typeface="Cambria"/>
              </a:rPr>
              <a:t>the </a:t>
            </a:r>
            <a:r>
              <a:rPr sz="3500" i="1" spc="200" dirty="0">
                <a:latin typeface="Cambria"/>
                <a:cs typeface="Cambria"/>
              </a:rPr>
              <a:t>phases </a:t>
            </a:r>
            <a:r>
              <a:rPr sz="3500" i="1" spc="240" dirty="0">
                <a:latin typeface="Cambria"/>
                <a:cs typeface="Cambria"/>
              </a:rPr>
              <a:t>of </a:t>
            </a:r>
            <a:r>
              <a:rPr sz="3500" i="1" spc="105" dirty="0">
                <a:latin typeface="Cambria"/>
                <a:cs typeface="Cambria"/>
              </a:rPr>
              <a:t>home</a:t>
            </a:r>
            <a:r>
              <a:rPr sz="3500" i="1" spc="-155" dirty="0">
                <a:latin typeface="Cambria"/>
                <a:cs typeface="Cambria"/>
              </a:rPr>
              <a:t> </a:t>
            </a:r>
            <a:r>
              <a:rPr sz="3500" i="1" spc="12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835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145" dirty="0">
                <a:latin typeface="Cambria"/>
                <a:cs typeface="Cambria"/>
              </a:rPr>
              <a:t>List </a:t>
            </a:r>
            <a:r>
              <a:rPr sz="3500" i="1" spc="95" dirty="0">
                <a:latin typeface="Cambria"/>
                <a:cs typeface="Cambria"/>
              </a:rPr>
              <a:t>out </a:t>
            </a:r>
            <a:r>
              <a:rPr sz="3500" i="1" spc="125" dirty="0">
                <a:latin typeface="Cambria"/>
                <a:cs typeface="Cambria"/>
              </a:rPr>
              <a:t>the </a:t>
            </a:r>
            <a:r>
              <a:rPr sz="3500" i="1" spc="120" dirty="0">
                <a:latin typeface="Cambria"/>
                <a:cs typeface="Cambria"/>
              </a:rPr>
              <a:t>advantages </a:t>
            </a:r>
            <a:r>
              <a:rPr sz="3500" i="1" spc="240" dirty="0">
                <a:latin typeface="Cambria"/>
                <a:cs typeface="Cambria"/>
              </a:rPr>
              <a:t>of </a:t>
            </a:r>
            <a:r>
              <a:rPr sz="3500" i="1" spc="105" dirty="0">
                <a:latin typeface="Cambria"/>
                <a:cs typeface="Cambria"/>
              </a:rPr>
              <a:t>home</a:t>
            </a:r>
            <a:r>
              <a:rPr sz="3500" i="1" spc="15" dirty="0">
                <a:latin typeface="Cambria"/>
                <a:cs typeface="Cambria"/>
              </a:rPr>
              <a:t> </a:t>
            </a:r>
            <a:r>
              <a:rPr sz="3500" i="1" spc="12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  <a:p>
            <a:pPr marL="390525" marR="24130" indent="-377825">
              <a:lnSpc>
                <a:spcPts val="4190"/>
              </a:lnSpc>
              <a:spcBef>
                <a:spcPts val="980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70" dirty="0">
                <a:latin typeface="Cambria"/>
                <a:cs typeface="Cambria"/>
              </a:rPr>
              <a:t>Explain </a:t>
            </a:r>
            <a:r>
              <a:rPr sz="3500" i="1" spc="125" dirty="0">
                <a:latin typeface="Cambria"/>
                <a:cs typeface="Cambria"/>
              </a:rPr>
              <a:t>the </a:t>
            </a:r>
            <a:r>
              <a:rPr sz="3500" i="1" spc="215" dirty="0">
                <a:latin typeface="Cambria"/>
                <a:cs typeface="Cambria"/>
              </a:rPr>
              <a:t>roles </a:t>
            </a:r>
            <a:r>
              <a:rPr sz="3500" i="1" spc="80" dirty="0">
                <a:latin typeface="Cambria"/>
                <a:cs typeface="Cambria"/>
              </a:rPr>
              <a:t>and </a:t>
            </a:r>
            <a:r>
              <a:rPr sz="3500" i="1" spc="185" dirty="0">
                <a:latin typeface="Cambria"/>
                <a:cs typeface="Cambria"/>
              </a:rPr>
              <a:t>responsibilities </a:t>
            </a:r>
            <a:r>
              <a:rPr sz="3500" i="1" spc="240" dirty="0">
                <a:latin typeface="Cambria"/>
                <a:cs typeface="Cambria"/>
              </a:rPr>
              <a:t>of  </a:t>
            </a:r>
            <a:r>
              <a:rPr sz="3500" i="1" spc="235" dirty="0">
                <a:latin typeface="Cambria"/>
                <a:cs typeface="Cambria"/>
              </a:rPr>
              <a:t>CHN </a:t>
            </a:r>
            <a:r>
              <a:rPr sz="3500" i="1" spc="30" dirty="0">
                <a:latin typeface="Cambria"/>
                <a:cs typeface="Cambria"/>
              </a:rPr>
              <a:t>during </a:t>
            </a:r>
            <a:r>
              <a:rPr sz="3500" i="1" spc="105" dirty="0">
                <a:latin typeface="Cambria"/>
                <a:cs typeface="Cambria"/>
              </a:rPr>
              <a:t>home</a:t>
            </a:r>
            <a:r>
              <a:rPr sz="3500" i="1" spc="80" dirty="0">
                <a:latin typeface="Cambria"/>
                <a:cs typeface="Cambria"/>
              </a:rPr>
              <a:t> </a:t>
            </a:r>
            <a:r>
              <a:rPr sz="3500" i="1" spc="12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4179" y="135972"/>
            <a:ext cx="8326120" cy="109474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943735" marR="5080" indent="-1931670">
              <a:lnSpc>
                <a:spcPts val="4190"/>
              </a:lnSpc>
              <a:spcBef>
                <a:spcPts val="270"/>
              </a:spcBef>
            </a:pPr>
            <a:r>
              <a:rPr sz="3500" b="1" spc="-445" dirty="0">
                <a:solidFill>
                  <a:srgbClr val="1F487C"/>
                </a:solidFill>
                <a:latin typeface="Bookman Old Style"/>
                <a:cs typeface="Bookman Old Style"/>
              </a:rPr>
              <a:t>ROLES </a:t>
            </a:r>
            <a:r>
              <a:rPr sz="3500" b="1" spc="-185" dirty="0">
                <a:solidFill>
                  <a:srgbClr val="1F487C"/>
                </a:solidFill>
                <a:latin typeface="Bookman Old Style"/>
                <a:cs typeface="Bookman Old Style"/>
              </a:rPr>
              <a:t>AND </a:t>
            </a:r>
            <a:r>
              <a:rPr sz="3500" b="1" spc="-345" dirty="0">
                <a:solidFill>
                  <a:srgbClr val="1F487C"/>
                </a:solidFill>
                <a:latin typeface="Bookman Old Style"/>
                <a:cs typeface="Bookman Old Style"/>
              </a:rPr>
              <a:t>RESPONSIBILITIES </a:t>
            </a:r>
            <a:r>
              <a:rPr sz="3500" b="1" spc="-285" dirty="0">
                <a:solidFill>
                  <a:srgbClr val="1F487C"/>
                </a:solidFill>
                <a:latin typeface="Bookman Old Style"/>
                <a:cs typeface="Bookman Old Style"/>
              </a:rPr>
              <a:t>OF </a:t>
            </a:r>
            <a:r>
              <a:rPr sz="3500" b="1" spc="-310" dirty="0">
                <a:solidFill>
                  <a:srgbClr val="1F487C"/>
                </a:solidFill>
                <a:latin typeface="Bookman Old Style"/>
                <a:cs typeface="Bookman Old Style"/>
              </a:rPr>
              <a:t>A </a:t>
            </a:r>
            <a:r>
              <a:rPr sz="3500" b="1" spc="-185" dirty="0">
                <a:solidFill>
                  <a:srgbClr val="1F487C"/>
                </a:solidFill>
                <a:latin typeface="Bookman Old Style"/>
                <a:cs typeface="Bookman Old Style"/>
              </a:rPr>
              <a:t>CHN  </a:t>
            </a:r>
            <a:r>
              <a:rPr sz="3500" b="1" i="1" spc="-220" dirty="0">
                <a:solidFill>
                  <a:srgbClr val="1F487C"/>
                </a:solidFill>
                <a:latin typeface="Bookman Old Style"/>
                <a:cs typeface="Bookman Old Style"/>
              </a:rPr>
              <a:t>DURING </a:t>
            </a:r>
            <a:r>
              <a:rPr sz="3500" b="1" i="1" spc="-260" dirty="0">
                <a:solidFill>
                  <a:srgbClr val="1F487C"/>
                </a:solidFill>
                <a:latin typeface="Bookman Old Style"/>
                <a:cs typeface="Bookman Old Style"/>
              </a:rPr>
              <a:t>HOME</a:t>
            </a:r>
            <a:r>
              <a:rPr sz="3500" b="1" i="1" spc="-459" dirty="0">
                <a:solidFill>
                  <a:srgbClr val="1F487C"/>
                </a:solidFill>
                <a:latin typeface="Bookman Old Style"/>
                <a:cs typeface="Bookman Old Style"/>
              </a:rPr>
              <a:t> </a:t>
            </a:r>
            <a:r>
              <a:rPr sz="3500" b="1" i="1" spc="-390" dirty="0">
                <a:solidFill>
                  <a:srgbClr val="1F487C"/>
                </a:solidFill>
                <a:latin typeface="Bookman Old Style"/>
                <a:cs typeface="Bookman Old Style"/>
              </a:rPr>
              <a:t>VISITS</a:t>
            </a:r>
            <a:endParaRPr sz="3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286" y="1384360"/>
            <a:ext cx="116205" cy="428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i="1" spc="-465" dirty="0">
                <a:latin typeface="Cambria"/>
                <a:cs typeface="Cambria"/>
              </a:rPr>
              <a:t>•</a:t>
            </a:r>
            <a:endParaRPr sz="265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286" y="1207517"/>
            <a:ext cx="9749155" cy="6225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0525" marR="234315">
              <a:lnSpc>
                <a:spcPct val="145500"/>
              </a:lnSpc>
              <a:spcBef>
                <a:spcPts val="100"/>
              </a:spcBef>
            </a:pPr>
            <a:r>
              <a:rPr sz="2650" i="1" spc="110" dirty="0">
                <a:latin typeface="Cambria"/>
                <a:cs typeface="Cambria"/>
              </a:rPr>
              <a:t>She </a:t>
            </a:r>
            <a:r>
              <a:rPr sz="2650" i="1" spc="100" dirty="0">
                <a:latin typeface="Cambria"/>
                <a:cs typeface="Cambria"/>
              </a:rPr>
              <a:t>need </a:t>
            </a:r>
            <a:r>
              <a:rPr sz="2650" i="1" spc="85" dirty="0">
                <a:latin typeface="Cambria"/>
                <a:cs typeface="Cambria"/>
              </a:rPr>
              <a:t>to </a:t>
            </a:r>
            <a:r>
              <a:rPr sz="2650" i="1" spc="95" dirty="0">
                <a:latin typeface="Cambria"/>
                <a:cs typeface="Cambria"/>
              </a:rPr>
              <a:t>respect </a:t>
            </a:r>
            <a:r>
              <a:rPr sz="2650" i="1" spc="85" dirty="0">
                <a:latin typeface="Cambria"/>
                <a:cs typeface="Cambria"/>
              </a:rPr>
              <a:t>for </a:t>
            </a:r>
            <a:r>
              <a:rPr sz="2650" i="1" spc="140" dirty="0">
                <a:latin typeface="Cambria"/>
                <a:cs typeface="Cambria"/>
              </a:rPr>
              <a:t>life, </a:t>
            </a:r>
            <a:r>
              <a:rPr sz="2650" i="1" spc="-10" dirty="0">
                <a:latin typeface="Cambria"/>
                <a:cs typeface="Cambria"/>
              </a:rPr>
              <a:t>dignity </a:t>
            </a:r>
            <a:r>
              <a:rPr sz="2650" i="1" spc="35" dirty="0">
                <a:latin typeface="Cambria"/>
                <a:cs typeface="Cambria"/>
              </a:rPr>
              <a:t>and </a:t>
            </a:r>
            <a:r>
              <a:rPr sz="2650" i="1" spc="20" dirty="0">
                <a:latin typeface="Cambria"/>
                <a:cs typeface="Cambria"/>
              </a:rPr>
              <a:t>rights </a:t>
            </a:r>
            <a:r>
              <a:rPr sz="2650" i="1" spc="140" dirty="0">
                <a:latin typeface="Cambria"/>
                <a:cs typeface="Cambria"/>
              </a:rPr>
              <a:t>of </a:t>
            </a:r>
            <a:r>
              <a:rPr sz="2650" i="1" spc="114" dirty="0">
                <a:latin typeface="Cambria"/>
                <a:cs typeface="Cambria"/>
              </a:rPr>
              <a:t>people, </a:t>
            </a:r>
            <a:r>
              <a:rPr sz="2650" i="1" spc="35" dirty="0">
                <a:latin typeface="Cambria"/>
                <a:cs typeface="Cambria"/>
              </a:rPr>
              <a:t>and  </a:t>
            </a:r>
            <a:r>
              <a:rPr sz="2650" i="1" spc="114" dirty="0">
                <a:latin typeface="Cambria"/>
                <a:cs typeface="Cambria"/>
              </a:rPr>
              <a:t>serve </a:t>
            </a:r>
            <a:r>
              <a:rPr sz="2650" i="1" spc="35" dirty="0">
                <a:latin typeface="Cambria"/>
                <a:cs typeface="Cambria"/>
              </a:rPr>
              <a:t>them </a:t>
            </a:r>
            <a:r>
              <a:rPr sz="2650" i="1" spc="150" dirty="0">
                <a:latin typeface="Cambria"/>
                <a:cs typeface="Cambria"/>
              </a:rPr>
              <a:t>all </a:t>
            </a:r>
            <a:r>
              <a:rPr sz="2650" i="1" spc="-15" dirty="0">
                <a:latin typeface="Cambria"/>
                <a:cs typeface="Cambria"/>
              </a:rPr>
              <a:t>without </a:t>
            </a:r>
            <a:r>
              <a:rPr sz="2650" i="1" spc="30" dirty="0">
                <a:latin typeface="Cambria"/>
                <a:cs typeface="Cambria"/>
              </a:rPr>
              <a:t>regard </a:t>
            </a:r>
            <a:r>
              <a:rPr sz="2650" i="1" spc="85" dirty="0">
                <a:latin typeface="Cambria"/>
                <a:cs typeface="Cambria"/>
              </a:rPr>
              <a:t>to </a:t>
            </a:r>
            <a:r>
              <a:rPr sz="2650" i="1" spc="80" dirty="0">
                <a:latin typeface="Cambria"/>
                <a:cs typeface="Cambria"/>
              </a:rPr>
              <a:t>race, </a:t>
            </a:r>
            <a:r>
              <a:rPr sz="2650" i="1" spc="40" dirty="0">
                <a:latin typeface="Cambria"/>
                <a:cs typeface="Cambria"/>
              </a:rPr>
              <a:t>religion, </a:t>
            </a:r>
            <a:r>
              <a:rPr sz="2650" i="1" spc="65" dirty="0">
                <a:latin typeface="Cambria"/>
                <a:cs typeface="Cambria"/>
              </a:rPr>
              <a:t>color, </a:t>
            </a:r>
            <a:r>
              <a:rPr sz="2650" i="1" spc="90" dirty="0">
                <a:latin typeface="Cambria"/>
                <a:cs typeface="Cambria"/>
              </a:rPr>
              <a:t>age, </a:t>
            </a:r>
            <a:r>
              <a:rPr sz="2650" i="1" spc="125" dirty="0">
                <a:latin typeface="Cambria"/>
                <a:cs typeface="Cambria"/>
              </a:rPr>
              <a:t>sex,  </a:t>
            </a:r>
            <a:r>
              <a:rPr sz="2650" i="1" spc="95" dirty="0">
                <a:latin typeface="Cambria"/>
                <a:cs typeface="Cambria"/>
              </a:rPr>
              <a:t>politics </a:t>
            </a:r>
            <a:r>
              <a:rPr sz="2650" i="1" spc="20" dirty="0">
                <a:latin typeface="Cambria"/>
                <a:cs typeface="Cambria"/>
              </a:rPr>
              <a:t>or </a:t>
            </a:r>
            <a:r>
              <a:rPr sz="2650" i="1" spc="110" dirty="0">
                <a:latin typeface="Cambria"/>
                <a:cs typeface="Cambria"/>
              </a:rPr>
              <a:t>social</a:t>
            </a:r>
            <a:r>
              <a:rPr sz="2650" i="1" spc="50" dirty="0">
                <a:latin typeface="Cambria"/>
                <a:cs typeface="Cambria"/>
              </a:rPr>
              <a:t> </a:t>
            </a:r>
            <a:r>
              <a:rPr sz="2650" i="1" spc="90" dirty="0">
                <a:latin typeface="Cambria"/>
                <a:cs typeface="Cambria"/>
              </a:rPr>
              <a:t>status.</a:t>
            </a:r>
            <a:endParaRPr sz="265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2085"/>
              </a:spcBef>
              <a:buChar char="•"/>
              <a:tabLst>
                <a:tab pos="389890" algn="l"/>
                <a:tab pos="390525" algn="l"/>
              </a:tabLst>
            </a:pPr>
            <a:r>
              <a:rPr sz="2650" i="1" spc="110" dirty="0">
                <a:latin typeface="Cambria"/>
                <a:cs typeface="Cambria"/>
              </a:rPr>
              <a:t>She </a:t>
            </a:r>
            <a:r>
              <a:rPr sz="2650" i="1" spc="75" dirty="0">
                <a:latin typeface="Cambria"/>
                <a:cs typeface="Cambria"/>
              </a:rPr>
              <a:t>should </a:t>
            </a:r>
            <a:r>
              <a:rPr sz="2650" i="1" spc="114" dirty="0">
                <a:latin typeface="Cambria"/>
                <a:cs typeface="Cambria"/>
              </a:rPr>
              <a:t>value </a:t>
            </a:r>
            <a:r>
              <a:rPr sz="2650" i="1" spc="80" dirty="0">
                <a:latin typeface="Cambria"/>
                <a:cs typeface="Cambria"/>
              </a:rPr>
              <a:t>the </a:t>
            </a:r>
            <a:r>
              <a:rPr sz="2650" i="1" spc="90" dirty="0">
                <a:latin typeface="Cambria"/>
                <a:cs typeface="Cambria"/>
              </a:rPr>
              <a:t>customs </a:t>
            </a:r>
            <a:r>
              <a:rPr sz="2650" i="1" spc="35" dirty="0">
                <a:latin typeface="Cambria"/>
                <a:cs typeface="Cambria"/>
              </a:rPr>
              <a:t>and </a:t>
            </a:r>
            <a:r>
              <a:rPr sz="2650" i="1" spc="65" dirty="0">
                <a:latin typeface="Cambria"/>
                <a:cs typeface="Cambria"/>
              </a:rPr>
              <a:t>spiritual </a:t>
            </a:r>
            <a:r>
              <a:rPr sz="2650" i="1" spc="165" dirty="0">
                <a:latin typeface="Cambria"/>
                <a:cs typeface="Cambria"/>
              </a:rPr>
              <a:t>beliefs </a:t>
            </a:r>
            <a:r>
              <a:rPr sz="2650" i="1" spc="140" dirty="0">
                <a:latin typeface="Cambria"/>
                <a:cs typeface="Cambria"/>
              </a:rPr>
              <a:t>of</a:t>
            </a:r>
            <a:r>
              <a:rPr sz="2650" i="1" spc="-254" dirty="0">
                <a:latin typeface="Cambria"/>
                <a:cs typeface="Cambria"/>
              </a:rPr>
              <a:t> </a:t>
            </a:r>
            <a:r>
              <a:rPr sz="2650" i="1" spc="100" dirty="0">
                <a:latin typeface="Cambria"/>
                <a:cs typeface="Cambria"/>
              </a:rPr>
              <a:t>people.</a:t>
            </a:r>
            <a:endParaRPr sz="2650">
              <a:latin typeface="Cambria"/>
              <a:cs typeface="Cambria"/>
            </a:endParaRPr>
          </a:p>
          <a:p>
            <a:pPr marL="390525" marR="5080" indent="-377825">
              <a:lnSpc>
                <a:spcPct val="145500"/>
              </a:lnSpc>
              <a:spcBef>
                <a:spcPts val="635"/>
              </a:spcBef>
              <a:buChar char="•"/>
              <a:tabLst>
                <a:tab pos="389890" algn="l"/>
                <a:tab pos="390525" algn="l"/>
              </a:tabLst>
            </a:pPr>
            <a:r>
              <a:rPr sz="2650" i="1" spc="110" dirty="0">
                <a:latin typeface="Cambria"/>
                <a:cs typeface="Cambria"/>
              </a:rPr>
              <a:t>She </a:t>
            </a:r>
            <a:r>
              <a:rPr sz="2650" i="1" spc="75" dirty="0">
                <a:latin typeface="Cambria"/>
                <a:cs typeface="Cambria"/>
              </a:rPr>
              <a:t>should </a:t>
            </a:r>
            <a:r>
              <a:rPr sz="2650" i="1" spc="15" dirty="0">
                <a:latin typeface="Cambria"/>
                <a:cs typeface="Cambria"/>
              </a:rPr>
              <a:t>not </a:t>
            </a:r>
            <a:r>
              <a:rPr sz="2650" i="1" spc="150" dirty="0">
                <a:latin typeface="Cambria"/>
                <a:cs typeface="Cambria"/>
              </a:rPr>
              <a:t>pass </a:t>
            </a:r>
            <a:r>
              <a:rPr sz="2650" i="1" spc="15" dirty="0">
                <a:latin typeface="Cambria"/>
                <a:cs typeface="Cambria"/>
              </a:rPr>
              <a:t>on </a:t>
            </a:r>
            <a:r>
              <a:rPr sz="2650" i="1" spc="75" dirty="0">
                <a:latin typeface="Cambria"/>
                <a:cs typeface="Cambria"/>
              </a:rPr>
              <a:t>personal </a:t>
            </a:r>
            <a:r>
              <a:rPr sz="2650" i="1" spc="40" dirty="0">
                <a:latin typeface="Cambria"/>
                <a:cs typeface="Cambria"/>
              </a:rPr>
              <a:t>information </a:t>
            </a:r>
            <a:r>
              <a:rPr sz="2650" i="1" spc="100" dirty="0">
                <a:latin typeface="Cambria"/>
                <a:cs typeface="Cambria"/>
              </a:rPr>
              <a:t>except </a:t>
            </a:r>
            <a:r>
              <a:rPr sz="2650" i="1" spc="85" dirty="0">
                <a:latin typeface="Cambria"/>
                <a:cs typeface="Cambria"/>
              </a:rPr>
              <a:t>to </a:t>
            </a:r>
            <a:r>
              <a:rPr sz="2650" i="1" spc="80" dirty="0">
                <a:latin typeface="Cambria"/>
                <a:cs typeface="Cambria"/>
              </a:rPr>
              <a:t>the</a:t>
            </a:r>
            <a:r>
              <a:rPr sz="2650" i="1" spc="-95" dirty="0">
                <a:latin typeface="Cambria"/>
                <a:cs typeface="Cambria"/>
              </a:rPr>
              <a:t> </a:t>
            </a:r>
            <a:r>
              <a:rPr sz="2650" i="1" spc="-25" dirty="0">
                <a:latin typeface="Cambria"/>
                <a:cs typeface="Cambria"/>
              </a:rPr>
              <a:t>right  </a:t>
            </a:r>
            <a:r>
              <a:rPr sz="2650" i="1" spc="40" dirty="0">
                <a:latin typeface="Cambria"/>
                <a:cs typeface="Cambria"/>
              </a:rPr>
              <a:t>person.</a:t>
            </a:r>
            <a:endParaRPr sz="2650">
              <a:latin typeface="Cambria"/>
              <a:cs typeface="Cambria"/>
            </a:endParaRPr>
          </a:p>
          <a:p>
            <a:pPr marL="390525" marR="930275" indent="-377825">
              <a:lnSpc>
                <a:spcPct val="145500"/>
              </a:lnSpc>
              <a:spcBef>
                <a:spcPts val="635"/>
              </a:spcBef>
              <a:buChar char="•"/>
              <a:tabLst>
                <a:tab pos="389890" algn="l"/>
                <a:tab pos="390525" algn="l"/>
              </a:tabLst>
            </a:pPr>
            <a:r>
              <a:rPr sz="2650" i="1" spc="110" dirty="0">
                <a:latin typeface="Cambria"/>
                <a:cs typeface="Cambria"/>
              </a:rPr>
              <a:t>She </a:t>
            </a:r>
            <a:r>
              <a:rPr sz="2650" i="1" spc="75" dirty="0">
                <a:latin typeface="Cambria"/>
                <a:cs typeface="Cambria"/>
              </a:rPr>
              <a:t>should </a:t>
            </a:r>
            <a:r>
              <a:rPr sz="2650" i="1" spc="155" dirty="0">
                <a:latin typeface="Cambria"/>
                <a:cs typeface="Cambria"/>
              </a:rPr>
              <a:t>keep </a:t>
            </a:r>
            <a:r>
              <a:rPr sz="2650" i="1" spc="45" dirty="0">
                <a:latin typeface="Cambria"/>
                <a:cs typeface="Cambria"/>
              </a:rPr>
              <a:t>up </a:t>
            </a:r>
            <a:r>
              <a:rPr sz="2650" i="1" spc="110" dirty="0">
                <a:latin typeface="Cambria"/>
                <a:cs typeface="Cambria"/>
              </a:rPr>
              <a:t>a </a:t>
            </a:r>
            <a:r>
              <a:rPr sz="2650" i="1" spc="-55" dirty="0">
                <a:latin typeface="Cambria"/>
                <a:cs typeface="Cambria"/>
              </a:rPr>
              <a:t>high </a:t>
            </a:r>
            <a:r>
              <a:rPr sz="2650" i="1" spc="60" dirty="0">
                <a:latin typeface="Cambria"/>
                <a:cs typeface="Cambria"/>
              </a:rPr>
              <a:t>standard </a:t>
            </a:r>
            <a:r>
              <a:rPr sz="2650" i="1" spc="140" dirty="0">
                <a:latin typeface="Cambria"/>
                <a:cs typeface="Cambria"/>
              </a:rPr>
              <a:t>of </a:t>
            </a:r>
            <a:r>
              <a:rPr sz="2650" i="1" spc="-55" dirty="0">
                <a:latin typeface="Cambria"/>
                <a:cs typeface="Cambria"/>
              </a:rPr>
              <a:t>work </a:t>
            </a:r>
            <a:r>
              <a:rPr sz="2650" i="1" spc="35" dirty="0">
                <a:latin typeface="Cambria"/>
                <a:cs typeface="Cambria"/>
              </a:rPr>
              <a:t>and </a:t>
            </a:r>
            <a:r>
              <a:rPr sz="2650" i="1" spc="75" dirty="0">
                <a:latin typeface="Cambria"/>
                <a:cs typeface="Cambria"/>
              </a:rPr>
              <a:t>personal  </a:t>
            </a:r>
            <a:r>
              <a:rPr sz="2650" i="1" spc="20" dirty="0">
                <a:latin typeface="Cambria"/>
                <a:cs typeface="Cambria"/>
              </a:rPr>
              <a:t>conduct.</a:t>
            </a:r>
            <a:endParaRPr sz="2650">
              <a:latin typeface="Cambria"/>
              <a:cs typeface="Cambria"/>
            </a:endParaRPr>
          </a:p>
          <a:p>
            <a:pPr marL="390525" marR="77470" indent="-377825">
              <a:lnSpc>
                <a:spcPct val="145500"/>
              </a:lnSpc>
              <a:spcBef>
                <a:spcPts val="635"/>
              </a:spcBef>
              <a:buChar char="•"/>
              <a:tabLst>
                <a:tab pos="389890" algn="l"/>
                <a:tab pos="390525" algn="l"/>
              </a:tabLst>
            </a:pPr>
            <a:r>
              <a:rPr sz="2650" i="1" spc="110" dirty="0">
                <a:latin typeface="Cambria"/>
                <a:cs typeface="Cambria"/>
              </a:rPr>
              <a:t>She </a:t>
            </a:r>
            <a:r>
              <a:rPr sz="2650" i="1" spc="75" dirty="0">
                <a:latin typeface="Cambria"/>
                <a:cs typeface="Cambria"/>
              </a:rPr>
              <a:t>should </a:t>
            </a:r>
            <a:r>
              <a:rPr sz="2650" i="1" spc="35" dirty="0">
                <a:latin typeface="Cambria"/>
                <a:cs typeface="Cambria"/>
              </a:rPr>
              <a:t>maintain </a:t>
            </a:r>
            <a:r>
              <a:rPr sz="2650" i="1" spc="110" dirty="0">
                <a:latin typeface="Cambria"/>
                <a:cs typeface="Cambria"/>
              </a:rPr>
              <a:t>a </a:t>
            </a:r>
            <a:r>
              <a:rPr sz="2650" i="1" spc="45" dirty="0">
                <a:latin typeface="Cambria"/>
                <a:cs typeface="Cambria"/>
              </a:rPr>
              <a:t>good </a:t>
            </a:r>
            <a:r>
              <a:rPr sz="2650" i="1" spc="65" dirty="0">
                <a:latin typeface="Cambria"/>
                <a:cs typeface="Cambria"/>
              </a:rPr>
              <a:t>relationship </a:t>
            </a:r>
            <a:r>
              <a:rPr sz="2650" i="1" spc="35" dirty="0">
                <a:latin typeface="Cambria"/>
                <a:cs typeface="Cambria"/>
              </a:rPr>
              <a:t>and </a:t>
            </a:r>
            <a:r>
              <a:rPr sz="2650" i="1" spc="65" dirty="0">
                <a:latin typeface="Cambria"/>
                <a:cs typeface="Cambria"/>
              </a:rPr>
              <a:t>Co-operation</a:t>
            </a:r>
            <a:r>
              <a:rPr sz="2650" i="1" spc="-105" dirty="0">
                <a:latin typeface="Cambria"/>
                <a:cs typeface="Cambria"/>
              </a:rPr>
              <a:t> </a:t>
            </a:r>
            <a:r>
              <a:rPr sz="2650" i="1" spc="-70" dirty="0">
                <a:latin typeface="Cambria"/>
                <a:cs typeface="Cambria"/>
              </a:rPr>
              <a:t>with  </a:t>
            </a:r>
            <a:r>
              <a:rPr sz="2650" i="1" spc="35" dirty="0">
                <a:latin typeface="Cambria"/>
                <a:cs typeface="Cambria"/>
              </a:rPr>
              <a:t>coworkers </a:t>
            </a:r>
            <a:r>
              <a:rPr sz="2650" i="1" dirty="0">
                <a:latin typeface="Cambria"/>
                <a:cs typeface="Cambria"/>
              </a:rPr>
              <a:t>in </a:t>
            </a:r>
            <a:r>
              <a:rPr sz="2650" i="1" spc="80" dirty="0">
                <a:latin typeface="Cambria"/>
                <a:cs typeface="Cambria"/>
              </a:rPr>
              <a:t>the </a:t>
            </a:r>
            <a:r>
              <a:rPr sz="2650" i="1" spc="65" dirty="0">
                <a:latin typeface="Cambria"/>
                <a:cs typeface="Cambria"/>
              </a:rPr>
              <a:t>health </a:t>
            </a:r>
            <a:r>
              <a:rPr sz="2650" i="1" spc="95" dirty="0">
                <a:latin typeface="Cambria"/>
                <a:cs typeface="Cambria"/>
              </a:rPr>
              <a:t>team, </a:t>
            </a:r>
            <a:r>
              <a:rPr sz="2650" i="1" spc="35" dirty="0">
                <a:latin typeface="Cambria"/>
                <a:cs typeface="Cambria"/>
              </a:rPr>
              <a:t>and</a:t>
            </a:r>
            <a:r>
              <a:rPr sz="2650" i="1" spc="10" dirty="0">
                <a:latin typeface="Cambria"/>
                <a:cs typeface="Cambria"/>
              </a:rPr>
              <a:t> </a:t>
            </a:r>
            <a:r>
              <a:rPr sz="2650" i="1" spc="-5" dirty="0">
                <a:latin typeface="Cambria"/>
                <a:cs typeface="Cambria"/>
              </a:rPr>
              <a:t>community.</a:t>
            </a:r>
            <a:endParaRPr sz="265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35"/>
              </a:spcBef>
            </a:pPr>
            <a:r>
              <a:rPr spc="75" dirty="0"/>
              <a:t>EXPECTED</a:t>
            </a:r>
            <a:r>
              <a:rPr spc="60" dirty="0"/>
              <a:t> </a:t>
            </a:r>
            <a:r>
              <a:rPr spc="200" dirty="0"/>
              <a:t>QUESTIONS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053" y="1670999"/>
            <a:ext cx="8738870" cy="503174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390525" indent="-377825">
              <a:lnSpc>
                <a:spcPct val="100000"/>
              </a:lnSpc>
              <a:spcBef>
                <a:spcPts val="925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75" dirty="0">
                <a:latin typeface="Cambria"/>
                <a:cs typeface="Cambria"/>
              </a:rPr>
              <a:t>Short </a:t>
            </a:r>
            <a:r>
              <a:rPr sz="3500" i="1" spc="260" dirty="0">
                <a:latin typeface="Cambria"/>
                <a:cs typeface="Cambria"/>
              </a:rPr>
              <a:t>Notes </a:t>
            </a:r>
            <a:r>
              <a:rPr sz="3500" i="1" spc="60" dirty="0">
                <a:latin typeface="Cambria"/>
                <a:cs typeface="Cambria"/>
              </a:rPr>
              <a:t>(2</a:t>
            </a:r>
            <a:r>
              <a:rPr sz="3500" i="1" spc="25" dirty="0">
                <a:latin typeface="Cambria"/>
                <a:cs typeface="Cambria"/>
              </a:rPr>
              <a:t> </a:t>
            </a:r>
            <a:r>
              <a:rPr sz="3500" i="1" spc="110" dirty="0">
                <a:latin typeface="Cambria"/>
                <a:cs typeface="Cambria"/>
              </a:rPr>
              <a:t>marks)</a:t>
            </a:r>
            <a:endParaRPr sz="3500">
              <a:latin typeface="Cambria"/>
              <a:cs typeface="Cambria"/>
            </a:endParaRPr>
          </a:p>
          <a:p>
            <a:pPr marL="460375">
              <a:lnSpc>
                <a:spcPct val="100000"/>
              </a:lnSpc>
              <a:spcBef>
                <a:spcPts val="835"/>
              </a:spcBef>
            </a:pPr>
            <a:r>
              <a:rPr sz="3500" i="1" spc="95" dirty="0">
                <a:latin typeface="Cambria"/>
                <a:cs typeface="Cambria"/>
              </a:rPr>
              <a:t>-Home</a:t>
            </a:r>
            <a:r>
              <a:rPr sz="3500" i="1" spc="120" dirty="0">
                <a:latin typeface="Cambria"/>
                <a:cs typeface="Cambria"/>
              </a:rPr>
              <a:t> </a:t>
            </a:r>
            <a:r>
              <a:rPr sz="3500" i="1" spc="12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  <a:p>
            <a:pPr marL="697865" lvl="1" indent="-238125">
              <a:lnSpc>
                <a:spcPct val="100000"/>
              </a:lnSpc>
              <a:spcBef>
                <a:spcPts val="835"/>
              </a:spcBef>
              <a:buChar char="-"/>
              <a:tabLst>
                <a:tab pos="698500" algn="l"/>
              </a:tabLst>
            </a:pPr>
            <a:r>
              <a:rPr sz="3500" i="1" spc="170" dirty="0">
                <a:latin typeface="Cambria"/>
                <a:cs typeface="Cambria"/>
              </a:rPr>
              <a:t>Principles </a:t>
            </a:r>
            <a:r>
              <a:rPr sz="3500" i="1" spc="240" dirty="0">
                <a:latin typeface="Cambria"/>
                <a:cs typeface="Cambria"/>
              </a:rPr>
              <a:t>of </a:t>
            </a:r>
            <a:r>
              <a:rPr sz="3500" i="1" spc="105" dirty="0">
                <a:latin typeface="Cambria"/>
                <a:cs typeface="Cambria"/>
              </a:rPr>
              <a:t>home</a:t>
            </a:r>
            <a:r>
              <a:rPr sz="3500" i="1" spc="-65" dirty="0">
                <a:latin typeface="Cambria"/>
                <a:cs typeface="Cambria"/>
              </a:rPr>
              <a:t> </a:t>
            </a:r>
            <a:r>
              <a:rPr sz="3500" i="1" spc="12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830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75" dirty="0">
                <a:latin typeface="Cambria"/>
                <a:cs typeface="Cambria"/>
              </a:rPr>
              <a:t>Short </a:t>
            </a:r>
            <a:r>
              <a:rPr sz="3500" i="1" spc="70" dirty="0">
                <a:latin typeface="Cambria"/>
                <a:cs typeface="Cambria"/>
              </a:rPr>
              <a:t>Answer</a:t>
            </a:r>
            <a:r>
              <a:rPr sz="3500" i="1" spc="204" dirty="0">
                <a:latin typeface="Cambria"/>
                <a:cs typeface="Cambria"/>
              </a:rPr>
              <a:t> </a:t>
            </a:r>
            <a:r>
              <a:rPr sz="3500" i="1" spc="70" dirty="0">
                <a:latin typeface="Cambria"/>
                <a:cs typeface="Cambria"/>
              </a:rPr>
              <a:t>(5marks)</a:t>
            </a:r>
            <a:endParaRPr sz="3500">
              <a:latin typeface="Cambria"/>
              <a:cs typeface="Cambria"/>
            </a:endParaRPr>
          </a:p>
          <a:p>
            <a:pPr marL="697865" lvl="1" indent="-238125">
              <a:lnSpc>
                <a:spcPct val="100000"/>
              </a:lnSpc>
              <a:spcBef>
                <a:spcPts val="835"/>
              </a:spcBef>
              <a:buChar char="-"/>
              <a:tabLst>
                <a:tab pos="698500" algn="l"/>
              </a:tabLst>
            </a:pPr>
            <a:r>
              <a:rPr sz="3500" i="1" spc="120" dirty="0">
                <a:latin typeface="Cambria"/>
                <a:cs typeface="Cambria"/>
              </a:rPr>
              <a:t>Advantages </a:t>
            </a:r>
            <a:r>
              <a:rPr sz="3500" i="1" spc="240" dirty="0">
                <a:latin typeface="Cambria"/>
                <a:cs typeface="Cambria"/>
              </a:rPr>
              <a:t>of </a:t>
            </a:r>
            <a:r>
              <a:rPr sz="3500" i="1" spc="150" dirty="0">
                <a:latin typeface="Cambria"/>
                <a:cs typeface="Cambria"/>
              </a:rPr>
              <a:t>Home</a:t>
            </a:r>
            <a:r>
              <a:rPr sz="3500" i="1" spc="-10" dirty="0">
                <a:latin typeface="Cambria"/>
                <a:cs typeface="Cambria"/>
              </a:rPr>
              <a:t> </a:t>
            </a:r>
            <a:r>
              <a:rPr sz="3500" i="1" spc="15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835"/>
              </a:spcBef>
              <a:buChar char="•"/>
              <a:tabLst>
                <a:tab pos="389890" algn="l"/>
                <a:tab pos="390525" algn="l"/>
              </a:tabLst>
            </a:pPr>
            <a:r>
              <a:rPr sz="3500" i="1" spc="100" dirty="0">
                <a:latin typeface="Cambria"/>
                <a:cs typeface="Cambria"/>
              </a:rPr>
              <a:t>Essay </a:t>
            </a:r>
            <a:r>
              <a:rPr sz="3500" i="1" spc="-85" dirty="0">
                <a:latin typeface="Cambria"/>
                <a:cs typeface="Cambria"/>
              </a:rPr>
              <a:t>(10</a:t>
            </a:r>
            <a:r>
              <a:rPr sz="3500" i="1" spc="45" dirty="0">
                <a:latin typeface="Cambria"/>
                <a:cs typeface="Cambria"/>
              </a:rPr>
              <a:t> </a:t>
            </a:r>
            <a:r>
              <a:rPr sz="3500" i="1" spc="110" dirty="0">
                <a:latin typeface="Cambria"/>
                <a:cs typeface="Cambria"/>
              </a:rPr>
              <a:t>marks)</a:t>
            </a:r>
            <a:endParaRPr sz="3500">
              <a:latin typeface="Cambria"/>
              <a:cs typeface="Cambria"/>
            </a:endParaRPr>
          </a:p>
          <a:p>
            <a:pPr marL="389890" marR="5080" lvl="1" indent="-154305">
              <a:lnSpc>
                <a:spcPts val="4190"/>
              </a:lnSpc>
              <a:spcBef>
                <a:spcPts val="980"/>
              </a:spcBef>
              <a:buChar char="-"/>
              <a:tabLst>
                <a:tab pos="474980" algn="l"/>
              </a:tabLst>
            </a:pPr>
            <a:r>
              <a:rPr sz="3500" i="1" spc="220" dirty="0">
                <a:latin typeface="Cambria"/>
                <a:cs typeface="Cambria"/>
              </a:rPr>
              <a:t>Define </a:t>
            </a:r>
            <a:r>
              <a:rPr sz="3500" i="1" spc="105" dirty="0">
                <a:latin typeface="Cambria"/>
                <a:cs typeface="Cambria"/>
              </a:rPr>
              <a:t>home </a:t>
            </a:r>
            <a:r>
              <a:rPr sz="3500" i="1" spc="95" dirty="0">
                <a:latin typeface="Cambria"/>
                <a:cs typeface="Cambria"/>
              </a:rPr>
              <a:t>visit. </a:t>
            </a:r>
            <a:r>
              <a:rPr sz="3500" i="1" spc="190" dirty="0">
                <a:latin typeface="Cambria"/>
                <a:cs typeface="Cambria"/>
              </a:rPr>
              <a:t>Describe </a:t>
            </a:r>
            <a:r>
              <a:rPr sz="3500" i="1" spc="125" dirty="0">
                <a:latin typeface="Cambria"/>
                <a:cs typeface="Cambria"/>
              </a:rPr>
              <a:t>the </a:t>
            </a:r>
            <a:r>
              <a:rPr sz="3500" i="1" spc="215" dirty="0">
                <a:latin typeface="Cambria"/>
                <a:cs typeface="Cambria"/>
              </a:rPr>
              <a:t>roles</a:t>
            </a:r>
            <a:r>
              <a:rPr sz="3500" i="1" spc="25" dirty="0">
                <a:latin typeface="Cambria"/>
                <a:cs typeface="Cambria"/>
              </a:rPr>
              <a:t> </a:t>
            </a:r>
            <a:r>
              <a:rPr sz="3500" i="1" spc="80" dirty="0">
                <a:latin typeface="Cambria"/>
                <a:cs typeface="Cambria"/>
              </a:rPr>
              <a:t>and  </a:t>
            </a:r>
            <a:r>
              <a:rPr sz="3500" i="1" spc="185" dirty="0">
                <a:latin typeface="Cambria"/>
                <a:cs typeface="Cambria"/>
              </a:rPr>
              <a:t>responsibilities </a:t>
            </a:r>
            <a:r>
              <a:rPr sz="3500" i="1" spc="240" dirty="0">
                <a:latin typeface="Cambria"/>
                <a:cs typeface="Cambria"/>
              </a:rPr>
              <a:t>of </a:t>
            </a:r>
            <a:r>
              <a:rPr sz="3500" i="1" spc="235" dirty="0">
                <a:latin typeface="Cambria"/>
                <a:cs typeface="Cambria"/>
              </a:rPr>
              <a:t>CHN </a:t>
            </a:r>
            <a:r>
              <a:rPr sz="3500" i="1" spc="50" dirty="0">
                <a:latin typeface="Cambria"/>
                <a:cs typeface="Cambria"/>
              </a:rPr>
              <a:t>in </a:t>
            </a:r>
            <a:r>
              <a:rPr sz="3500" i="1" spc="150" dirty="0">
                <a:latin typeface="Cambria"/>
                <a:cs typeface="Cambria"/>
              </a:rPr>
              <a:t>Home</a:t>
            </a:r>
            <a:r>
              <a:rPr sz="3500" i="1" spc="-120" dirty="0">
                <a:latin typeface="Cambria"/>
                <a:cs typeface="Cambria"/>
              </a:rPr>
              <a:t> </a:t>
            </a:r>
            <a:r>
              <a:rPr sz="3500" i="1" spc="155" dirty="0">
                <a:latin typeface="Cambria"/>
                <a:cs typeface="Cambria"/>
              </a:rPr>
              <a:t>Visit</a:t>
            </a:r>
            <a:endParaRPr sz="350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6069" y="625754"/>
            <a:ext cx="8364220" cy="4896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66795">
              <a:lnSpc>
                <a:spcPct val="100000"/>
              </a:lnSpc>
              <a:spcBef>
                <a:spcPts val="125"/>
              </a:spcBef>
            </a:pPr>
            <a:r>
              <a:rPr sz="3500" b="1" i="1" spc="-470" dirty="0">
                <a:solidFill>
                  <a:srgbClr val="1F487C"/>
                </a:solidFill>
                <a:latin typeface="Bookman Old Style"/>
                <a:cs typeface="Bookman Old Style"/>
              </a:rPr>
              <a:t>REFERENCE</a:t>
            </a:r>
            <a:endParaRPr sz="3500">
              <a:latin typeface="Bookman Old Style"/>
              <a:cs typeface="Bookman Old Style"/>
            </a:endParaRPr>
          </a:p>
          <a:p>
            <a:pPr marL="428625" marR="43180" indent="-377825">
              <a:lnSpc>
                <a:spcPct val="104900"/>
              </a:lnSpc>
              <a:spcBef>
                <a:spcPts val="3304"/>
              </a:spcBef>
              <a:buChar char="•"/>
              <a:tabLst>
                <a:tab pos="427990" algn="l"/>
                <a:tab pos="428625" algn="l"/>
                <a:tab pos="5032375" algn="l"/>
              </a:tabLst>
            </a:pPr>
            <a:r>
              <a:rPr sz="3500" i="1" spc="90" dirty="0">
                <a:latin typeface="Cambria"/>
                <a:cs typeface="Cambria"/>
              </a:rPr>
              <a:t>K.PARK, </a:t>
            </a:r>
            <a:r>
              <a:rPr sz="3500" i="1" spc="95" dirty="0">
                <a:latin typeface="Cambria"/>
                <a:cs typeface="Cambria"/>
              </a:rPr>
              <a:t>(2008)“Essential </a:t>
            </a:r>
            <a:r>
              <a:rPr sz="3500" i="1" spc="315" dirty="0">
                <a:latin typeface="Cambria"/>
                <a:cs typeface="Cambria"/>
              </a:rPr>
              <a:t>Of</a:t>
            </a:r>
            <a:r>
              <a:rPr sz="3500" i="1" spc="85" dirty="0">
                <a:latin typeface="Cambria"/>
                <a:cs typeface="Cambria"/>
              </a:rPr>
              <a:t> </a:t>
            </a:r>
            <a:r>
              <a:rPr sz="3500" i="1" spc="60" dirty="0">
                <a:latin typeface="Cambria"/>
                <a:cs typeface="Cambria"/>
              </a:rPr>
              <a:t>Community  </a:t>
            </a:r>
            <a:r>
              <a:rPr sz="3500" i="1" spc="120" dirty="0">
                <a:latin typeface="Cambria"/>
                <a:cs typeface="Cambria"/>
              </a:rPr>
              <a:t>Health </a:t>
            </a:r>
            <a:r>
              <a:rPr sz="3500" i="1" spc="90" dirty="0">
                <a:latin typeface="Cambria"/>
                <a:cs typeface="Cambria"/>
              </a:rPr>
              <a:t>Nursing”, </a:t>
            </a:r>
            <a:r>
              <a:rPr sz="3500" i="1" spc="145" dirty="0">
                <a:latin typeface="Cambria"/>
                <a:cs typeface="Cambria"/>
              </a:rPr>
              <a:t>Banarsidas </a:t>
            </a:r>
            <a:r>
              <a:rPr sz="3500" i="1" spc="75" dirty="0">
                <a:latin typeface="Cambria"/>
                <a:cs typeface="Cambria"/>
              </a:rPr>
              <a:t>Bhanot  </a:t>
            </a:r>
            <a:r>
              <a:rPr sz="3500" i="1" spc="145" dirty="0">
                <a:latin typeface="Cambria"/>
                <a:cs typeface="Cambria"/>
              </a:rPr>
              <a:t>Publishers,</a:t>
            </a:r>
            <a:r>
              <a:rPr sz="3500" i="1" spc="90" dirty="0">
                <a:latin typeface="Cambria"/>
                <a:cs typeface="Cambria"/>
              </a:rPr>
              <a:t> </a:t>
            </a:r>
            <a:r>
              <a:rPr sz="3500" i="1" spc="-95" dirty="0">
                <a:latin typeface="Cambria"/>
                <a:cs typeface="Cambria"/>
              </a:rPr>
              <a:t>5</a:t>
            </a:r>
            <a:r>
              <a:rPr sz="4125" i="1" spc="-142" baseline="24242" dirty="0">
                <a:latin typeface="Cambria"/>
                <a:cs typeface="Cambria"/>
              </a:rPr>
              <a:t>th</a:t>
            </a:r>
            <a:r>
              <a:rPr sz="4125" i="1" spc="412" baseline="24242" dirty="0">
                <a:latin typeface="Cambria"/>
                <a:cs typeface="Cambria"/>
              </a:rPr>
              <a:t> </a:t>
            </a:r>
            <a:r>
              <a:rPr sz="3500" i="1" spc="155" dirty="0">
                <a:latin typeface="Cambria"/>
                <a:cs typeface="Cambria"/>
              </a:rPr>
              <a:t>edition	</a:t>
            </a:r>
            <a:r>
              <a:rPr sz="3500" i="1" spc="190" dirty="0">
                <a:latin typeface="Cambria"/>
                <a:cs typeface="Cambria"/>
              </a:rPr>
              <a:t>Pp</a:t>
            </a:r>
            <a:r>
              <a:rPr sz="3500" i="1" spc="114" dirty="0">
                <a:latin typeface="Cambria"/>
                <a:cs typeface="Cambria"/>
              </a:rPr>
              <a:t> </a:t>
            </a:r>
            <a:r>
              <a:rPr sz="3500" i="1" spc="-50" dirty="0">
                <a:latin typeface="Cambria"/>
                <a:cs typeface="Cambria"/>
              </a:rPr>
              <a:t>339-340.</a:t>
            </a:r>
            <a:endParaRPr sz="3500">
              <a:latin typeface="Cambria"/>
              <a:cs typeface="Cambria"/>
            </a:endParaRPr>
          </a:p>
          <a:p>
            <a:pPr marL="428625" marR="262255" indent="-377825">
              <a:lnSpc>
                <a:spcPts val="4190"/>
              </a:lnSpc>
              <a:spcBef>
                <a:spcPts val="980"/>
              </a:spcBef>
              <a:buChar char="•"/>
              <a:tabLst>
                <a:tab pos="427990" algn="l"/>
                <a:tab pos="428625" algn="l"/>
                <a:tab pos="2177415" algn="l"/>
                <a:tab pos="6543675" algn="l"/>
              </a:tabLst>
            </a:pPr>
            <a:r>
              <a:rPr sz="3500" i="1" spc="75" dirty="0">
                <a:latin typeface="Cambria"/>
                <a:cs typeface="Cambria"/>
              </a:rPr>
              <a:t>NEELAM </a:t>
            </a:r>
            <a:r>
              <a:rPr sz="3500" i="1" spc="35" dirty="0">
                <a:latin typeface="Cambria"/>
                <a:cs typeface="Cambria"/>
              </a:rPr>
              <a:t>KUMARI,(2011)“A </a:t>
            </a:r>
            <a:r>
              <a:rPr sz="3500" i="1" spc="155" dirty="0">
                <a:latin typeface="Cambria"/>
                <a:cs typeface="Cambria"/>
              </a:rPr>
              <a:t>textbook </a:t>
            </a:r>
            <a:r>
              <a:rPr sz="3500" i="1" spc="240" dirty="0">
                <a:latin typeface="Cambria"/>
                <a:cs typeface="Cambria"/>
              </a:rPr>
              <a:t>of  </a:t>
            </a:r>
            <a:r>
              <a:rPr sz="3500" i="1" spc="40" dirty="0">
                <a:latin typeface="Cambria"/>
                <a:cs typeface="Cambria"/>
              </a:rPr>
              <a:t>community </a:t>
            </a:r>
            <a:r>
              <a:rPr sz="3500" i="1" spc="90" dirty="0">
                <a:latin typeface="Cambria"/>
                <a:cs typeface="Cambria"/>
              </a:rPr>
              <a:t>health</a:t>
            </a:r>
            <a:r>
              <a:rPr sz="3500" i="1" spc="335" dirty="0">
                <a:latin typeface="Cambria"/>
                <a:cs typeface="Cambria"/>
              </a:rPr>
              <a:t> </a:t>
            </a:r>
            <a:r>
              <a:rPr sz="3500" i="1" spc="50" dirty="0">
                <a:latin typeface="Cambria"/>
                <a:cs typeface="Cambria"/>
              </a:rPr>
              <a:t>nursing</a:t>
            </a:r>
            <a:r>
              <a:rPr sz="3500" i="1" spc="215" dirty="0">
                <a:latin typeface="Cambria"/>
                <a:cs typeface="Cambria"/>
              </a:rPr>
              <a:t> </a:t>
            </a:r>
            <a:r>
              <a:rPr sz="3500" i="1" spc="65" dirty="0">
                <a:latin typeface="Cambria"/>
                <a:cs typeface="Cambria"/>
              </a:rPr>
              <a:t>–II”	</a:t>
            </a:r>
            <a:r>
              <a:rPr sz="3500" i="1" spc="114" dirty="0">
                <a:latin typeface="Cambria"/>
                <a:cs typeface="Cambria"/>
              </a:rPr>
              <a:t>First  </a:t>
            </a:r>
            <a:r>
              <a:rPr sz="3500" i="1" spc="90" dirty="0">
                <a:latin typeface="Cambria"/>
                <a:cs typeface="Cambria"/>
              </a:rPr>
              <a:t>Edition,	</a:t>
            </a:r>
            <a:r>
              <a:rPr sz="3500" i="1" spc="180" dirty="0">
                <a:latin typeface="Cambria"/>
                <a:cs typeface="Cambria"/>
              </a:rPr>
              <a:t>S </a:t>
            </a:r>
            <a:r>
              <a:rPr sz="3500" i="1" spc="135" dirty="0">
                <a:latin typeface="Cambria"/>
                <a:cs typeface="Cambria"/>
              </a:rPr>
              <a:t>vikas </a:t>
            </a:r>
            <a:r>
              <a:rPr sz="3500" i="1" spc="-305" dirty="0">
                <a:latin typeface="Cambria"/>
                <a:cs typeface="Cambria"/>
              </a:rPr>
              <a:t>&amp; </a:t>
            </a:r>
            <a:r>
              <a:rPr sz="3500" i="1" spc="85" dirty="0">
                <a:latin typeface="Cambria"/>
                <a:cs typeface="Cambria"/>
              </a:rPr>
              <a:t>Company </a:t>
            </a:r>
            <a:r>
              <a:rPr sz="3500" i="1" spc="204" dirty="0">
                <a:latin typeface="Cambria"/>
                <a:cs typeface="Cambria"/>
              </a:rPr>
              <a:t>Medical  </a:t>
            </a:r>
            <a:r>
              <a:rPr sz="3500" i="1" spc="114" dirty="0">
                <a:latin typeface="Cambria"/>
                <a:cs typeface="Cambria"/>
              </a:rPr>
              <a:t>publisher </a:t>
            </a:r>
            <a:r>
              <a:rPr sz="3500" i="1" spc="190" dirty="0">
                <a:latin typeface="Cambria"/>
                <a:cs typeface="Cambria"/>
              </a:rPr>
              <a:t>Pp</a:t>
            </a:r>
            <a:r>
              <a:rPr sz="3500" i="1" spc="155" dirty="0">
                <a:latin typeface="Cambria"/>
                <a:cs typeface="Cambria"/>
              </a:rPr>
              <a:t> </a:t>
            </a:r>
            <a:r>
              <a:rPr sz="3500" i="1" spc="-135" dirty="0">
                <a:latin typeface="Cambria"/>
                <a:cs typeface="Cambria"/>
              </a:rPr>
              <a:t>518-524.</a:t>
            </a:r>
            <a:endParaRPr sz="350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33" y="0"/>
            <a:ext cx="10075333" cy="7556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3045" y="583774"/>
            <a:ext cx="3666490" cy="629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950" b="1" spc="-180" dirty="0">
                <a:solidFill>
                  <a:srgbClr val="1F487C"/>
                </a:solidFill>
                <a:latin typeface="Bookman Old Style"/>
                <a:cs typeface="Bookman Old Style"/>
              </a:rPr>
              <a:t>I</a:t>
            </a:r>
            <a:r>
              <a:rPr sz="3950" b="1" spc="50" dirty="0">
                <a:solidFill>
                  <a:srgbClr val="1F487C"/>
                </a:solidFill>
                <a:latin typeface="Bookman Old Style"/>
                <a:cs typeface="Bookman Old Style"/>
              </a:rPr>
              <a:t>N</a:t>
            </a:r>
            <a:r>
              <a:rPr sz="3950" b="1" spc="-680" dirty="0">
                <a:solidFill>
                  <a:srgbClr val="1F487C"/>
                </a:solidFill>
                <a:latin typeface="Bookman Old Style"/>
                <a:cs typeface="Bookman Old Style"/>
              </a:rPr>
              <a:t>T</a:t>
            </a:r>
            <a:r>
              <a:rPr sz="3950" b="1" spc="-505" dirty="0">
                <a:solidFill>
                  <a:srgbClr val="1F487C"/>
                </a:solidFill>
                <a:latin typeface="Bookman Old Style"/>
                <a:cs typeface="Bookman Old Style"/>
              </a:rPr>
              <a:t>R</a:t>
            </a:r>
            <a:r>
              <a:rPr sz="3950" b="1" spc="-145" dirty="0">
                <a:solidFill>
                  <a:srgbClr val="1F487C"/>
                </a:solidFill>
                <a:latin typeface="Bookman Old Style"/>
                <a:cs typeface="Bookman Old Style"/>
              </a:rPr>
              <a:t>O</a:t>
            </a:r>
            <a:r>
              <a:rPr sz="3950" b="1" spc="-360" dirty="0">
                <a:solidFill>
                  <a:srgbClr val="1F487C"/>
                </a:solidFill>
                <a:latin typeface="Bookman Old Style"/>
                <a:cs typeface="Bookman Old Style"/>
              </a:rPr>
              <a:t>D</a:t>
            </a:r>
            <a:r>
              <a:rPr sz="3950" b="1" spc="-280" dirty="0">
                <a:solidFill>
                  <a:srgbClr val="1F487C"/>
                </a:solidFill>
                <a:latin typeface="Bookman Old Style"/>
                <a:cs typeface="Bookman Old Style"/>
              </a:rPr>
              <a:t>U</a:t>
            </a:r>
            <a:r>
              <a:rPr sz="3950" b="1" spc="-345" dirty="0">
                <a:solidFill>
                  <a:srgbClr val="1F487C"/>
                </a:solidFill>
                <a:latin typeface="Bookman Old Style"/>
                <a:cs typeface="Bookman Old Style"/>
              </a:rPr>
              <a:t>C</a:t>
            </a:r>
            <a:r>
              <a:rPr sz="3950" b="1" spc="-680" dirty="0">
                <a:solidFill>
                  <a:srgbClr val="1F487C"/>
                </a:solidFill>
                <a:latin typeface="Bookman Old Style"/>
                <a:cs typeface="Bookman Old Style"/>
              </a:rPr>
              <a:t>T</a:t>
            </a:r>
            <a:r>
              <a:rPr sz="3950" b="1" spc="-180" dirty="0">
                <a:solidFill>
                  <a:srgbClr val="1F487C"/>
                </a:solidFill>
                <a:latin typeface="Bookman Old Style"/>
                <a:cs typeface="Bookman Old Style"/>
              </a:rPr>
              <a:t>I</a:t>
            </a:r>
            <a:r>
              <a:rPr sz="3950" b="1" spc="-145" dirty="0">
                <a:solidFill>
                  <a:srgbClr val="1F487C"/>
                </a:solidFill>
                <a:latin typeface="Bookman Old Style"/>
                <a:cs typeface="Bookman Old Style"/>
              </a:rPr>
              <a:t>O</a:t>
            </a:r>
            <a:r>
              <a:rPr sz="3950" b="1" spc="70" dirty="0">
                <a:solidFill>
                  <a:srgbClr val="1F487C"/>
                </a:solidFill>
                <a:latin typeface="Bookman Old Style"/>
                <a:cs typeface="Bookman Old Style"/>
              </a:rPr>
              <a:t>N</a:t>
            </a:r>
            <a:endParaRPr sz="395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101" y="1362706"/>
            <a:ext cx="9173845" cy="4824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920" marR="5080" indent="-363855">
              <a:lnSpc>
                <a:spcPct val="137700"/>
              </a:lnSpc>
              <a:spcBef>
                <a:spcPts val="100"/>
              </a:spcBef>
              <a:buChar char="•"/>
              <a:tabLst>
                <a:tab pos="375920" algn="l"/>
                <a:tab pos="376555" algn="l"/>
                <a:tab pos="7974330" algn="l"/>
              </a:tabLst>
            </a:pPr>
            <a:r>
              <a:rPr sz="3200" i="1" spc="120" dirty="0">
                <a:latin typeface="Cambria"/>
                <a:cs typeface="Cambria"/>
              </a:rPr>
              <a:t>A </a:t>
            </a:r>
            <a:r>
              <a:rPr sz="3200" i="1" spc="65" dirty="0">
                <a:latin typeface="Cambria"/>
                <a:cs typeface="Cambria"/>
              </a:rPr>
              <a:t>home </a:t>
            </a:r>
            <a:r>
              <a:rPr sz="3200" i="1" spc="114" dirty="0">
                <a:latin typeface="Cambria"/>
                <a:cs typeface="Cambria"/>
              </a:rPr>
              <a:t>visit </a:t>
            </a:r>
            <a:r>
              <a:rPr sz="3200" i="1" spc="204" dirty="0">
                <a:latin typeface="Cambria"/>
                <a:cs typeface="Cambria"/>
              </a:rPr>
              <a:t>is </a:t>
            </a:r>
            <a:r>
              <a:rPr sz="3200" i="1" spc="130" dirty="0">
                <a:latin typeface="Cambria"/>
                <a:cs typeface="Cambria"/>
              </a:rPr>
              <a:t>one </a:t>
            </a:r>
            <a:r>
              <a:rPr sz="3200" i="1" spc="185" dirty="0">
                <a:latin typeface="Cambria"/>
                <a:cs typeface="Cambria"/>
              </a:rPr>
              <a:t>of </a:t>
            </a:r>
            <a:r>
              <a:rPr sz="3200" i="1" spc="85" dirty="0">
                <a:latin typeface="Cambria"/>
                <a:cs typeface="Cambria"/>
              </a:rPr>
              <a:t>the </a:t>
            </a:r>
            <a:r>
              <a:rPr sz="3200" i="1" spc="195" dirty="0">
                <a:latin typeface="Cambria"/>
                <a:cs typeface="Cambria"/>
              </a:rPr>
              <a:t>essential </a:t>
            </a:r>
            <a:r>
              <a:rPr sz="3200" i="1" spc="110" dirty="0">
                <a:latin typeface="Cambria"/>
                <a:cs typeface="Cambria"/>
              </a:rPr>
              <a:t>parts </a:t>
            </a:r>
            <a:r>
              <a:rPr sz="3200" i="1" spc="185" dirty="0">
                <a:latin typeface="Cambria"/>
                <a:cs typeface="Cambria"/>
              </a:rPr>
              <a:t>of </a:t>
            </a:r>
            <a:r>
              <a:rPr sz="3200" i="1" spc="85" dirty="0">
                <a:latin typeface="Cambria"/>
                <a:cs typeface="Cambria"/>
              </a:rPr>
              <a:t>the  </a:t>
            </a:r>
            <a:r>
              <a:rPr sz="3200" i="1" spc="150" dirty="0">
                <a:latin typeface="Cambria"/>
                <a:cs typeface="Cambria"/>
              </a:rPr>
              <a:t>c</a:t>
            </a:r>
            <a:r>
              <a:rPr sz="3200" i="1" spc="140" dirty="0">
                <a:latin typeface="Cambria"/>
                <a:cs typeface="Cambria"/>
              </a:rPr>
              <a:t>o</a:t>
            </a:r>
            <a:r>
              <a:rPr sz="3200" i="1" spc="-25" dirty="0">
                <a:latin typeface="Cambria"/>
                <a:cs typeface="Cambria"/>
              </a:rPr>
              <a:t>mm</a:t>
            </a:r>
            <a:r>
              <a:rPr sz="3200" i="1" spc="45" dirty="0">
                <a:latin typeface="Cambria"/>
                <a:cs typeface="Cambria"/>
              </a:rPr>
              <a:t>u</a:t>
            </a:r>
            <a:r>
              <a:rPr sz="3200" i="1" spc="-65" dirty="0">
                <a:latin typeface="Cambria"/>
                <a:cs typeface="Cambria"/>
              </a:rPr>
              <a:t>n</a:t>
            </a:r>
            <a:r>
              <a:rPr sz="3200" i="1" spc="120" dirty="0">
                <a:latin typeface="Cambria"/>
                <a:cs typeface="Cambria"/>
              </a:rPr>
              <a:t>i</a:t>
            </a:r>
            <a:r>
              <a:rPr sz="3200" i="1" spc="105" dirty="0">
                <a:latin typeface="Cambria"/>
                <a:cs typeface="Cambria"/>
              </a:rPr>
              <a:t>t</a:t>
            </a:r>
            <a:r>
              <a:rPr sz="3200" i="1" spc="-130" dirty="0">
                <a:latin typeface="Cambria"/>
                <a:cs typeface="Cambria"/>
              </a:rPr>
              <a:t>y</a:t>
            </a:r>
            <a:r>
              <a:rPr sz="3200" i="1" spc="45" dirty="0">
                <a:latin typeface="Cambria"/>
                <a:cs typeface="Cambria"/>
              </a:rPr>
              <a:t> </a:t>
            </a:r>
            <a:r>
              <a:rPr sz="3200" i="1" spc="-160" dirty="0">
                <a:latin typeface="Cambria"/>
                <a:cs typeface="Cambria"/>
              </a:rPr>
              <a:t>h</a:t>
            </a:r>
            <a:r>
              <a:rPr sz="3200" i="1" spc="295" dirty="0">
                <a:latin typeface="Cambria"/>
                <a:cs typeface="Cambria"/>
              </a:rPr>
              <a:t>e</a:t>
            </a:r>
            <a:r>
              <a:rPr sz="3200" i="1" spc="185" dirty="0">
                <a:latin typeface="Cambria"/>
                <a:cs typeface="Cambria"/>
              </a:rPr>
              <a:t>a</a:t>
            </a:r>
            <a:r>
              <a:rPr sz="3200" i="1" spc="135" dirty="0">
                <a:latin typeface="Cambria"/>
                <a:cs typeface="Cambria"/>
              </a:rPr>
              <a:t>l</a:t>
            </a:r>
            <a:r>
              <a:rPr sz="3200" i="1" spc="105" dirty="0">
                <a:latin typeface="Cambria"/>
                <a:cs typeface="Cambria"/>
              </a:rPr>
              <a:t>t</a:t>
            </a:r>
            <a:r>
              <a:rPr sz="3200" i="1" spc="-150" dirty="0">
                <a:latin typeface="Cambria"/>
                <a:cs typeface="Cambria"/>
              </a:rPr>
              <a:t>h</a:t>
            </a:r>
            <a:r>
              <a:rPr sz="3200" i="1" spc="55" dirty="0">
                <a:latin typeface="Cambria"/>
                <a:cs typeface="Cambria"/>
              </a:rPr>
              <a:t> </a:t>
            </a:r>
            <a:r>
              <a:rPr sz="3200" i="1" spc="320" dirty="0">
                <a:latin typeface="Cambria"/>
                <a:cs typeface="Cambria"/>
              </a:rPr>
              <a:t>s</a:t>
            </a:r>
            <a:r>
              <a:rPr sz="3200" i="1" spc="295" dirty="0">
                <a:latin typeface="Cambria"/>
                <a:cs typeface="Cambria"/>
              </a:rPr>
              <a:t>e</a:t>
            </a:r>
            <a:r>
              <a:rPr sz="3200" i="1" spc="-95" dirty="0">
                <a:latin typeface="Cambria"/>
                <a:cs typeface="Cambria"/>
              </a:rPr>
              <a:t>r</a:t>
            </a:r>
            <a:r>
              <a:rPr sz="3200" i="1" spc="-45" dirty="0">
                <a:latin typeface="Cambria"/>
                <a:cs typeface="Cambria"/>
              </a:rPr>
              <a:t>v</a:t>
            </a:r>
            <a:r>
              <a:rPr sz="3200" i="1" spc="120" dirty="0">
                <a:latin typeface="Cambria"/>
                <a:cs typeface="Cambria"/>
              </a:rPr>
              <a:t>i</a:t>
            </a:r>
            <a:r>
              <a:rPr sz="3200" i="1" spc="150" dirty="0">
                <a:latin typeface="Cambria"/>
                <a:cs typeface="Cambria"/>
              </a:rPr>
              <a:t>c</a:t>
            </a:r>
            <a:r>
              <a:rPr sz="3200" i="1" spc="295" dirty="0">
                <a:latin typeface="Cambria"/>
                <a:cs typeface="Cambria"/>
              </a:rPr>
              <a:t>e</a:t>
            </a:r>
            <a:r>
              <a:rPr sz="3200" i="1" spc="320" dirty="0">
                <a:latin typeface="Cambria"/>
                <a:cs typeface="Cambria"/>
              </a:rPr>
              <a:t>s</a:t>
            </a:r>
            <a:r>
              <a:rPr sz="3200" i="1" spc="-65" dirty="0">
                <a:latin typeface="Cambria"/>
                <a:cs typeface="Cambria"/>
              </a:rPr>
              <a:t>.</a:t>
            </a:r>
            <a:r>
              <a:rPr sz="3200" i="1" spc="40" dirty="0">
                <a:latin typeface="Cambria"/>
                <a:cs typeface="Cambria"/>
              </a:rPr>
              <a:t> </a:t>
            </a:r>
            <a:r>
              <a:rPr sz="3200" i="1" spc="60" dirty="0">
                <a:latin typeface="Cambria"/>
                <a:cs typeface="Cambria"/>
              </a:rPr>
              <a:t>H</a:t>
            </a:r>
            <a:r>
              <a:rPr sz="3200" i="1" spc="140" dirty="0">
                <a:latin typeface="Cambria"/>
                <a:cs typeface="Cambria"/>
              </a:rPr>
              <a:t>o</a:t>
            </a:r>
            <a:r>
              <a:rPr sz="3200" i="1" spc="-25" dirty="0">
                <a:latin typeface="Cambria"/>
                <a:cs typeface="Cambria"/>
              </a:rPr>
              <a:t>m</a:t>
            </a:r>
            <a:r>
              <a:rPr sz="3200" i="1" spc="315" dirty="0">
                <a:latin typeface="Cambria"/>
                <a:cs typeface="Cambria"/>
              </a:rPr>
              <a:t>e</a:t>
            </a:r>
            <a:r>
              <a:rPr sz="3200" i="1" spc="45" dirty="0">
                <a:latin typeface="Cambria"/>
                <a:cs typeface="Cambria"/>
              </a:rPr>
              <a:t> </a:t>
            </a:r>
            <a:r>
              <a:rPr sz="3200" i="1" spc="-45" dirty="0">
                <a:latin typeface="Cambria"/>
                <a:cs typeface="Cambria"/>
              </a:rPr>
              <a:t>v</a:t>
            </a:r>
            <a:r>
              <a:rPr sz="3200" i="1" spc="120" dirty="0">
                <a:latin typeface="Cambria"/>
                <a:cs typeface="Cambria"/>
              </a:rPr>
              <a:t>i</a:t>
            </a:r>
            <a:r>
              <a:rPr sz="3200" i="1" spc="320" dirty="0">
                <a:latin typeface="Cambria"/>
                <a:cs typeface="Cambria"/>
              </a:rPr>
              <a:t>s</a:t>
            </a:r>
            <a:r>
              <a:rPr sz="3200" i="1" spc="120" dirty="0">
                <a:latin typeface="Cambria"/>
                <a:cs typeface="Cambria"/>
              </a:rPr>
              <a:t>i</a:t>
            </a:r>
            <a:r>
              <a:rPr sz="3200" i="1" spc="105" dirty="0">
                <a:latin typeface="Cambria"/>
                <a:cs typeface="Cambria"/>
              </a:rPr>
              <a:t>t</a:t>
            </a:r>
            <a:r>
              <a:rPr sz="3200" i="1" spc="120" dirty="0">
                <a:latin typeface="Cambria"/>
                <a:cs typeface="Cambria"/>
              </a:rPr>
              <a:t>i</a:t>
            </a:r>
            <a:r>
              <a:rPr sz="3200" i="1" spc="-65" dirty="0">
                <a:latin typeface="Cambria"/>
                <a:cs typeface="Cambria"/>
              </a:rPr>
              <a:t>n</a:t>
            </a:r>
            <a:r>
              <a:rPr sz="3200" i="1" spc="-100" dirty="0">
                <a:latin typeface="Cambria"/>
                <a:cs typeface="Cambria"/>
              </a:rPr>
              <a:t>g</a:t>
            </a:r>
            <a:r>
              <a:rPr sz="3200" i="1" dirty="0">
                <a:latin typeface="Cambria"/>
                <a:cs typeface="Cambria"/>
              </a:rPr>
              <a:t>	</a:t>
            </a:r>
            <a:r>
              <a:rPr sz="3200" i="1" spc="-25" dirty="0">
                <a:latin typeface="Cambria"/>
                <a:cs typeface="Cambria"/>
              </a:rPr>
              <a:t>m</a:t>
            </a:r>
            <a:r>
              <a:rPr sz="3200" i="1" spc="295" dirty="0">
                <a:latin typeface="Cambria"/>
                <a:cs typeface="Cambria"/>
              </a:rPr>
              <a:t>e</a:t>
            </a:r>
            <a:r>
              <a:rPr sz="3200" i="1" spc="185" dirty="0">
                <a:latin typeface="Cambria"/>
                <a:cs typeface="Cambria"/>
              </a:rPr>
              <a:t>a</a:t>
            </a:r>
            <a:r>
              <a:rPr sz="3200" i="1" spc="-65" dirty="0">
                <a:latin typeface="Cambria"/>
                <a:cs typeface="Cambria"/>
              </a:rPr>
              <a:t>n</a:t>
            </a:r>
            <a:r>
              <a:rPr sz="3200" i="1" spc="204" dirty="0">
                <a:latin typeface="Cambria"/>
                <a:cs typeface="Cambria"/>
              </a:rPr>
              <a:t>s  </a:t>
            </a:r>
            <a:r>
              <a:rPr sz="3200" i="1" spc="70" dirty="0">
                <a:latin typeface="Cambria"/>
                <a:cs typeface="Cambria"/>
              </a:rPr>
              <a:t>visiting </a:t>
            </a:r>
            <a:r>
              <a:rPr sz="3200" i="1" spc="85" dirty="0">
                <a:latin typeface="Cambria"/>
                <a:cs typeface="Cambria"/>
              </a:rPr>
              <a:t>the </a:t>
            </a:r>
            <a:r>
              <a:rPr sz="3200" i="1" spc="95" dirty="0">
                <a:latin typeface="Cambria"/>
                <a:cs typeface="Cambria"/>
              </a:rPr>
              <a:t>family </a:t>
            </a:r>
            <a:r>
              <a:rPr sz="3200" i="1" spc="130" dirty="0">
                <a:latin typeface="Cambria"/>
                <a:cs typeface="Cambria"/>
              </a:rPr>
              <a:t>at </a:t>
            </a:r>
            <a:r>
              <a:rPr sz="3200" i="1" spc="60" dirty="0">
                <a:latin typeface="Cambria"/>
                <a:cs typeface="Cambria"/>
              </a:rPr>
              <a:t>their </a:t>
            </a:r>
            <a:r>
              <a:rPr sz="3200" i="1" spc="170" dirty="0">
                <a:latin typeface="Cambria"/>
                <a:cs typeface="Cambria"/>
              </a:rPr>
              <a:t>place </a:t>
            </a:r>
            <a:r>
              <a:rPr sz="3200" i="1" spc="114" dirty="0">
                <a:latin typeface="Cambria"/>
                <a:cs typeface="Cambria"/>
              </a:rPr>
              <a:t>to </a:t>
            </a:r>
            <a:r>
              <a:rPr sz="3200" i="1" spc="285" dirty="0">
                <a:latin typeface="Cambria"/>
                <a:cs typeface="Cambria"/>
              </a:rPr>
              <a:t>assess </a:t>
            </a:r>
            <a:r>
              <a:rPr sz="3200" i="1" spc="85" dirty="0">
                <a:latin typeface="Cambria"/>
                <a:cs typeface="Cambria"/>
              </a:rPr>
              <a:t>the  </a:t>
            </a:r>
            <a:r>
              <a:rPr sz="3200" i="1" spc="70" dirty="0">
                <a:latin typeface="Cambria"/>
                <a:cs typeface="Cambria"/>
              </a:rPr>
              <a:t>health </a:t>
            </a:r>
            <a:r>
              <a:rPr sz="3200" i="1" spc="140" dirty="0">
                <a:latin typeface="Cambria"/>
                <a:cs typeface="Cambria"/>
              </a:rPr>
              <a:t>need, </a:t>
            </a:r>
            <a:r>
              <a:rPr sz="3200" i="1" spc="114" dirty="0">
                <a:latin typeface="Cambria"/>
                <a:cs typeface="Cambria"/>
              </a:rPr>
              <a:t>to </a:t>
            </a:r>
            <a:r>
              <a:rPr sz="3200" i="1" spc="85" dirty="0">
                <a:latin typeface="Cambria"/>
                <a:cs typeface="Cambria"/>
              </a:rPr>
              <a:t>provide </a:t>
            </a:r>
            <a:r>
              <a:rPr sz="3200" i="1" spc="165" dirty="0">
                <a:latin typeface="Cambria"/>
                <a:cs typeface="Cambria"/>
              </a:rPr>
              <a:t>services </a:t>
            </a:r>
            <a:r>
              <a:rPr sz="3200" i="1" spc="90" dirty="0">
                <a:latin typeface="Cambria"/>
                <a:cs typeface="Cambria"/>
              </a:rPr>
              <a:t>such </a:t>
            </a:r>
            <a:r>
              <a:rPr sz="3200" i="1" spc="235" dirty="0">
                <a:latin typeface="Cambria"/>
                <a:cs typeface="Cambria"/>
              </a:rPr>
              <a:t>as  </a:t>
            </a:r>
            <a:r>
              <a:rPr sz="3200" i="1" spc="90" dirty="0">
                <a:latin typeface="Cambria"/>
                <a:cs typeface="Cambria"/>
              </a:rPr>
              <a:t>preventive, </a:t>
            </a:r>
            <a:r>
              <a:rPr sz="3200" i="1" spc="80" dirty="0">
                <a:latin typeface="Cambria"/>
                <a:cs typeface="Cambria"/>
              </a:rPr>
              <a:t>promotive, </a:t>
            </a:r>
            <a:r>
              <a:rPr sz="3200" i="1" spc="100" dirty="0">
                <a:latin typeface="Cambria"/>
                <a:cs typeface="Cambria"/>
              </a:rPr>
              <a:t>curative </a:t>
            </a:r>
            <a:r>
              <a:rPr sz="3200" i="1" spc="45" dirty="0">
                <a:latin typeface="Cambria"/>
                <a:cs typeface="Cambria"/>
              </a:rPr>
              <a:t>or </a:t>
            </a:r>
            <a:r>
              <a:rPr sz="3200" i="1" spc="100" dirty="0">
                <a:latin typeface="Cambria"/>
                <a:cs typeface="Cambria"/>
              </a:rPr>
              <a:t>rehabilitative  </a:t>
            </a:r>
            <a:r>
              <a:rPr sz="3200" i="1" spc="150" dirty="0">
                <a:latin typeface="Cambria"/>
                <a:cs typeface="Cambria"/>
              </a:rPr>
              <a:t>service </a:t>
            </a:r>
            <a:r>
              <a:rPr sz="3200" i="1" spc="130" dirty="0">
                <a:latin typeface="Cambria"/>
                <a:cs typeface="Cambria"/>
              </a:rPr>
              <a:t>at </a:t>
            </a:r>
            <a:r>
              <a:rPr sz="3200" i="1" spc="60" dirty="0">
                <a:latin typeface="Cambria"/>
                <a:cs typeface="Cambria"/>
              </a:rPr>
              <a:t>their </a:t>
            </a:r>
            <a:r>
              <a:rPr sz="3200" i="1" spc="75" dirty="0">
                <a:latin typeface="Cambria"/>
                <a:cs typeface="Cambria"/>
              </a:rPr>
              <a:t>door</a:t>
            </a:r>
            <a:r>
              <a:rPr sz="3200" i="1" spc="-160" dirty="0">
                <a:latin typeface="Cambria"/>
                <a:cs typeface="Cambria"/>
              </a:rPr>
              <a:t> </a:t>
            </a:r>
            <a:r>
              <a:rPr sz="3200" i="1" spc="175" dirty="0">
                <a:latin typeface="Cambria"/>
                <a:cs typeface="Cambria"/>
              </a:rPr>
              <a:t>steps.</a:t>
            </a:r>
            <a:endParaRPr sz="320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215"/>
              </a:spcBef>
              <a:buChar char="•"/>
              <a:tabLst>
                <a:tab pos="375920" algn="l"/>
                <a:tab pos="376555" algn="l"/>
              </a:tabLst>
            </a:pPr>
            <a:r>
              <a:rPr sz="3200" i="1" spc="70" dirty="0">
                <a:latin typeface="Cambria"/>
                <a:cs typeface="Cambria"/>
              </a:rPr>
              <a:t>It </a:t>
            </a:r>
            <a:r>
              <a:rPr sz="3200" i="1" spc="204" dirty="0">
                <a:latin typeface="Cambria"/>
                <a:cs typeface="Cambria"/>
              </a:rPr>
              <a:t>is </a:t>
            </a:r>
            <a:r>
              <a:rPr sz="3200" i="1" spc="130" dirty="0">
                <a:latin typeface="Cambria"/>
                <a:cs typeface="Cambria"/>
              </a:rPr>
              <a:t>a </a:t>
            </a:r>
            <a:r>
              <a:rPr sz="3200" i="1" spc="95" dirty="0">
                <a:latin typeface="Cambria"/>
                <a:cs typeface="Cambria"/>
              </a:rPr>
              <a:t>backbone </a:t>
            </a:r>
            <a:r>
              <a:rPr sz="3200" i="1" spc="185" dirty="0">
                <a:latin typeface="Cambria"/>
                <a:cs typeface="Cambria"/>
              </a:rPr>
              <a:t>of </a:t>
            </a:r>
            <a:r>
              <a:rPr sz="3200" i="1" spc="35" dirty="0">
                <a:latin typeface="Cambria"/>
                <a:cs typeface="Cambria"/>
              </a:rPr>
              <a:t>community </a:t>
            </a:r>
            <a:r>
              <a:rPr sz="3200" i="1" spc="70" dirty="0">
                <a:latin typeface="Cambria"/>
                <a:cs typeface="Cambria"/>
              </a:rPr>
              <a:t>health</a:t>
            </a:r>
            <a:r>
              <a:rPr sz="3200" i="1" spc="-185" dirty="0">
                <a:latin typeface="Cambria"/>
                <a:cs typeface="Cambria"/>
              </a:rPr>
              <a:t> </a:t>
            </a:r>
            <a:r>
              <a:rPr sz="3200" i="1" spc="145" dirty="0">
                <a:latin typeface="Cambria"/>
                <a:cs typeface="Cambria"/>
              </a:rPr>
              <a:t>services.</a:t>
            </a:r>
            <a:endParaRPr sz="320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7633" y="500680"/>
            <a:ext cx="6380480" cy="6226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950" b="1" spc="-290" dirty="0">
                <a:solidFill>
                  <a:srgbClr val="1F487C"/>
                </a:solidFill>
                <a:latin typeface="Bookman Old Style"/>
                <a:cs typeface="Bookman Old Style"/>
              </a:rPr>
              <a:t>DEFINITION </a:t>
            </a:r>
            <a:r>
              <a:rPr sz="3950" b="1" spc="-325" dirty="0" smtClean="0">
                <a:solidFill>
                  <a:srgbClr val="1F487C"/>
                </a:solidFill>
                <a:latin typeface="Bookman Old Style"/>
                <a:cs typeface="Bookman Old Style"/>
              </a:rPr>
              <a:t>OF </a:t>
            </a:r>
            <a:r>
              <a:rPr sz="3950" b="1" spc="-280" dirty="0">
                <a:solidFill>
                  <a:srgbClr val="1F487C"/>
                </a:solidFill>
                <a:latin typeface="Bookman Old Style"/>
                <a:cs typeface="Bookman Old Style"/>
              </a:rPr>
              <a:t>HOME</a:t>
            </a:r>
            <a:r>
              <a:rPr sz="3950" b="1" spc="-445" dirty="0">
                <a:solidFill>
                  <a:srgbClr val="1F487C"/>
                </a:solidFill>
                <a:latin typeface="Bookman Old Style"/>
                <a:cs typeface="Bookman Old Style"/>
              </a:rPr>
              <a:t> </a:t>
            </a:r>
            <a:r>
              <a:rPr sz="3950" b="1" spc="-425" dirty="0">
                <a:solidFill>
                  <a:srgbClr val="1F487C"/>
                </a:solidFill>
                <a:latin typeface="Bookman Old Style"/>
                <a:cs typeface="Bookman Old Style"/>
              </a:rPr>
              <a:t>VISIT</a:t>
            </a:r>
            <a:endParaRPr sz="3950" dirty="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040" y="1728653"/>
            <a:ext cx="8674100" cy="573419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61950" marR="466725" indent="-349885">
              <a:lnSpc>
                <a:spcPct val="129500"/>
              </a:lnSpc>
              <a:spcBef>
                <a:spcPts val="90"/>
              </a:spcBef>
              <a:buChar char="•"/>
              <a:tabLst>
                <a:tab pos="361950" algn="l"/>
                <a:tab pos="362585" algn="l"/>
              </a:tabLst>
            </a:pPr>
            <a:r>
              <a:rPr sz="2800" i="1" spc="140" dirty="0">
                <a:latin typeface="Cambria"/>
                <a:cs typeface="Cambria"/>
              </a:rPr>
              <a:t>A </a:t>
            </a:r>
            <a:r>
              <a:rPr sz="2800" i="1" spc="85" dirty="0">
                <a:latin typeface="Cambria"/>
                <a:cs typeface="Cambria"/>
              </a:rPr>
              <a:t>home </a:t>
            </a:r>
            <a:r>
              <a:rPr sz="2800" i="1" spc="70" dirty="0">
                <a:latin typeface="Cambria"/>
                <a:cs typeface="Cambria"/>
              </a:rPr>
              <a:t>visit </a:t>
            </a:r>
            <a:r>
              <a:rPr sz="2800" i="1" spc="170" dirty="0">
                <a:latin typeface="Cambria"/>
                <a:cs typeface="Cambria"/>
              </a:rPr>
              <a:t>is </a:t>
            </a:r>
            <a:r>
              <a:rPr sz="2800" i="1" spc="150" dirty="0">
                <a:latin typeface="Cambria"/>
                <a:cs typeface="Cambria"/>
              </a:rPr>
              <a:t>defined </a:t>
            </a:r>
            <a:r>
              <a:rPr sz="2800" i="1" spc="225" dirty="0">
                <a:latin typeface="Cambria"/>
                <a:cs typeface="Cambria"/>
              </a:rPr>
              <a:t>as </a:t>
            </a:r>
            <a:r>
              <a:rPr sz="2800" i="1" spc="95" dirty="0">
                <a:latin typeface="Cambria"/>
                <a:cs typeface="Cambria"/>
              </a:rPr>
              <a:t>the </a:t>
            </a:r>
            <a:r>
              <a:rPr sz="2800" i="1" spc="180" dirty="0">
                <a:latin typeface="Cambria"/>
                <a:cs typeface="Cambria"/>
              </a:rPr>
              <a:t>process </a:t>
            </a:r>
            <a:r>
              <a:rPr sz="2800" i="1" spc="170" dirty="0">
                <a:latin typeface="Cambria"/>
                <a:cs typeface="Cambria"/>
              </a:rPr>
              <a:t>of  </a:t>
            </a:r>
            <a:r>
              <a:rPr sz="2800" i="1" spc="15" dirty="0">
                <a:latin typeface="Cambria"/>
                <a:cs typeface="Cambria"/>
              </a:rPr>
              <a:t>providing </a:t>
            </a:r>
            <a:r>
              <a:rPr sz="2800" i="1" spc="95" dirty="0">
                <a:latin typeface="Cambria"/>
                <a:cs typeface="Cambria"/>
              </a:rPr>
              <a:t>the </a:t>
            </a:r>
            <a:r>
              <a:rPr sz="2800" i="1" spc="5" dirty="0">
                <a:latin typeface="Cambria"/>
                <a:cs typeface="Cambria"/>
              </a:rPr>
              <a:t>nursing </a:t>
            </a:r>
            <a:r>
              <a:rPr sz="2800" i="1" spc="135" dirty="0">
                <a:latin typeface="Cambria"/>
                <a:cs typeface="Cambria"/>
              </a:rPr>
              <a:t>care </a:t>
            </a:r>
            <a:r>
              <a:rPr sz="2800" i="1" spc="90" dirty="0">
                <a:latin typeface="Cambria"/>
                <a:cs typeface="Cambria"/>
              </a:rPr>
              <a:t>to </a:t>
            </a:r>
            <a:r>
              <a:rPr sz="2800" i="1" spc="125" dirty="0">
                <a:latin typeface="Cambria"/>
                <a:cs typeface="Cambria"/>
              </a:rPr>
              <a:t>patients </a:t>
            </a:r>
            <a:r>
              <a:rPr sz="2800" i="1" spc="114" dirty="0">
                <a:latin typeface="Cambria"/>
                <a:cs typeface="Cambria"/>
              </a:rPr>
              <a:t>at </a:t>
            </a:r>
            <a:r>
              <a:rPr sz="2800" i="1" spc="70" dirty="0">
                <a:latin typeface="Cambria"/>
                <a:cs typeface="Cambria"/>
              </a:rPr>
              <a:t>their  </a:t>
            </a:r>
            <a:r>
              <a:rPr sz="2800" i="1" spc="125" dirty="0">
                <a:latin typeface="Cambria"/>
                <a:cs typeface="Cambria"/>
              </a:rPr>
              <a:t>doorsteps. </a:t>
            </a:r>
            <a:r>
              <a:rPr sz="2800" i="1" spc="100" dirty="0">
                <a:latin typeface="Cambria"/>
                <a:cs typeface="Cambria"/>
              </a:rPr>
              <a:t>It </a:t>
            </a:r>
            <a:r>
              <a:rPr sz="2800" i="1" spc="120" dirty="0">
                <a:latin typeface="Cambria"/>
                <a:cs typeface="Cambria"/>
              </a:rPr>
              <a:t>requires </a:t>
            </a:r>
            <a:r>
              <a:rPr sz="2800" i="1" spc="90" dirty="0">
                <a:latin typeface="Cambria"/>
                <a:cs typeface="Cambria"/>
              </a:rPr>
              <a:t>technical </a:t>
            </a:r>
            <a:r>
              <a:rPr sz="2800" i="1" spc="165" dirty="0">
                <a:latin typeface="Cambria"/>
                <a:cs typeface="Cambria"/>
              </a:rPr>
              <a:t>skills,  </a:t>
            </a:r>
            <a:r>
              <a:rPr sz="2800" i="1" spc="150" dirty="0">
                <a:latin typeface="Cambria"/>
                <a:cs typeface="Cambria"/>
              </a:rPr>
              <a:t>resourcefulness, </a:t>
            </a:r>
            <a:r>
              <a:rPr sz="2800" i="1" spc="50" dirty="0">
                <a:latin typeface="Cambria"/>
                <a:cs typeface="Cambria"/>
              </a:rPr>
              <a:t>judgment,</a:t>
            </a:r>
            <a:r>
              <a:rPr sz="2800" i="1" spc="-25" dirty="0">
                <a:latin typeface="Cambria"/>
                <a:cs typeface="Cambria"/>
              </a:rPr>
              <a:t> </a:t>
            </a:r>
            <a:r>
              <a:rPr sz="2800" i="1" spc="95" dirty="0">
                <a:latin typeface="Cambria"/>
                <a:cs typeface="Cambria"/>
              </a:rPr>
              <a:t>relationships.</a:t>
            </a:r>
            <a:endParaRPr sz="2800" dirty="0">
              <a:latin typeface="Cambria"/>
              <a:cs typeface="Cambria"/>
            </a:endParaRPr>
          </a:p>
          <a:p>
            <a:pPr marL="361950" marR="5080" indent="-349885">
              <a:lnSpc>
                <a:spcPct val="129500"/>
              </a:lnSpc>
              <a:spcBef>
                <a:spcPts val="740"/>
              </a:spcBef>
              <a:buChar char="•"/>
              <a:tabLst>
                <a:tab pos="361950" algn="l"/>
                <a:tab pos="362585" algn="l"/>
              </a:tabLst>
            </a:pPr>
            <a:r>
              <a:rPr sz="2800" i="1" spc="160" dirty="0">
                <a:latin typeface="Cambria"/>
                <a:cs typeface="Cambria"/>
              </a:rPr>
              <a:t>Defined </a:t>
            </a:r>
            <a:r>
              <a:rPr sz="2800" i="1" spc="225" dirty="0">
                <a:latin typeface="Cambria"/>
                <a:cs typeface="Cambria"/>
              </a:rPr>
              <a:t>as </a:t>
            </a:r>
            <a:r>
              <a:rPr sz="2800" i="1" spc="15" dirty="0">
                <a:latin typeface="Cambria"/>
                <a:cs typeface="Cambria"/>
              </a:rPr>
              <a:t>providing </a:t>
            </a:r>
            <a:r>
              <a:rPr sz="2800" i="1" spc="95" dirty="0">
                <a:latin typeface="Cambria"/>
                <a:cs typeface="Cambria"/>
              </a:rPr>
              <a:t>the </a:t>
            </a:r>
            <a:r>
              <a:rPr sz="2800" i="1" spc="165" dirty="0">
                <a:latin typeface="Cambria"/>
                <a:cs typeface="Cambria"/>
              </a:rPr>
              <a:t>services </a:t>
            </a:r>
            <a:r>
              <a:rPr sz="2800" i="1" spc="90" dirty="0">
                <a:latin typeface="Cambria"/>
                <a:cs typeface="Cambria"/>
              </a:rPr>
              <a:t>to </a:t>
            </a:r>
            <a:r>
              <a:rPr sz="2800" i="1" spc="75" dirty="0">
                <a:latin typeface="Cambria"/>
                <a:cs typeface="Cambria"/>
              </a:rPr>
              <a:t>family </a:t>
            </a:r>
            <a:r>
              <a:rPr sz="2800" i="1" spc="114" dirty="0">
                <a:latin typeface="Cambria"/>
                <a:cs typeface="Cambria"/>
              </a:rPr>
              <a:t>at  </a:t>
            </a:r>
            <a:r>
              <a:rPr sz="2800" i="1" spc="70" dirty="0">
                <a:latin typeface="Cambria"/>
                <a:cs typeface="Cambria"/>
              </a:rPr>
              <a:t>their </a:t>
            </a:r>
            <a:r>
              <a:rPr sz="2800" i="1" spc="55" dirty="0">
                <a:latin typeface="Cambria"/>
                <a:cs typeface="Cambria"/>
              </a:rPr>
              <a:t>door </a:t>
            </a:r>
            <a:r>
              <a:rPr sz="2800" i="1" spc="225" dirty="0">
                <a:latin typeface="Cambria"/>
                <a:cs typeface="Cambria"/>
              </a:rPr>
              <a:t>steps </a:t>
            </a:r>
            <a:r>
              <a:rPr sz="2800" i="1" spc="90" dirty="0">
                <a:latin typeface="Cambria"/>
                <a:cs typeface="Cambria"/>
              </a:rPr>
              <a:t>to </a:t>
            </a:r>
            <a:r>
              <a:rPr sz="2800" i="1" spc="40" dirty="0">
                <a:latin typeface="Cambria"/>
                <a:cs typeface="Cambria"/>
              </a:rPr>
              <a:t>maintain </a:t>
            </a:r>
            <a:r>
              <a:rPr sz="2800" i="1" spc="95" dirty="0">
                <a:latin typeface="Cambria"/>
                <a:cs typeface="Cambria"/>
              </a:rPr>
              <a:t>the </a:t>
            </a:r>
            <a:r>
              <a:rPr sz="2800" i="1" spc="90" dirty="0">
                <a:latin typeface="Cambria"/>
                <a:cs typeface="Cambria"/>
              </a:rPr>
              <a:t>health </a:t>
            </a:r>
            <a:r>
              <a:rPr sz="2800" i="1" spc="55" dirty="0">
                <a:latin typeface="Cambria"/>
                <a:cs typeface="Cambria"/>
              </a:rPr>
              <a:t>and </a:t>
            </a:r>
            <a:r>
              <a:rPr sz="2800" i="1" spc="90" dirty="0">
                <a:latin typeface="Cambria"/>
                <a:cs typeface="Cambria"/>
              </a:rPr>
              <a:t>to  </a:t>
            </a:r>
            <a:r>
              <a:rPr sz="2800" i="1" spc="135" dirty="0">
                <a:latin typeface="Cambria"/>
                <a:cs typeface="Cambria"/>
              </a:rPr>
              <a:t>reduce </a:t>
            </a:r>
            <a:r>
              <a:rPr sz="2800" i="1" spc="95" dirty="0">
                <a:latin typeface="Cambria"/>
                <a:cs typeface="Cambria"/>
              </a:rPr>
              <a:t>the </a:t>
            </a:r>
            <a:r>
              <a:rPr sz="2800" i="1" spc="45" dirty="0">
                <a:latin typeface="Cambria"/>
                <a:cs typeface="Cambria"/>
              </a:rPr>
              <a:t>mortality </a:t>
            </a:r>
            <a:r>
              <a:rPr sz="2800" i="1" spc="55" dirty="0">
                <a:latin typeface="Cambria"/>
                <a:cs typeface="Cambria"/>
              </a:rPr>
              <a:t>and </a:t>
            </a:r>
            <a:r>
              <a:rPr sz="2800" i="1" spc="20" dirty="0">
                <a:latin typeface="Cambria"/>
                <a:cs typeface="Cambria"/>
              </a:rPr>
              <a:t>morbidity </a:t>
            </a:r>
            <a:r>
              <a:rPr sz="2800" i="1" spc="5" dirty="0">
                <a:latin typeface="Cambria"/>
                <a:cs typeface="Cambria"/>
              </a:rPr>
              <a:t>in </a:t>
            </a:r>
            <a:r>
              <a:rPr sz="2800" i="1" spc="95" dirty="0">
                <a:latin typeface="Cambria"/>
                <a:cs typeface="Cambria"/>
              </a:rPr>
              <a:t>the</a:t>
            </a:r>
            <a:r>
              <a:rPr sz="2800" i="1" spc="459" dirty="0">
                <a:latin typeface="Cambria"/>
                <a:cs typeface="Cambria"/>
              </a:rPr>
              <a:t> </a:t>
            </a:r>
            <a:r>
              <a:rPr sz="2800" i="1" spc="60" dirty="0">
                <a:latin typeface="Cambria"/>
                <a:cs typeface="Cambria"/>
              </a:rPr>
              <a:t>family</a:t>
            </a:r>
            <a:r>
              <a:rPr sz="2800" i="1" spc="60" dirty="0" smtClean="0">
                <a:latin typeface="Cambria"/>
                <a:cs typeface="Cambria"/>
              </a:rPr>
              <a:t>.</a:t>
            </a:r>
            <a:endParaRPr lang="en-IN" sz="2800" i="1" spc="60" dirty="0" smtClean="0">
              <a:latin typeface="Cambria"/>
              <a:cs typeface="Cambria"/>
            </a:endParaRPr>
          </a:p>
          <a:p>
            <a:pPr marL="361950" marR="5080" indent="-349885">
              <a:lnSpc>
                <a:spcPct val="129500"/>
              </a:lnSpc>
              <a:spcBef>
                <a:spcPts val="740"/>
              </a:spcBef>
              <a:buChar char="•"/>
              <a:tabLst>
                <a:tab pos="361950" algn="l"/>
                <a:tab pos="362585" algn="l"/>
              </a:tabLst>
            </a:pPr>
            <a:r>
              <a:rPr lang="en-IN" sz="2800" i="1" spc="60" dirty="0" smtClean="0">
                <a:latin typeface="Cambria"/>
                <a:cs typeface="Cambria"/>
              </a:rPr>
              <a:t>Home visit is a purposeful interaction in a home directed at promoting and maintaining health of individual and family</a:t>
            </a:r>
            <a:endParaRPr sz="2800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7492" y="625754"/>
            <a:ext cx="5608955" cy="5632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IN" sz="3500" b="1" spc="-459" dirty="0" smtClean="0">
                <a:solidFill>
                  <a:srgbClr val="1F487C"/>
                </a:solidFill>
                <a:latin typeface="Bookman Old Style"/>
                <a:cs typeface="Bookman Old Style"/>
              </a:rPr>
              <a:t>PURPOSE  </a:t>
            </a:r>
            <a:r>
              <a:rPr sz="3500" b="1" spc="-285" dirty="0" smtClean="0">
                <a:solidFill>
                  <a:srgbClr val="1F487C"/>
                </a:solidFill>
                <a:latin typeface="Bookman Old Style"/>
                <a:cs typeface="Bookman Old Style"/>
              </a:rPr>
              <a:t>OF </a:t>
            </a:r>
            <a:r>
              <a:rPr sz="3500" b="1" spc="-260" dirty="0">
                <a:solidFill>
                  <a:srgbClr val="1F487C"/>
                </a:solidFill>
                <a:latin typeface="Bookman Old Style"/>
                <a:cs typeface="Bookman Old Style"/>
              </a:rPr>
              <a:t>HOME </a:t>
            </a:r>
            <a:r>
              <a:rPr sz="3500" b="1" spc="-350" dirty="0">
                <a:solidFill>
                  <a:srgbClr val="1F487C"/>
                </a:solidFill>
                <a:latin typeface="Bookman Old Style"/>
                <a:cs typeface="Bookman Old Style"/>
              </a:rPr>
              <a:t>VISIT</a:t>
            </a:r>
            <a:endParaRPr sz="3500" dirty="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101" y="1416050"/>
            <a:ext cx="8742632" cy="60766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5"/>
              </a:spcBef>
              <a:buSzPct val="101515"/>
              <a:tabLst>
                <a:tab pos="292100" algn="l"/>
                <a:tab pos="292735" algn="l"/>
              </a:tabLst>
            </a:pPr>
            <a:r>
              <a:rPr lang="en-IN" sz="2400" i="1" dirty="0" smtClean="0">
                <a:latin typeface="Cambria"/>
                <a:cs typeface="Cambria"/>
              </a:rPr>
              <a:t>A visit to the home may be</a:t>
            </a: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r>
              <a:rPr lang="en-IN" sz="2400" i="1" dirty="0" smtClean="0">
                <a:latin typeface="Cambria"/>
                <a:cs typeface="Cambria"/>
              </a:rPr>
              <a:t>In response to need felt by an individual in the family as in case of sickness, delivery, surgery </a:t>
            </a:r>
            <a:r>
              <a:rPr lang="en-IN" sz="2400" i="1" dirty="0" err="1" smtClean="0">
                <a:latin typeface="Cambria"/>
                <a:cs typeface="Cambria"/>
              </a:rPr>
              <a:t>etc</a:t>
            </a:r>
            <a:endParaRPr lang="en-IN" sz="2400" i="1" dirty="0" smtClean="0">
              <a:latin typeface="Cambria"/>
              <a:cs typeface="Cambria"/>
            </a:endParaRPr>
          </a:p>
          <a:p>
            <a:pPr marL="12065">
              <a:lnSpc>
                <a:spcPct val="100000"/>
              </a:lnSpc>
              <a:spcBef>
                <a:spcPts val="105"/>
              </a:spcBef>
              <a:buSzPct val="101515"/>
              <a:tabLst>
                <a:tab pos="292100" algn="l"/>
                <a:tab pos="292735" algn="l"/>
              </a:tabLst>
            </a:pPr>
            <a:endParaRPr lang="en-IN" sz="2400" i="1" dirty="0" smtClean="0">
              <a:latin typeface="Cambria"/>
              <a:cs typeface="Cambria"/>
            </a:endParaRP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r>
              <a:rPr lang="en-IN" sz="2400" i="1" dirty="0" smtClean="0">
                <a:latin typeface="Cambria"/>
                <a:cs typeface="Cambria"/>
              </a:rPr>
              <a:t>As a part of planned visiting programme . </a:t>
            </a:r>
            <a:r>
              <a:rPr lang="en-IN" sz="2400" i="1" dirty="0" err="1" smtClean="0">
                <a:latin typeface="Cambria"/>
                <a:cs typeface="Cambria"/>
              </a:rPr>
              <a:t>Eg</a:t>
            </a:r>
            <a:r>
              <a:rPr lang="en-IN" sz="2400" i="1" dirty="0" smtClean="0">
                <a:latin typeface="Cambria"/>
                <a:cs typeface="Cambria"/>
              </a:rPr>
              <a:t>-routine prenatal visits</a:t>
            </a: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endParaRPr lang="en-IN" sz="2400" i="1" dirty="0" smtClean="0">
              <a:latin typeface="Cambria"/>
              <a:cs typeface="Cambria"/>
            </a:endParaRP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r>
              <a:rPr lang="en-IN" sz="2400" i="1" dirty="0" smtClean="0">
                <a:latin typeface="Cambria"/>
                <a:cs typeface="Cambria"/>
              </a:rPr>
              <a:t>To investigate the source of an infectious diseases</a:t>
            </a: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endParaRPr lang="en-IN" sz="2400" i="1" dirty="0" smtClean="0">
              <a:latin typeface="Cambria"/>
              <a:cs typeface="Cambria"/>
            </a:endParaRP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r>
              <a:rPr lang="en-IN" sz="2400" i="1" dirty="0" smtClean="0">
                <a:latin typeface="Cambria"/>
                <a:cs typeface="Cambria"/>
              </a:rPr>
              <a:t>To assess the nutritional and immunization status, environmental hazards and give health education</a:t>
            </a: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endParaRPr lang="en-IN" sz="2400" i="1" dirty="0" smtClean="0">
              <a:latin typeface="Cambria"/>
              <a:cs typeface="Cambria"/>
            </a:endParaRP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r>
              <a:rPr lang="en-IN" sz="2400" i="1" dirty="0" smtClean="0">
                <a:latin typeface="Cambria"/>
                <a:cs typeface="Cambria"/>
              </a:rPr>
              <a:t>To follow treatment and care given by family members</a:t>
            </a: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endParaRPr lang="en-IN" sz="2400" i="1" dirty="0" smtClean="0">
              <a:latin typeface="Cambria"/>
              <a:cs typeface="Cambria"/>
            </a:endParaRP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r>
              <a:rPr lang="en-IN" sz="2400" i="1" dirty="0" smtClean="0">
                <a:latin typeface="Cambria"/>
                <a:cs typeface="Cambria"/>
              </a:rPr>
              <a:t>To supervise and guide the other health workers</a:t>
            </a:r>
          </a:p>
          <a:p>
            <a:pPr marL="292100" indent="-280035">
              <a:lnSpc>
                <a:spcPct val="100000"/>
              </a:lnSpc>
              <a:spcBef>
                <a:spcPts val="105"/>
              </a:spcBef>
              <a:buSzPct val="101515"/>
              <a:buChar char="•"/>
              <a:tabLst>
                <a:tab pos="292100" algn="l"/>
                <a:tab pos="292735" algn="l"/>
              </a:tabLst>
            </a:pPr>
            <a:endParaRPr lang="en-IN" sz="2400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Aims of home visit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053" y="1339851"/>
            <a:ext cx="8874760" cy="575542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Protection against diseases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Providing best possible nursing in homely condition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Improving the standard of family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Monitoring the health problems and diseases identification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Assessing the health ,immunization,  nutrition level and environmental hazards to a family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Reducing MMR and IMR by providing maternal and child health service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Providing health education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 smtClean="0"/>
              <a:t>Identifying the sources of communicable diseases and informing family about i</a:t>
            </a:r>
            <a:r>
              <a:rPr lang="en-IN" dirty="0" smtClean="0"/>
              <a:t>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995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9667" y="323144"/>
            <a:ext cx="5678805" cy="5632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500" b="1" spc="-265" dirty="0">
                <a:solidFill>
                  <a:srgbClr val="1F487C"/>
                </a:solidFill>
                <a:latin typeface="Bookman Old Style"/>
                <a:cs typeface="Bookman Old Style"/>
              </a:rPr>
              <a:t>PRINCIPLES </a:t>
            </a:r>
            <a:r>
              <a:rPr sz="3500" b="1" spc="-285" dirty="0">
                <a:solidFill>
                  <a:srgbClr val="1F487C"/>
                </a:solidFill>
                <a:latin typeface="Bookman Old Style"/>
                <a:cs typeface="Bookman Old Style"/>
              </a:rPr>
              <a:t>OF </a:t>
            </a:r>
            <a:r>
              <a:rPr sz="3500" b="1" spc="-260" dirty="0">
                <a:solidFill>
                  <a:srgbClr val="1F487C"/>
                </a:solidFill>
                <a:latin typeface="Bookman Old Style"/>
                <a:cs typeface="Bookman Old Style"/>
              </a:rPr>
              <a:t>HOME</a:t>
            </a:r>
            <a:r>
              <a:rPr sz="3500" b="1" spc="-455" dirty="0">
                <a:solidFill>
                  <a:srgbClr val="1F487C"/>
                </a:solidFill>
                <a:latin typeface="Bookman Old Style"/>
                <a:cs typeface="Bookman Old Style"/>
              </a:rPr>
              <a:t> </a:t>
            </a:r>
            <a:r>
              <a:rPr sz="3500" b="1" spc="-350" dirty="0">
                <a:solidFill>
                  <a:srgbClr val="1F487C"/>
                </a:solidFill>
                <a:latin typeface="Bookman Old Style"/>
                <a:cs typeface="Bookman Old Style"/>
              </a:rPr>
              <a:t>VISIT</a:t>
            </a:r>
            <a:endParaRPr sz="3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046" y="1114058"/>
            <a:ext cx="8775254" cy="5530360"/>
          </a:xfrm>
          <a:prstGeom prst="rect">
            <a:avLst/>
          </a:prstGeom>
        </p:spPr>
        <p:txBody>
          <a:bodyPr vert="horz" wrap="square" lIns="0" tIns="282575" rIns="0" bIns="0" rtlCol="0">
            <a:spAutoFit/>
          </a:bodyPr>
          <a:lstStyle/>
          <a:p>
            <a:pPr marL="375920" indent="-363855">
              <a:lnSpc>
                <a:spcPct val="100000"/>
              </a:lnSpc>
              <a:spcBef>
                <a:spcPts val="2225"/>
              </a:spcBef>
              <a:buChar char="•"/>
              <a:tabLst>
                <a:tab pos="375920" algn="l"/>
                <a:tab pos="376555" algn="l"/>
                <a:tab pos="2125345" algn="l"/>
              </a:tabLst>
            </a:pPr>
            <a:r>
              <a:rPr sz="2000" i="1" spc="180" dirty="0">
                <a:latin typeface="Cambria"/>
                <a:cs typeface="Cambria"/>
              </a:rPr>
              <a:t>Based</a:t>
            </a:r>
            <a:r>
              <a:rPr sz="2000" i="1" spc="204" dirty="0">
                <a:latin typeface="Cambria"/>
                <a:cs typeface="Cambria"/>
              </a:rPr>
              <a:t> </a:t>
            </a:r>
            <a:r>
              <a:rPr sz="2000" i="1" spc="55" dirty="0" smtClean="0">
                <a:latin typeface="Cambria"/>
                <a:cs typeface="Cambria"/>
              </a:rPr>
              <a:t>on</a:t>
            </a:r>
            <a:r>
              <a:rPr lang="en-IN" sz="2000" i="1" spc="55" dirty="0" smtClean="0">
                <a:latin typeface="Cambria"/>
                <a:cs typeface="Cambria"/>
              </a:rPr>
              <a:t> identified </a:t>
            </a:r>
            <a:r>
              <a:rPr sz="2000" i="1" spc="165" dirty="0" smtClean="0">
                <a:latin typeface="Cambria"/>
                <a:cs typeface="Cambria"/>
              </a:rPr>
              <a:t>need</a:t>
            </a:r>
            <a:r>
              <a:rPr lang="en-IN" sz="2000" i="1" spc="125" dirty="0">
                <a:latin typeface="Cambria"/>
                <a:cs typeface="Cambria"/>
              </a:rPr>
              <a:t> </a:t>
            </a:r>
            <a:r>
              <a:rPr lang="en-IN" sz="2000" i="1" spc="125" dirty="0" smtClean="0">
                <a:latin typeface="Cambria"/>
                <a:cs typeface="Cambria"/>
              </a:rPr>
              <a:t>of the people</a:t>
            </a:r>
            <a:r>
              <a:rPr sz="2000" i="1" spc="-55" dirty="0" smtClean="0">
                <a:latin typeface="Cambria"/>
                <a:cs typeface="Cambria"/>
              </a:rPr>
              <a:t>.</a:t>
            </a:r>
            <a:endParaRPr lang="en-IN" sz="2000" i="1" spc="-55" dirty="0" smtClean="0">
              <a:latin typeface="Cambria"/>
              <a:cs typeface="Cambria"/>
            </a:endParaRPr>
          </a:p>
          <a:p>
            <a:pPr marL="375920" indent="-363855">
              <a:spcBef>
                <a:spcPts val="2225"/>
              </a:spcBef>
              <a:buFontTx/>
              <a:buChar char="•"/>
              <a:tabLst>
                <a:tab pos="375920" algn="l"/>
                <a:tab pos="376555" algn="l"/>
                <a:tab pos="2125345" algn="l"/>
              </a:tabLst>
            </a:pPr>
            <a:r>
              <a:rPr lang="en-US" sz="2000" i="1" spc="75" dirty="0" smtClean="0">
                <a:latin typeface="Cambria"/>
                <a:cs typeface="Cambria"/>
              </a:rPr>
              <a:t>Plan for Regular home vising </a:t>
            </a:r>
            <a:r>
              <a:rPr lang="en-US" sz="2000" i="1" spc="75" dirty="0" err="1" smtClean="0">
                <a:latin typeface="Cambria"/>
                <a:cs typeface="Cambria"/>
              </a:rPr>
              <a:t>programme</a:t>
            </a:r>
            <a:r>
              <a:rPr lang="en-US" sz="2000" i="1" spc="75" dirty="0" smtClean="0">
                <a:latin typeface="Cambria"/>
                <a:cs typeface="Cambria"/>
              </a:rPr>
              <a:t> based on priorities</a:t>
            </a:r>
            <a:endParaRPr sz="2000" dirty="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sz="2000" i="1" spc="195" dirty="0">
                <a:latin typeface="Cambria"/>
                <a:cs typeface="Cambria"/>
              </a:rPr>
              <a:t>Collect </a:t>
            </a:r>
            <a:r>
              <a:rPr sz="2000" i="1" spc="70" dirty="0">
                <a:latin typeface="Cambria"/>
                <a:cs typeface="Cambria"/>
              </a:rPr>
              <a:t>information </a:t>
            </a:r>
            <a:r>
              <a:rPr sz="2000" i="1" spc="165" dirty="0">
                <a:latin typeface="Cambria"/>
                <a:cs typeface="Cambria"/>
              </a:rPr>
              <a:t>before </a:t>
            </a:r>
            <a:r>
              <a:rPr sz="2000" i="1" spc="70" dirty="0">
                <a:latin typeface="Cambria"/>
                <a:cs typeface="Cambria"/>
              </a:rPr>
              <a:t>home</a:t>
            </a:r>
            <a:r>
              <a:rPr sz="2000" i="1" spc="10" dirty="0">
                <a:latin typeface="Cambria"/>
                <a:cs typeface="Cambria"/>
              </a:rPr>
              <a:t> </a:t>
            </a:r>
            <a:r>
              <a:rPr sz="2000" i="1" spc="40" dirty="0">
                <a:latin typeface="Cambria"/>
                <a:cs typeface="Cambria"/>
              </a:rPr>
              <a:t>visiting</a:t>
            </a:r>
            <a:r>
              <a:rPr sz="2000" i="1" spc="40" dirty="0" smtClean="0">
                <a:latin typeface="Cambria"/>
                <a:cs typeface="Cambria"/>
              </a:rPr>
              <a:t>.</a:t>
            </a:r>
            <a:endParaRPr lang="en-IN" sz="2000" i="1" spc="40" dirty="0" smtClean="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lang="en-IN" sz="2000" i="1" spc="40" dirty="0" smtClean="0">
                <a:latin typeface="Cambria"/>
                <a:cs typeface="Cambria"/>
              </a:rPr>
              <a:t>Be sensitive to persons feeling and needs at the time of visits</a:t>
            </a: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lang="en-IN" sz="2000" i="1" spc="40" dirty="0" smtClean="0">
                <a:latin typeface="Cambria"/>
                <a:cs typeface="Cambria"/>
              </a:rPr>
              <a:t>Listen to the family and understand the other persons point of view</a:t>
            </a: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lang="en-IN" sz="2000" i="1" spc="40" dirty="0" smtClean="0">
                <a:latin typeface="Cambria"/>
                <a:cs typeface="Cambria"/>
              </a:rPr>
              <a:t>Be sure of scientific soundness of what you discuss with the family</a:t>
            </a:r>
            <a:endParaRPr sz="2000" dirty="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0"/>
              </a:spcBef>
              <a:buChar char="•"/>
              <a:tabLst>
                <a:tab pos="375920" algn="l"/>
                <a:tab pos="376555" algn="l"/>
              </a:tabLst>
            </a:pPr>
            <a:r>
              <a:rPr sz="2000" i="1" spc="240" dirty="0">
                <a:latin typeface="Cambria"/>
                <a:cs typeface="Cambria"/>
              </a:rPr>
              <a:t>Use </a:t>
            </a:r>
            <a:r>
              <a:rPr sz="2000" i="1" spc="235" dirty="0">
                <a:latin typeface="Cambria"/>
                <a:cs typeface="Cambria"/>
              </a:rPr>
              <a:t>safe </a:t>
            </a:r>
            <a:r>
              <a:rPr sz="2000" i="1" spc="95" dirty="0">
                <a:latin typeface="Cambria"/>
                <a:cs typeface="Cambria"/>
              </a:rPr>
              <a:t>technical</a:t>
            </a:r>
            <a:r>
              <a:rPr sz="2000" i="1" spc="-170" dirty="0">
                <a:latin typeface="Cambria"/>
                <a:cs typeface="Cambria"/>
              </a:rPr>
              <a:t> </a:t>
            </a:r>
            <a:r>
              <a:rPr sz="2000" i="1" spc="190" dirty="0" smtClean="0">
                <a:latin typeface="Cambria"/>
                <a:cs typeface="Cambria"/>
              </a:rPr>
              <a:t>skills</a:t>
            </a:r>
            <a:r>
              <a:rPr lang="en-IN" sz="2000" i="1" spc="190" dirty="0" smtClean="0">
                <a:latin typeface="Cambria"/>
                <a:cs typeface="Cambria"/>
              </a:rPr>
              <a:t> and nursing procedures</a:t>
            </a:r>
          </a:p>
          <a:p>
            <a:pPr marL="375920" indent="-363855">
              <a:lnSpc>
                <a:spcPct val="100000"/>
              </a:lnSpc>
              <a:spcBef>
                <a:spcPts val="2130"/>
              </a:spcBef>
              <a:buChar char="•"/>
              <a:tabLst>
                <a:tab pos="375920" algn="l"/>
                <a:tab pos="376555" algn="l"/>
              </a:tabLst>
            </a:pPr>
            <a:r>
              <a:rPr lang="en-IN" sz="2000" i="1" spc="190" dirty="0" smtClean="0">
                <a:latin typeface="Cambria"/>
                <a:cs typeface="Cambria"/>
              </a:rPr>
              <a:t>Be aware of community resources and use them wisely and appropriately</a:t>
            </a:r>
          </a:p>
          <a:p>
            <a:pPr marL="375920" indent="-363855">
              <a:lnSpc>
                <a:spcPct val="100000"/>
              </a:lnSpc>
              <a:spcBef>
                <a:spcPts val="2130"/>
              </a:spcBef>
              <a:buChar char="•"/>
              <a:tabLst>
                <a:tab pos="375920" algn="l"/>
                <a:tab pos="376555" algn="l"/>
              </a:tabLst>
            </a:pPr>
            <a:r>
              <a:rPr lang="en-IN" sz="2000" i="1" spc="190" dirty="0" smtClean="0">
                <a:latin typeface="Cambria"/>
                <a:cs typeface="Cambria"/>
              </a:rPr>
              <a:t>Plan and work with client and family jointly</a:t>
            </a:r>
            <a:endParaRPr sz="2000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300" y="1751867"/>
            <a:ext cx="9144000" cy="644343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90525" indent="-377825">
              <a:lnSpc>
                <a:spcPct val="100000"/>
              </a:lnSpc>
              <a:spcBef>
                <a:spcPts val="125"/>
              </a:spcBef>
              <a:buChar char="•"/>
              <a:tabLst>
                <a:tab pos="389890" algn="l"/>
                <a:tab pos="390525" algn="l"/>
              </a:tabLst>
            </a:pPr>
            <a:r>
              <a:rPr sz="2400" i="1" spc="225" dirty="0">
                <a:latin typeface="Cambria"/>
                <a:cs typeface="Cambria"/>
              </a:rPr>
              <a:t>Good </a:t>
            </a:r>
            <a:r>
              <a:rPr sz="2400" i="1" spc="155" dirty="0">
                <a:latin typeface="Cambria"/>
                <a:cs typeface="Cambria"/>
              </a:rPr>
              <a:t>interpersonal</a:t>
            </a:r>
            <a:r>
              <a:rPr sz="2400" i="1" spc="-45" dirty="0">
                <a:latin typeface="Cambria"/>
                <a:cs typeface="Cambria"/>
              </a:rPr>
              <a:t> </a:t>
            </a:r>
            <a:r>
              <a:rPr sz="2400" i="1" spc="120" dirty="0">
                <a:latin typeface="Cambria"/>
                <a:cs typeface="Cambria"/>
              </a:rPr>
              <a:t>relationship.</a:t>
            </a:r>
            <a:endParaRPr sz="2400" dirty="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2925"/>
              </a:spcBef>
              <a:buChar char="•"/>
              <a:tabLst>
                <a:tab pos="389890" algn="l"/>
                <a:tab pos="390525" algn="l"/>
              </a:tabLst>
            </a:pPr>
            <a:r>
              <a:rPr sz="2400" i="1" spc="80" dirty="0">
                <a:latin typeface="Cambria"/>
                <a:cs typeface="Cambria"/>
              </a:rPr>
              <a:t>Educative.</a:t>
            </a:r>
            <a:endParaRPr sz="2400" dirty="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2930"/>
              </a:spcBef>
              <a:buChar char="•"/>
              <a:tabLst>
                <a:tab pos="389890" algn="l"/>
                <a:tab pos="390525" algn="l"/>
              </a:tabLst>
            </a:pPr>
            <a:r>
              <a:rPr sz="2400" i="1" spc="65" dirty="0" err="1" smtClean="0">
                <a:latin typeface="Cambria"/>
                <a:cs typeface="Cambria"/>
              </a:rPr>
              <a:t>Evaluat</a:t>
            </a:r>
            <a:r>
              <a:rPr lang="en-IN" sz="2400" i="1" spc="65" dirty="0" smtClean="0">
                <a:latin typeface="Cambria"/>
                <a:cs typeface="Cambria"/>
              </a:rPr>
              <a:t>e your own work ,remember the quality of care is more important than the number of home visit</a:t>
            </a:r>
            <a:endParaRPr sz="2400" dirty="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2925"/>
              </a:spcBef>
              <a:buChar char="•"/>
              <a:tabLst>
                <a:tab pos="389890" algn="l"/>
                <a:tab pos="390525" algn="l"/>
              </a:tabLst>
            </a:pPr>
            <a:r>
              <a:rPr sz="2400" i="1" spc="155" dirty="0">
                <a:latin typeface="Cambria"/>
                <a:cs typeface="Cambria"/>
              </a:rPr>
              <a:t>Proper </a:t>
            </a:r>
            <a:r>
              <a:rPr sz="2400" i="1" spc="100" dirty="0">
                <a:latin typeface="Cambria"/>
                <a:cs typeface="Cambria"/>
              </a:rPr>
              <a:t>recording </a:t>
            </a:r>
            <a:r>
              <a:rPr sz="2400" i="1" spc="80" dirty="0">
                <a:latin typeface="Cambria"/>
                <a:cs typeface="Cambria"/>
              </a:rPr>
              <a:t>and</a:t>
            </a:r>
            <a:r>
              <a:rPr sz="2400" i="1" spc="160" dirty="0">
                <a:latin typeface="Cambria"/>
                <a:cs typeface="Cambria"/>
              </a:rPr>
              <a:t> </a:t>
            </a:r>
            <a:r>
              <a:rPr sz="2400" i="1" spc="100" dirty="0" smtClean="0">
                <a:latin typeface="Cambria"/>
                <a:cs typeface="Cambria"/>
              </a:rPr>
              <a:t>reporting</a:t>
            </a:r>
            <a:endParaRPr lang="en-IN" sz="2400" i="1" spc="100" dirty="0" smtClean="0">
              <a:latin typeface="Cambria"/>
              <a:cs typeface="Cambria"/>
            </a:endParaRP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lang="en-IN" sz="2400" i="1" spc="210" dirty="0" smtClean="0">
                <a:latin typeface="Cambria"/>
                <a:cs typeface="Cambria"/>
              </a:rPr>
              <a:t>Be </a:t>
            </a:r>
            <a:r>
              <a:rPr lang="en-IN" sz="2400" i="1" spc="50" dirty="0" smtClean="0">
                <a:latin typeface="Cambria"/>
                <a:cs typeface="Cambria"/>
              </a:rPr>
              <a:t>kind and</a:t>
            </a:r>
            <a:r>
              <a:rPr lang="en-IN" sz="2400" i="1" spc="75" dirty="0" smtClean="0">
                <a:latin typeface="Cambria"/>
                <a:cs typeface="Cambria"/>
              </a:rPr>
              <a:t> </a:t>
            </a:r>
            <a:r>
              <a:rPr lang="en-IN" sz="2400" i="1" spc="105" dirty="0" smtClean="0">
                <a:latin typeface="Cambria"/>
                <a:cs typeface="Cambria"/>
              </a:rPr>
              <a:t>courteously.</a:t>
            </a:r>
          </a:p>
          <a:p>
            <a:pPr marL="375920" indent="-363855">
              <a:lnSpc>
                <a:spcPct val="100000"/>
              </a:lnSpc>
              <a:spcBef>
                <a:spcPts val="2135"/>
              </a:spcBef>
              <a:buChar char="•"/>
              <a:tabLst>
                <a:tab pos="375920" algn="l"/>
                <a:tab pos="376555" algn="l"/>
              </a:tabLst>
            </a:pPr>
            <a:r>
              <a:rPr lang="en-US" sz="2400" i="1" spc="90" dirty="0" smtClean="0">
                <a:latin typeface="Cambria"/>
                <a:cs typeface="Cambria"/>
              </a:rPr>
              <a:t>Flexibility </a:t>
            </a:r>
            <a:r>
              <a:rPr lang="en-US" sz="2400" i="1" spc="15" dirty="0" smtClean="0">
                <a:latin typeface="Cambria"/>
                <a:cs typeface="Cambria"/>
              </a:rPr>
              <a:t>in</a:t>
            </a:r>
            <a:r>
              <a:rPr lang="en-US" sz="2400" i="1" spc="110" dirty="0" smtClean="0">
                <a:latin typeface="Cambria"/>
                <a:cs typeface="Cambria"/>
              </a:rPr>
              <a:t> </a:t>
            </a:r>
            <a:r>
              <a:rPr lang="en-US" sz="2400" i="1" spc="55" dirty="0" smtClean="0">
                <a:latin typeface="Cambria"/>
                <a:cs typeface="Cambria"/>
              </a:rPr>
              <a:t>approach.</a:t>
            </a:r>
            <a:endParaRPr lang="en-US" sz="2400" dirty="0" smtClean="0">
              <a:latin typeface="Cambria"/>
              <a:cs typeface="Cambria"/>
            </a:endParaRPr>
          </a:p>
          <a:p>
            <a:pPr marL="12065">
              <a:lnSpc>
                <a:spcPct val="100000"/>
              </a:lnSpc>
              <a:spcBef>
                <a:spcPts val="2135"/>
              </a:spcBef>
              <a:tabLst>
                <a:tab pos="375920" algn="l"/>
                <a:tab pos="376555" algn="l"/>
              </a:tabLst>
            </a:pPr>
            <a:endParaRPr lang="en-IN" sz="2400" dirty="0" smtClean="0">
              <a:latin typeface="Cambria"/>
              <a:cs typeface="Cambria"/>
            </a:endParaRPr>
          </a:p>
          <a:p>
            <a:pPr marL="12065">
              <a:lnSpc>
                <a:spcPct val="100000"/>
              </a:lnSpc>
              <a:spcBef>
                <a:spcPts val="2130"/>
              </a:spcBef>
              <a:tabLst>
                <a:tab pos="375920" algn="l"/>
                <a:tab pos="376555" algn="l"/>
              </a:tabLst>
            </a:pPr>
            <a:r>
              <a:rPr lang="en-IN" sz="2400" i="1" spc="135" dirty="0" smtClean="0">
                <a:latin typeface="Cambria"/>
                <a:cs typeface="Cambria"/>
              </a:rPr>
              <a:t>.</a:t>
            </a:r>
            <a:endParaRPr lang="en-IN" sz="2400" dirty="0" smtClean="0">
              <a:latin typeface="Cambria"/>
              <a:cs typeface="Cambria"/>
            </a:endParaRPr>
          </a:p>
          <a:p>
            <a:pPr marL="390525" indent="-377825">
              <a:lnSpc>
                <a:spcPct val="100000"/>
              </a:lnSpc>
              <a:spcBef>
                <a:spcPts val="2925"/>
              </a:spcBef>
              <a:buChar char="•"/>
              <a:tabLst>
                <a:tab pos="389890" algn="l"/>
                <a:tab pos="390525" algn="l"/>
              </a:tabLst>
            </a:pPr>
            <a:endParaRPr sz="3500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7233" y="646745"/>
            <a:ext cx="4488815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300" b="1" spc="-415" dirty="0">
                <a:solidFill>
                  <a:srgbClr val="1F487C"/>
                </a:solidFill>
                <a:latin typeface="Bookman Old Style"/>
                <a:cs typeface="Bookman Old Style"/>
              </a:rPr>
              <a:t>PHASES </a:t>
            </a:r>
            <a:r>
              <a:rPr sz="3300" b="1" spc="-254" dirty="0">
                <a:solidFill>
                  <a:srgbClr val="1F487C"/>
                </a:solidFill>
                <a:latin typeface="Bookman Old Style"/>
                <a:cs typeface="Bookman Old Style"/>
              </a:rPr>
              <a:t>OF </a:t>
            </a:r>
            <a:r>
              <a:rPr sz="3300" b="1" spc="-245" dirty="0">
                <a:solidFill>
                  <a:srgbClr val="1F487C"/>
                </a:solidFill>
                <a:latin typeface="Bookman Old Style"/>
                <a:cs typeface="Bookman Old Style"/>
              </a:rPr>
              <a:t>HOME</a:t>
            </a:r>
            <a:r>
              <a:rPr sz="3300" b="1" spc="-445" dirty="0">
                <a:solidFill>
                  <a:srgbClr val="1F487C"/>
                </a:solidFill>
                <a:latin typeface="Bookman Old Style"/>
                <a:cs typeface="Bookman Old Style"/>
              </a:rPr>
              <a:t> </a:t>
            </a:r>
            <a:r>
              <a:rPr sz="3300" b="1" spc="-350" dirty="0">
                <a:solidFill>
                  <a:srgbClr val="1F487C"/>
                </a:solidFill>
                <a:latin typeface="Bookman Old Style"/>
                <a:cs typeface="Bookman Old Style"/>
              </a:rPr>
              <a:t>VISIT</a:t>
            </a:r>
            <a:endParaRPr sz="33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0077" y="2212724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10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077" y="2212724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10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ln w="279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0077" y="2528521"/>
            <a:ext cx="2886710" cy="10388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763905" marR="415925" indent="-335915">
              <a:lnSpc>
                <a:spcPts val="3750"/>
              </a:lnSpc>
              <a:spcBef>
                <a:spcPts val="625"/>
              </a:spcBef>
            </a:pPr>
            <a:r>
              <a:rPr sz="3500" i="1" spc="85" dirty="0">
                <a:solidFill>
                  <a:srgbClr val="FFFFFF"/>
                </a:solidFill>
                <a:latin typeface="Cambria"/>
                <a:cs typeface="Cambria"/>
              </a:rPr>
              <a:t>I</a:t>
            </a:r>
            <a:r>
              <a:rPr sz="3500" i="1" spc="290" dirty="0">
                <a:solidFill>
                  <a:srgbClr val="FFFFFF"/>
                </a:solidFill>
                <a:latin typeface="Cambria"/>
                <a:cs typeface="Cambria"/>
              </a:rPr>
              <a:t>N</a:t>
            </a:r>
            <a:r>
              <a:rPr sz="3500" i="1" spc="-25" dirty="0">
                <a:solidFill>
                  <a:srgbClr val="FFFFFF"/>
                </a:solidFill>
                <a:latin typeface="Cambria"/>
                <a:cs typeface="Cambria"/>
              </a:rPr>
              <a:t>I</a:t>
            </a:r>
            <a:r>
              <a:rPr sz="3500" i="1" spc="-140" dirty="0">
                <a:solidFill>
                  <a:srgbClr val="FFFFFF"/>
                </a:solidFill>
                <a:latin typeface="Cambria"/>
                <a:cs typeface="Cambria"/>
              </a:rPr>
              <a:t>T</a:t>
            </a:r>
            <a:r>
              <a:rPr sz="3500" i="1" spc="135" dirty="0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sz="3500" i="1" spc="-140" dirty="0">
                <a:solidFill>
                  <a:srgbClr val="FFFFFF"/>
                </a:solidFill>
                <a:latin typeface="Cambria"/>
                <a:cs typeface="Cambria"/>
              </a:rPr>
              <a:t>T</a:t>
            </a:r>
            <a:r>
              <a:rPr sz="3500" i="1" spc="-25" dirty="0">
                <a:solidFill>
                  <a:srgbClr val="FFFFFF"/>
                </a:solidFill>
                <a:latin typeface="Cambria"/>
                <a:cs typeface="Cambria"/>
              </a:rPr>
              <a:t>I</a:t>
            </a:r>
            <a:r>
              <a:rPr sz="3500" i="1" spc="75" dirty="0">
                <a:solidFill>
                  <a:srgbClr val="FFFFFF"/>
                </a:solidFill>
                <a:latin typeface="Cambria"/>
                <a:cs typeface="Cambria"/>
              </a:rPr>
              <a:t>V</a:t>
            </a:r>
            <a:r>
              <a:rPr sz="3500" i="1" spc="-55" dirty="0">
                <a:solidFill>
                  <a:srgbClr val="FFFFFF"/>
                </a:solidFill>
                <a:latin typeface="Cambria"/>
                <a:cs typeface="Cambria"/>
              </a:rPr>
              <a:t>E </a:t>
            </a:r>
            <a:r>
              <a:rPr sz="3500" i="1" spc="-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500" i="1" spc="114" dirty="0">
                <a:solidFill>
                  <a:srgbClr val="FFFFFF"/>
                </a:solidFill>
                <a:latin typeface="Cambria"/>
                <a:cs typeface="Cambria"/>
              </a:rPr>
              <a:t>PHASE</a:t>
            </a:r>
            <a:endParaRPr sz="3500">
              <a:latin typeface="Cambria"/>
              <a:cs typeface="Cambr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14856" y="2212724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10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solidFill>
            <a:srgbClr val="9BBA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14856" y="2212724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10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ln w="279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514856" y="2528521"/>
            <a:ext cx="2886710" cy="10388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763905" marR="407034" indent="-349885">
              <a:lnSpc>
                <a:spcPts val="3750"/>
              </a:lnSpc>
              <a:spcBef>
                <a:spcPts val="625"/>
              </a:spcBef>
            </a:pPr>
            <a:r>
              <a:rPr sz="3500" i="1" spc="65" dirty="0">
                <a:solidFill>
                  <a:srgbClr val="FFFFFF"/>
                </a:solidFill>
                <a:latin typeface="Cambria"/>
                <a:cs typeface="Cambria"/>
              </a:rPr>
              <a:t>PRE</a:t>
            </a:r>
            <a:r>
              <a:rPr sz="3500" i="1" spc="-1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500" i="1" spc="10" dirty="0">
                <a:solidFill>
                  <a:srgbClr val="FFFFFF"/>
                </a:solidFill>
                <a:latin typeface="Cambria"/>
                <a:cs typeface="Cambria"/>
              </a:rPr>
              <a:t>-VISIT  </a:t>
            </a:r>
            <a:r>
              <a:rPr sz="3500" i="1" spc="114" dirty="0">
                <a:solidFill>
                  <a:srgbClr val="FFFFFF"/>
                </a:solidFill>
                <a:latin typeface="Cambria"/>
                <a:cs typeface="Cambria"/>
              </a:rPr>
              <a:t>PHASE</a:t>
            </a:r>
            <a:endParaRPr sz="3500">
              <a:latin typeface="Cambria"/>
              <a:cs typeface="Cambri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689637" y="2212724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09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89637" y="2212724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09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ln w="279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89637" y="2528521"/>
            <a:ext cx="2886710" cy="10388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763905" marR="415925" indent="-335915">
              <a:lnSpc>
                <a:spcPts val="3750"/>
              </a:lnSpc>
              <a:spcBef>
                <a:spcPts val="625"/>
              </a:spcBef>
            </a:pPr>
            <a:r>
              <a:rPr sz="3500" i="1" spc="335" dirty="0">
                <a:solidFill>
                  <a:srgbClr val="FFFFFF"/>
                </a:solidFill>
                <a:latin typeface="Cambria"/>
                <a:cs typeface="Cambria"/>
              </a:rPr>
              <a:t>ON</a:t>
            </a:r>
            <a:r>
              <a:rPr sz="3500" i="1" spc="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500" i="1" spc="165" dirty="0">
                <a:solidFill>
                  <a:srgbClr val="FFFFFF"/>
                </a:solidFill>
                <a:latin typeface="Cambria"/>
                <a:cs typeface="Cambria"/>
              </a:rPr>
              <a:t>HOME  </a:t>
            </a:r>
            <a:r>
              <a:rPr sz="3500" i="1" spc="114" dirty="0">
                <a:solidFill>
                  <a:srgbClr val="FFFFFF"/>
                </a:solidFill>
                <a:latin typeface="Cambria"/>
                <a:cs typeface="Cambria"/>
              </a:rPr>
              <a:t>PHASE</a:t>
            </a:r>
            <a:endParaRPr sz="3500">
              <a:latin typeface="Cambria"/>
              <a:cs typeface="Cambri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927467" y="4233039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10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27467" y="4233039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10" h="1732279">
                <a:moveTo>
                  <a:pt x="0" y="0"/>
                </a:moveTo>
                <a:lnTo>
                  <a:pt x="2886162" y="0"/>
                </a:lnTo>
                <a:lnTo>
                  <a:pt x="2886162" y="1731697"/>
                </a:lnTo>
                <a:lnTo>
                  <a:pt x="0" y="1731697"/>
                </a:lnTo>
                <a:lnTo>
                  <a:pt x="0" y="0"/>
                </a:lnTo>
                <a:close/>
              </a:path>
            </a:pathLst>
          </a:custGeom>
          <a:ln w="279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27467" y="4548836"/>
            <a:ext cx="2886710" cy="10388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540385" marR="121920" indent="-406400">
              <a:lnSpc>
                <a:spcPts val="3750"/>
              </a:lnSpc>
              <a:spcBef>
                <a:spcPts val="625"/>
              </a:spcBef>
            </a:pPr>
            <a:r>
              <a:rPr sz="3500" i="1" spc="-140" dirty="0">
                <a:solidFill>
                  <a:srgbClr val="FFFFFF"/>
                </a:solidFill>
                <a:latin typeface="Cambria"/>
                <a:cs typeface="Cambria"/>
              </a:rPr>
              <a:t>T</a:t>
            </a:r>
            <a:r>
              <a:rPr sz="3500" i="1" spc="-120" dirty="0">
                <a:solidFill>
                  <a:srgbClr val="FFFFFF"/>
                </a:solidFill>
                <a:latin typeface="Cambria"/>
                <a:cs typeface="Cambria"/>
              </a:rPr>
              <a:t>E</a:t>
            </a:r>
            <a:r>
              <a:rPr sz="3500" i="1" spc="25" dirty="0">
                <a:solidFill>
                  <a:srgbClr val="FFFFFF"/>
                </a:solidFill>
                <a:latin typeface="Cambria"/>
                <a:cs typeface="Cambria"/>
              </a:rPr>
              <a:t>R</a:t>
            </a:r>
            <a:r>
              <a:rPr sz="3500" i="1" spc="310" dirty="0">
                <a:solidFill>
                  <a:srgbClr val="FFFFFF"/>
                </a:solidFill>
                <a:latin typeface="Cambria"/>
                <a:cs typeface="Cambria"/>
              </a:rPr>
              <a:t>M</a:t>
            </a:r>
            <a:r>
              <a:rPr sz="3500" i="1" spc="85" dirty="0">
                <a:solidFill>
                  <a:srgbClr val="FFFFFF"/>
                </a:solidFill>
                <a:latin typeface="Cambria"/>
                <a:cs typeface="Cambria"/>
              </a:rPr>
              <a:t>I</a:t>
            </a:r>
            <a:r>
              <a:rPr sz="3500" i="1" spc="290" dirty="0">
                <a:solidFill>
                  <a:srgbClr val="FFFFFF"/>
                </a:solidFill>
                <a:latin typeface="Cambria"/>
                <a:cs typeface="Cambria"/>
              </a:rPr>
              <a:t>N</a:t>
            </a:r>
            <a:r>
              <a:rPr sz="3500" i="1" spc="135" dirty="0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sz="3500" i="1" spc="-140" dirty="0">
                <a:solidFill>
                  <a:srgbClr val="FFFFFF"/>
                </a:solidFill>
                <a:latin typeface="Cambria"/>
                <a:cs typeface="Cambria"/>
              </a:rPr>
              <a:t>T</a:t>
            </a:r>
            <a:r>
              <a:rPr sz="3500" i="1" spc="85" dirty="0">
                <a:solidFill>
                  <a:srgbClr val="FFFFFF"/>
                </a:solidFill>
                <a:latin typeface="Cambria"/>
                <a:cs typeface="Cambria"/>
              </a:rPr>
              <a:t>I</a:t>
            </a:r>
            <a:r>
              <a:rPr sz="3500" i="1" spc="265" dirty="0">
                <a:solidFill>
                  <a:srgbClr val="FFFFFF"/>
                </a:solidFill>
                <a:latin typeface="Cambria"/>
                <a:cs typeface="Cambria"/>
              </a:rPr>
              <a:t>O </a:t>
            </a:r>
            <a:r>
              <a:rPr sz="3500" i="1" spc="1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500" i="1" spc="310" dirty="0">
                <a:solidFill>
                  <a:srgbClr val="FFFFFF"/>
                </a:solidFill>
                <a:latin typeface="Cambria"/>
                <a:cs typeface="Cambria"/>
              </a:rPr>
              <a:t>N</a:t>
            </a:r>
            <a:r>
              <a:rPr sz="3500" i="1" spc="7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500" i="1" spc="114" dirty="0">
                <a:solidFill>
                  <a:srgbClr val="FFFFFF"/>
                </a:solidFill>
                <a:latin typeface="Cambria"/>
                <a:cs typeface="Cambria"/>
              </a:rPr>
              <a:t>PHASE</a:t>
            </a:r>
            <a:endParaRPr sz="3500">
              <a:latin typeface="Cambria"/>
              <a:cs typeface="Cambri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02246" y="4233039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09" h="1732279">
                <a:moveTo>
                  <a:pt x="0" y="0"/>
                </a:moveTo>
                <a:lnTo>
                  <a:pt x="2886162" y="0"/>
                </a:lnTo>
                <a:lnTo>
                  <a:pt x="2886162" y="1731696"/>
                </a:lnTo>
                <a:lnTo>
                  <a:pt x="0" y="1731696"/>
                </a:lnTo>
                <a:lnTo>
                  <a:pt x="0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02246" y="4233039"/>
            <a:ext cx="2886710" cy="1732280"/>
          </a:xfrm>
          <a:custGeom>
            <a:avLst/>
            <a:gdLst/>
            <a:ahLst/>
            <a:cxnLst/>
            <a:rect l="l" t="t" r="r" b="b"/>
            <a:pathLst>
              <a:path w="2886709" h="1732279">
                <a:moveTo>
                  <a:pt x="0" y="0"/>
                </a:moveTo>
                <a:lnTo>
                  <a:pt x="2886162" y="0"/>
                </a:lnTo>
                <a:lnTo>
                  <a:pt x="2886162" y="1731697"/>
                </a:lnTo>
                <a:lnTo>
                  <a:pt x="0" y="1731697"/>
                </a:lnTo>
                <a:lnTo>
                  <a:pt x="0" y="0"/>
                </a:lnTo>
                <a:close/>
              </a:path>
            </a:pathLst>
          </a:custGeom>
          <a:ln w="279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102246" y="4548836"/>
            <a:ext cx="2886710" cy="10388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763905" marR="266700" indent="-504190">
              <a:lnSpc>
                <a:spcPts val="3750"/>
              </a:lnSpc>
              <a:spcBef>
                <a:spcPts val="625"/>
              </a:spcBef>
            </a:pPr>
            <a:r>
              <a:rPr sz="3500" i="1" spc="165" dirty="0">
                <a:solidFill>
                  <a:srgbClr val="FFFFFF"/>
                </a:solidFill>
                <a:latin typeface="Cambria"/>
                <a:cs typeface="Cambria"/>
              </a:rPr>
              <a:t>POST</a:t>
            </a:r>
            <a:r>
              <a:rPr sz="3500" i="1" spc="2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500" i="1" spc="10" dirty="0">
                <a:solidFill>
                  <a:srgbClr val="FFFFFF"/>
                </a:solidFill>
                <a:latin typeface="Cambria"/>
                <a:cs typeface="Cambria"/>
              </a:rPr>
              <a:t>-VISIT  </a:t>
            </a:r>
            <a:r>
              <a:rPr sz="3500" i="1" spc="114" dirty="0">
                <a:solidFill>
                  <a:srgbClr val="FFFFFF"/>
                </a:solidFill>
                <a:latin typeface="Cambria"/>
                <a:cs typeface="Cambria"/>
              </a:rPr>
              <a:t>PHASE</a:t>
            </a:r>
            <a:endParaRPr sz="350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1154</Words>
  <Application>Microsoft Office PowerPoint</Application>
  <PresentationFormat>Custom</PresentationFormat>
  <Paragraphs>154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Bookman Old Style</vt:lpstr>
      <vt:lpstr>Calibri</vt:lpstr>
      <vt:lpstr>Cambria</vt:lpstr>
      <vt:lpstr>Times New Roman</vt:lpstr>
      <vt:lpstr>Office Theme</vt:lpstr>
      <vt:lpstr>PowerPoint Presentation</vt:lpstr>
      <vt:lpstr>OBJECTIVES</vt:lpstr>
      <vt:lpstr>INTRODUCTION</vt:lpstr>
      <vt:lpstr>DEFINITION OF HOME VISIT</vt:lpstr>
      <vt:lpstr>PURPOSE  OF HOME VISIT</vt:lpstr>
      <vt:lpstr>Aims of home visit</vt:lpstr>
      <vt:lpstr>PRINCIPLES OF HOME VISIT</vt:lpstr>
      <vt:lpstr>PowerPoint Presentation</vt:lpstr>
      <vt:lpstr>PHASES OF HOME VISIT</vt:lpstr>
      <vt:lpstr>1.Initiation phase</vt:lpstr>
      <vt:lpstr>2.Pre visit activities</vt:lpstr>
      <vt:lpstr>3.Activities during home visit</vt:lpstr>
      <vt:lpstr>4.Termination phase</vt:lpstr>
      <vt:lpstr>5.Post visit activities</vt:lpstr>
      <vt:lpstr>ADVANTAGES OF HOME VISIT</vt:lpstr>
      <vt:lpstr>PowerPoint Presentation</vt:lpstr>
      <vt:lpstr>PowerPoint Presentation</vt:lpstr>
      <vt:lpstr>FREQUENCY OF HOME VISIT</vt:lpstr>
      <vt:lpstr>PROBLEMS DURING HOME VISIT</vt:lpstr>
      <vt:lpstr>ROLES AND RESPONSIBILITIES OF A CHN  DURING HOME VISITS</vt:lpstr>
      <vt:lpstr>EXPECTED QUESTIONS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asus</cp:lastModifiedBy>
  <cp:revision>24</cp:revision>
  <dcterms:created xsi:type="dcterms:W3CDTF">2020-10-21T09:36:28Z</dcterms:created>
  <dcterms:modified xsi:type="dcterms:W3CDTF">2020-10-28T09:56:14Z</dcterms:modified>
</cp:coreProperties>
</file>