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2" r:id="rId3"/>
    <p:sldId id="291" r:id="rId4"/>
    <p:sldId id="269" r:id="rId5"/>
    <p:sldId id="270" r:id="rId6"/>
    <p:sldId id="257" r:id="rId7"/>
    <p:sldId id="258" r:id="rId8"/>
    <p:sldId id="259" r:id="rId9"/>
    <p:sldId id="267" r:id="rId10"/>
    <p:sldId id="260" r:id="rId11"/>
    <p:sldId id="268" r:id="rId12"/>
    <p:sldId id="261" r:id="rId13"/>
    <p:sldId id="262" r:id="rId14"/>
    <p:sldId id="284" r:id="rId15"/>
    <p:sldId id="263" r:id="rId16"/>
    <p:sldId id="264" r:id="rId17"/>
    <p:sldId id="271" r:id="rId18"/>
    <p:sldId id="265" r:id="rId19"/>
    <p:sldId id="266" r:id="rId20"/>
    <p:sldId id="28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  <a:p>
            <a:pPr lvl="1" eaLnBrk="1" latinLnBrk="0" hangingPunct="1"/>
            <a:r>
              <a:rPr kumimoji="0" lang="en-US" smtClean="0"/>
              <a:t>Second level</a:t>
            </a:r>
            <a:endParaRPr kumimoji="0" lang="en-US" smtClean="0"/>
          </a:p>
          <a:p>
            <a:pPr lvl="2" eaLnBrk="1" latinLnBrk="0" hangingPunct="1"/>
            <a:r>
              <a:rPr kumimoji="0" lang="en-US" smtClean="0"/>
              <a:t>Third level</a:t>
            </a:r>
            <a:endParaRPr kumimoji="0" lang="en-US" smtClean="0"/>
          </a:p>
          <a:p>
            <a:pPr lvl="3" eaLnBrk="1" latinLnBrk="0" hangingPunct="1"/>
            <a:r>
              <a:rPr kumimoji="0" lang="en-US" smtClean="0"/>
              <a:t>Fourth level</a:t>
            </a:r>
            <a:endParaRPr kumimoji="0" lang="en-US" smtClean="0"/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 panose="05020102010507070707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         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 algn="just">
              <a:buNone/>
            </a:pPr>
            <a:r>
              <a:rPr lang="en-US"/>
              <a:t>                            </a:t>
            </a:r>
            <a:r>
              <a:rPr lang="en-US" sz="3600"/>
              <a:t> </a:t>
            </a:r>
            <a:r>
              <a:rPr lang="en-US" sz="3600" b="1"/>
              <a:t> Betty Vergheese.P</a:t>
            </a:r>
            <a:endParaRPr lang="en-US" sz="3600" b="1"/>
          </a:p>
          <a:p>
            <a:pPr marL="0" indent="0" algn="just">
              <a:buNone/>
            </a:pPr>
            <a:r>
              <a:rPr lang="en-US" sz="3600" b="1"/>
              <a:t>         Medical Surgical Department</a:t>
            </a:r>
            <a:endParaRPr lang="en-US" sz="36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sz="4400" dirty="0" smtClean="0"/>
              <a:t>7.Syphilis</a:t>
            </a:r>
            <a:endParaRPr lang="en-US" sz="4400" dirty="0" smtClean="0"/>
          </a:p>
          <a:p>
            <a:pPr marL="514350" indent="-514350">
              <a:buNone/>
            </a:pPr>
            <a:r>
              <a:rPr lang="en-US" sz="4400" dirty="0" smtClean="0"/>
              <a:t>8. Suppressed immune system</a:t>
            </a:r>
            <a:endParaRPr lang="en-US" sz="4400" dirty="0" smtClean="0"/>
          </a:p>
          <a:p>
            <a:pPr marL="514350" indent="-514350">
              <a:buNone/>
            </a:pPr>
            <a:r>
              <a:rPr lang="en-US" sz="4400" dirty="0" smtClean="0"/>
              <a:t>9.Tuberculosis</a:t>
            </a:r>
            <a:endParaRPr lang="en-US" sz="4400" dirty="0" smtClean="0"/>
          </a:p>
          <a:p>
            <a:pPr marL="514350" indent="-514350">
              <a:buNone/>
            </a:pPr>
            <a:r>
              <a:rPr lang="en-US" sz="4400" dirty="0" smtClean="0"/>
              <a:t>10.HIV infection</a:t>
            </a:r>
            <a:endParaRPr lang="en-US" sz="4400" dirty="0" smtClean="0"/>
          </a:p>
          <a:p>
            <a:pPr marL="514350" indent="-514350">
              <a:buNone/>
            </a:pPr>
            <a:r>
              <a:rPr lang="en-US" sz="4400" dirty="0" smtClean="0"/>
              <a:t>11.cancer</a:t>
            </a:r>
            <a:endParaRPr lang="en-US" sz="4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     </a:t>
            </a:r>
            <a:r>
              <a:rPr lang="en-IN" b="1" dirty="0" smtClean="0">
                <a:latin typeface="Arial Black" panose="020B0A04020102020204" pitchFamily="34" charset="0"/>
              </a:rPr>
              <a:t>CLINICAL FEATURES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Pain during or after defecation and bleeding.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Sharp, stinging or burning pain during and following a bowel movement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Spots of bright red blood on toilet tissue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Itching and malodorous discharge may also occur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visible crack in the skin around the anus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small lump or skin tag on the skin near the anal fissure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    Diagnostic measures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600" b="1" dirty="0" smtClean="0"/>
              <a:t>Physical examination</a:t>
            </a:r>
            <a:endParaRPr lang="en-US" sz="3600" b="1" dirty="0" smtClean="0"/>
          </a:p>
          <a:p>
            <a:r>
              <a:rPr lang="en-US" sz="3600" b="1" dirty="0" smtClean="0"/>
              <a:t>Anal </a:t>
            </a:r>
            <a:r>
              <a:rPr lang="en-US" sz="3600" b="1" dirty="0" err="1" smtClean="0"/>
              <a:t>manometry</a:t>
            </a:r>
            <a:endParaRPr lang="en-US" sz="3600" b="1" dirty="0" smtClean="0"/>
          </a:p>
          <a:p>
            <a:r>
              <a:rPr lang="en-US" sz="3600" b="1" dirty="0" smtClean="0"/>
              <a:t>Flexible </a:t>
            </a:r>
            <a:r>
              <a:rPr lang="en-US" sz="3600" b="1" dirty="0" err="1" smtClean="0"/>
              <a:t>sigmoidoscopy</a:t>
            </a:r>
            <a:endParaRPr lang="en-US" sz="3600" b="1" dirty="0" smtClean="0"/>
          </a:p>
          <a:p>
            <a:r>
              <a:rPr lang="en-US" sz="3600" b="1" dirty="0" smtClean="0"/>
              <a:t>colonoscopy</a:t>
            </a:r>
            <a:endParaRPr lang="en-US" sz="36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          </a:t>
            </a:r>
            <a:r>
              <a:rPr lang="en-US" b="1">
                <a:solidFill>
                  <a:srgbClr val="FF0000"/>
                </a:solidFill>
              </a:rPr>
              <a:t> Anal Manometry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sz="4400"/>
              <a:t>Non invasive test that measures the pressure and function of the anal and rectal muscles</a:t>
            </a:r>
            <a:endParaRPr lang="en-US" sz="4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US" b="1" dirty="0" smtClean="0"/>
              <a:t>                Medical treatment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3200" dirty="0" smtClean="0"/>
              <a:t>High fiber </a:t>
            </a:r>
            <a:r>
              <a:rPr lang="en-US" sz="3200" dirty="0" err="1" smtClean="0"/>
              <a:t>diet,bulking</a:t>
            </a:r>
            <a:r>
              <a:rPr lang="en-US" sz="3200" dirty="0" smtClean="0"/>
              <a:t> </a:t>
            </a:r>
            <a:r>
              <a:rPr lang="en-US" sz="3200" dirty="0" err="1" smtClean="0"/>
              <a:t>agents,plenty</a:t>
            </a:r>
            <a:r>
              <a:rPr lang="en-US" sz="3200" dirty="0" smtClean="0"/>
              <a:t> of fluids </a:t>
            </a:r>
            <a:endParaRPr lang="en-US" sz="3200" dirty="0" smtClean="0"/>
          </a:p>
          <a:p>
            <a:pPr marL="514350" indent="-514350">
              <a:buAutoNum type="arabicPeriod"/>
            </a:pPr>
            <a:r>
              <a:rPr lang="en-US" sz="3200" dirty="0" smtClean="0"/>
              <a:t>Warm bath for 10-20 </a:t>
            </a:r>
            <a:r>
              <a:rPr lang="en-US" sz="3200" dirty="0" err="1" smtClean="0"/>
              <a:t>mts</a:t>
            </a:r>
            <a:endParaRPr lang="en-US" sz="3200" dirty="0" smtClean="0"/>
          </a:p>
          <a:p>
            <a:pPr marL="514350" indent="-514350">
              <a:buNone/>
            </a:pPr>
            <a:r>
              <a:rPr lang="en-US" sz="3200" dirty="0" smtClean="0"/>
              <a:t>	</a:t>
            </a:r>
            <a:r>
              <a:rPr lang="en-US" sz="3200" dirty="0" err="1" smtClean="0"/>
              <a:t>sitz</a:t>
            </a:r>
            <a:r>
              <a:rPr lang="en-US" sz="3200" dirty="0" smtClean="0"/>
              <a:t> bath with salt water</a:t>
            </a:r>
            <a:endParaRPr lang="en-US" sz="3200" dirty="0" smtClean="0"/>
          </a:p>
          <a:p>
            <a:pPr marL="514350" indent="-514350">
              <a:buNone/>
            </a:pPr>
            <a:r>
              <a:rPr lang="en-US" sz="3200" dirty="0" smtClean="0"/>
              <a:t>3.Pain killers-</a:t>
            </a:r>
            <a:r>
              <a:rPr lang="en-US" sz="3200" dirty="0" err="1" smtClean="0"/>
              <a:t>paracetamol</a:t>
            </a:r>
            <a:endParaRPr lang="en-US" sz="3200" dirty="0" smtClean="0"/>
          </a:p>
          <a:p>
            <a:pPr marL="514350" indent="-514350">
              <a:buNone/>
            </a:pPr>
            <a:r>
              <a:rPr lang="en-US" sz="3200" dirty="0" smtClean="0"/>
              <a:t>4.Local anesthetic ointments</a:t>
            </a:r>
            <a:endParaRPr lang="en-US" sz="3200" dirty="0" smtClean="0"/>
          </a:p>
          <a:p>
            <a:pPr marL="514350" indent="-514350">
              <a:buNone/>
            </a:pPr>
            <a:r>
              <a:rPr lang="en-US" sz="3200" dirty="0" smtClean="0"/>
              <a:t>5.Nitroglycerin applied locally twice daily every </a:t>
            </a:r>
            <a:r>
              <a:rPr lang="en-US" sz="3200" dirty="0" err="1" smtClean="0"/>
              <a:t>dya</a:t>
            </a:r>
            <a:r>
              <a:rPr lang="en-US" sz="3200" dirty="0" smtClean="0"/>
              <a:t> for 6 weeks</a:t>
            </a:r>
            <a:endParaRPr lang="en-US" sz="3200" dirty="0" smtClean="0"/>
          </a:p>
          <a:p>
            <a:pPr marL="514350" indent="-514350">
              <a:buNone/>
            </a:pPr>
            <a:r>
              <a:rPr lang="en-US" sz="3200" dirty="0" smtClean="0"/>
              <a:t>6.Botox injection- paralyzes the muscle of anal </a:t>
            </a:r>
            <a:r>
              <a:rPr lang="en-US" sz="3200" dirty="0" err="1" smtClean="0"/>
              <a:t>spincture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        </a:t>
            </a:r>
            <a:r>
              <a:rPr lang="en-US" b="1" dirty="0" smtClean="0">
                <a:latin typeface="Algerian" panose="04020705040A02060702" pitchFamily="82" charset="0"/>
              </a:rPr>
              <a:t>Surgical management</a:t>
            </a:r>
            <a:endParaRPr lang="en-US" b="1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sz="2400" b="1" dirty="0" smtClean="0"/>
              <a:t>1. Internal </a:t>
            </a:r>
            <a:r>
              <a:rPr lang="en-US" sz="2400" b="1" dirty="0" err="1" smtClean="0"/>
              <a:t>spincterotomy</a:t>
            </a:r>
            <a:endParaRPr lang="en-US" sz="24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Cutting small portion  of the inner muscle around the anus</a:t>
            </a: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IP procedure</a:t>
            </a: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Under general or spinal anesthesia</a:t>
            </a:r>
            <a:endParaRPr lang="en-US" sz="2400" dirty="0" smtClean="0"/>
          </a:p>
          <a:p>
            <a:pPr>
              <a:buNone/>
            </a:pPr>
            <a:r>
              <a:rPr lang="en-IN" sz="2400" dirty="0" smtClean="0"/>
              <a:t>2. </a:t>
            </a:r>
            <a:r>
              <a:rPr lang="en-IN" sz="2400" b="1" dirty="0" smtClean="0"/>
              <a:t>Anal dilation </a:t>
            </a:r>
            <a:endParaRPr lang="en-IN" sz="2400" b="1" dirty="0" smtClean="0"/>
          </a:p>
          <a:p>
            <a:pPr>
              <a:buNone/>
            </a:pPr>
            <a:r>
              <a:rPr lang="en-IN" sz="2400" b="1" dirty="0" smtClean="0"/>
              <a:t>3.Fissurectomy: </a:t>
            </a:r>
            <a:r>
              <a:rPr lang="en-IN" sz="2400" dirty="0" smtClean="0"/>
              <a:t>is the first line surgical treatment of </a:t>
            </a:r>
            <a:r>
              <a:rPr lang="en-IN" sz="2400" dirty="0" err="1" smtClean="0"/>
              <a:t>fissure.It</a:t>
            </a:r>
            <a:r>
              <a:rPr lang="en-IN" sz="2400" dirty="0" smtClean="0"/>
              <a:t> is done with local advancement flap where after fissure excision the defect in the anal canal is closed  by a small advancement flap.</a:t>
            </a:r>
            <a:endParaRPr lang="en-IN" sz="2400" dirty="0" smtClean="0"/>
          </a:p>
          <a:p>
            <a:pPr>
              <a:buNone/>
            </a:pPr>
            <a:r>
              <a:rPr lang="en-IN" sz="2400" b="1" dirty="0" smtClean="0"/>
              <a:t>4.Lord’s  dilatation : also known as blunt </a:t>
            </a:r>
            <a:r>
              <a:rPr lang="en-IN" sz="2400" b="1" dirty="0" err="1" smtClean="0"/>
              <a:t>spincterotomy</a:t>
            </a:r>
            <a:r>
              <a:rPr lang="en-IN" sz="2400" b="1" dirty="0" smtClean="0"/>
              <a:t> </a:t>
            </a:r>
            <a:endParaRPr lang="en-US" sz="2400" b="1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</a:t>
            </a:r>
            <a:r>
              <a:rPr lang="en-US" b="1" dirty="0" err="1" smtClean="0">
                <a:latin typeface="Arial Black" panose="020B0A04020102020204" pitchFamily="34" charset="0"/>
              </a:rPr>
              <a:t>S</a:t>
            </a:r>
            <a:r>
              <a:rPr lang="en-US" b="1" dirty="0" err="1" smtClean="0">
                <a:latin typeface="Arial Black" panose="020B0A04020102020204" pitchFamily="34" charset="0"/>
              </a:rPr>
              <a:t>pincterotomy</a:t>
            </a:r>
            <a:endParaRPr lang="en-US" b="1" dirty="0">
              <a:latin typeface="Arial Black" panose="020B0A04020102020204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1600200" y="1549755"/>
            <a:ext cx="6400800" cy="4368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b="1" dirty="0" smtClean="0">
                <a:latin typeface="Arial Black" panose="020B0A04020102020204" pitchFamily="34" charset="0"/>
              </a:rPr>
              <a:t>Life style and home remedies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990600"/>
            <a:ext cx="7772400" cy="5029200"/>
          </a:xfrm>
        </p:spPr>
        <p:txBody>
          <a:bodyPr>
            <a:normAutofit/>
          </a:bodyPr>
          <a:lstStyle/>
          <a:p>
            <a:pPr>
              <a:buNone/>
            </a:pPr>
            <a:br>
              <a:rPr lang="en-US" dirty="0" smtClean="0"/>
            </a:br>
            <a:r>
              <a:rPr lang="en-US" dirty="0" smtClean="0"/>
              <a:t>1</a:t>
            </a:r>
            <a:r>
              <a:rPr lang="en-US" sz="2800" dirty="0" smtClean="0"/>
              <a:t>. </a:t>
            </a:r>
            <a:r>
              <a:rPr lang="en-US" sz="2800" b="1" dirty="0" smtClean="0"/>
              <a:t>Add fiber to diet: </a:t>
            </a:r>
            <a:r>
              <a:rPr lang="en-US" sz="2800" dirty="0" smtClean="0"/>
              <a:t>Getting enough fiber in diet-about 25 to 30 grams a </a:t>
            </a:r>
            <a:r>
              <a:rPr lang="en-US" sz="2800" dirty="0" smtClean="0"/>
              <a:t>day-improves fissure </a:t>
            </a:r>
            <a:r>
              <a:rPr lang="en-US" sz="2800" dirty="0" smtClean="0"/>
              <a:t>healing and helps keep stools soft. Increase fiber intake by eating more </a:t>
            </a:r>
            <a:r>
              <a:rPr lang="en-US" sz="2800" dirty="0" err="1" smtClean="0"/>
              <a:t>fruits,vegetables</a:t>
            </a:r>
            <a:r>
              <a:rPr lang="en-US" sz="2800" dirty="0" smtClean="0"/>
              <a:t>, nuts and whole grains.</a:t>
            </a:r>
            <a:br>
              <a:rPr lang="en-US" sz="2800" dirty="0" smtClean="0"/>
            </a:br>
            <a:r>
              <a:rPr lang="en-US" sz="2800" dirty="0" smtClean="0"/>
              <a:t>2. </a:t>
            </a:r>
            <a:r>
              <a:rPr lang="en-US" sz="2800" b="1" dirty="0" smtClean="0"/>
              <a:t>Drink adequate fluids</a:t>
            </a:r>
            <a:r>
              <a:rPr lang="en-US" sz="2800" dirty="0" smtClean="0"/>
              <a:t>: Fluids help prevent constipation, so it's important to get </a:t>
            </a:r>
            <a:r>
              <a:rPr lang="en-US" sz="2800" dirty="0" smtClean="0"/>
              <a:t>enough fluids </a:t>
            </a:r>
            <a:r>
              <a:rPr lang="en-US" sz="2800" dirty="0" smtClean="0"/>
              <a:t>up to eight glasses a </a:t>
            </a:r>
            <a:r>
              <a:rPr lang="en-US" sz="2800" dirty="0" smtClean="0"/>
              <a:t>day.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</a:t>
            </a:r>
            <a:r>
              <a:rPr lang="en-US" sz="2800" dirty="0" smtClean="0"/>
              <a:t>   3. </a:t>
            </a:r>
            <a:r>
              <a:rPr lang="en-US" sz="2800" b="1" dirty="0" smtClean="0"/>
              <a:t>Avoid </a:t>
            </a:r>
            <a:r>
              <a:rPr lang="en-US" sz="2800" b="1" dirty="0" smtClean="0"/>
              <a:t>too much tea and coffee </a:t>
            </a:r>
            <a:r>
              <a:rPr lang="en-US" sz="2800" dirty="0" smtClean="0"/>
              <a:t>as these can make</a:t>
            </a:r>
            <a:br>
              <a:rPr lang="en-US" sz="2800" dirty="0" smtClean="0"/>
            </a:br>
            <a:r>
              <a:rPr lang="en-US" sz="2800" dirty="0" smtClean="0"/>
              <a:t>constipation worse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3</a:t>
            </a:r>
            <a:r>
              <a:rPr lang="en-US" sz="3200" dirty="0" smtClean="0"/>
              <a:t>. </a:t>
            </a:r>
            <a:r>
              <a:rPr lang="en-US" sz="3200" b="1" dirty="0" smtClean="0"/>
              <a:t>Exercise regularly: </a:t>
            </a:r>
            <a:r>
              <a:rPr lang="en-US" sz="3200" dirty="0" smtClean="0"/>
              <a:t>Engage in 30 minutes or more of moderate physical </a:t>
            </a:r>
            <a:r>
              <a:rPr lang="en-US" sz="3200" dirty="0" smtClean="0"/>
              <a:t>activity</a:t>
            </a:r>
            <a:br>
              <a:rPr lang="en-US" sz="3200" dirty="0" smtClean="0"/>
            </a:br>
            <a:r>
              <a:rPr lang="en-US" sz="3200" dirty="0" smtClean="0"/>
              <a:t>Exercise </a:t>
            </a:r>
            <a:r>
              <a:rPr lang="en-US" sz="3200" dirty="0" smtClean="0"/>
              <a:t>promotes regular bowel movements and increases</a:t>
            </a:r>
            <a:br>
              <a:rPr lang="en-US" sz="3200" dirty="0" smtClean="0"/>
            </a:br>
            <a:r>
              <a:rPr lang="en-US" sz="3200" dirty="0" smtClean="0"/>
              <a:t>blood flow to all parts of body, which may promote healing of an anal fissure</a:t>
            </a: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4. </a:t>
            </a:r>
            <a:r>
              <a:rPr lang="en-US" sz="3200" b="1" dirty="0" smtClean="0"/>
              <a:t>Avoid straining </a:t>
            </a:r>
            <a:r>
              <a:rPr lang="en-US" sz="3200" dirty="0" smtClean="0"/>
              <a:t>during bowel movements: Straining creates pressure, which can open </a:t>
            </a:r>
            <a:r>
              <a:rPr lang="en-US" sz="3200" dirty="0" smtClean="0"/>
              <a:t>a healing </a:t>
            </a:r>
            <a:r>
              <a:rPr lang="en-US" sz="3200" dirty="0" smtClean="0"/>
              <a:t>tear or cause a new tear.</a:t>
            </a:r>
            <a:endParaRPr lang="en-US" sz="3200" dirty="0" smtClean="0"/>
          </a:p>
          <a:p>
            <a:pPr>
              <a:buNone/>
            </a:pP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p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r>
              <a:rPr lang="en-US"/>
              <a:t>       </a:t>
            </a:r>
            <a:r>
              <a:rPr lang="en-US" sz="5400" b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lgerian" panose="04020705040A02060702" pitchFamily="82" charset="0"/>
                <a:cs typeface="Algerian" panose="04020705040A02060702" pitchFamily="82" charset="0"/>
              </a:rPr>
              <a:t>  GODS LOVE IS SO </a:t>
            </a:r>
            <a:endParaRPr lang="en-US" sz="5400" b="1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Algerian" panose="04020705040A02060702" pitchFamily="82" charset="0"/>
              <a:cs typeface="Algerian" panose="04020705040A02060702" pitchFamily="82" charset="0"/>
            </a:endParaRPr>
          </a:p>
          <a:p>
            <a:pPr marL="0" indent="0">
              <a:buNone/>
            </a:pPr>
            <a:r>
              <a:rPr lang="en-US" sz="5400" b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lgerian" panose="04020705040A02060702" pitchFamily="82" charset="0"/>
                <a:cs typeface="Algerian" panose="04020705040A02060702" pitchFamily="82" charset="0"/>
              </a:rPr>
              <a:t>         WONDERFUL</a:t>
            </a:r>
            <a:endParaRPr lang="en-US" sz="5400" b="1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Algerian" panose="04020705040A02060702" pitchFamily="82" charset="0"/>
              <a:cs typeface="Algerian" panose="04020705040A02060702" pitchFamily="8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r>
              <a:rPr lang="en-US" altLang="en-IN" b="1" dirty="0" smtClean="0">
                <a:latin typeface="Algerian" panose="04020705040A02060702" pitchFamily="82" charset="0"/>
                <a:sym typeface="+mn-ea"/>
              </a:rPr>
              <a:t>                           </a:t>
            </a:r>
            <a:r>
              <a:rPr lang="en-US" altLang="en-IN" sz="5400" b="1" dirty="0" smtClean="0">
                <a:solidFill>
                  <a:srgbClr val="FF0000"/>
                </a:solidFill>
                <a:latin typeface="Algerian" panose="04020705040A02060702" pitchFamily="82" charset="0"/>
                <a:sym typeface="+mn-ea"/>
              </a:rPr>
              <a:t> </a:t>
            </a:r>
            <a:r>
              <a:rPr lang="en-IN" sz="5400" b="1" dirty="0" smtClean="0">
                <a:solidFill>
                  <a:srgbClr val="FF0000"/>
                </a:solidFill>
                <a:latin typeface="Algerian" panose="04020705040A02060702" pitchFamily="82" charset="0"/>
                <a:sym typeface="+mn-ea"/>
              </a:rPr>
              <a:t>FISSURES</a:t>
            </a:r>
            <a:endParaRPr lang="en-US" sz="5400" b="1" dirty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pPr marL="0" indent="0">
              <a:buNone/>
            </a:pPr>
            <a:endParaRPr lang="en-US" sz="54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1066800" y="990600"/>
            <a:ext cx="7391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1600200" y="685800"/>
            <a:ext cx="6019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anal fissure is a tear or cut in the skin that lines the anus causing a painful linear ulcer at the margin of the anus.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anal fissure can cause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pain,bleeding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or itching.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anal fissures occur along the mid-line ,the top or bottom-of the anus. 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                       TYPES</a:t>
            </a:r>
            <a:endParaRPr lang="en-US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4400" dirty="0" smtClean="0"/>
              <a:t>Acute anal fissure –recent onset</a:t>
            </a:r>
            <a:endParaRPr lang="en-US" sz="4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4400" dirty="0" smtClean="0"/>
              <a:t>Chronic anal fissure-</a:t>
            </a:r>
            <a:endParaRPr lang="en-US" sz="4400" dirty="0" smtClean="0"/>
          </a:p>
          <a:p>
            <a:pPr>
              <a:buNone/>
            </a:pPr>
            <a:r>
              <a:rPr lang="en-US" sz="4400" dirty="0" smtClean="0"/>
              <a:t>       present for a long time or </a:t>
            </a:r>
            <a:r>
              <a:rPr lang="en-US" sz="4400" dirty="0" err="1" smtClean="0"/>
              <a:t>occuring</a:t>
            </a:r>
            <a:r>
              <a:rPr lang="en-US" sz="4400" dirty="0" smtClean="0"/>
              <a:t> frequently.</a:t>
            </a:r>
            <a:endParaRPr lang="en-US" sz="4400" dirty="0" smtClean="0"/>
          </a:p>
          <a:p>
            <a:pPr>
              <a:buNone/>
            </a:pPr>
            <a:r>
              <a:rPr lang="en-US" sz="4400" dirty="0" smtClean="0"/>
              <a:t>	Chronic fissures often have a small external lump associated with the tear</a:t>
            </a:r>
            <a:endParaRPr lang="en-US" sz="4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</a:t>
            </a:r>
            <a:r>
              <a:rPr lang="en-US" b="1" dirty="0" smtClean="0">
                <a:latin typeface="Arial Black" panose="020B0A04020102020204" pitchFamily="34" charset="0"/>
              </a:rPr>
              <a:t>CAUSES &amp; RISK FACTORS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lphaLcParenR"/>
            </a:pPr>
            <a:r>
              <a:rPr lang="en-US" sz="4400" b="1" dirty="0" smtClean="0"/>
              <a:t>Large or hard stools passing through the anal canal</a:t>
            </a:r>
            <a:endParaRPr lang="en-US" sz="4400" b="1" dirty="0" smtClean="0"/>
          </a:p>
          <a:p>
            <a:pPr marL="514350" indent="-514350">
              <a:buFont typeface="+mj-lt"/>
              <a:buAutoNum type="alphaLcParenR"/>
            </a:pPr>
            <a:r>
              <a:rPr lang="en-US" sz="4400" b="1" dirty="0" smtClean="0"/>
              <a:t>Constipation</a:t>
            </a:r>
            <a:endParaRPr lang="en-US" sz="4400" b="1" dirty="0" smtClean="0"/>
          </a:p>
          <a:p>
            <a:pPr marL="514350" indent="-514350">
              <a:buFont typeface="+mj-lt"/>
              <a:buAutoNum type="alphaLcParenR"/>
            </a:pPr>
            <a:r>
              <a:rPr lang="en-US" sz="4400" b="1" dirty="0" smtClean="0"/>
              <a:t>Straining during bowel movements</a:t>
            </a:r>
            <a:endParaRPr lang="en-US" sz="4400" b="1" dirty="0" smtClean="0"/>
          </a:p>
          <a:p>
            <a:pPr marL="514350" indent="-514350">
              <a:buFont typeface="+mj-lt"/>
              <a:buAutoNum type="alphaLcParenR"/>
            </a:pPr>
            <a:r>
              <a:rPr lang="en-US" sz="4400" b="1" dirty="0" smtClean="0"/>
              <a:t>Diarrhea</a:t>
            </a:r>
            <a:endParaRPr lang="en-US" sz="4400" b="1" dirty="0" smtClean="0"/>
          </a:p>
          <a:p>
            <a:pPr marL="514350" indent="-514350">
              <a:buFont typeface="+mj-lt"/>
              <a:buAutoNum type="alphaLcParenR"/>
            </a:pPr>
            <a:r>
              <a:rPr lang="en-US" sz="4400" b="1" dirty="0" smtClean="0"/>
              <a:t>Anal sex</a:t>
            </a:r>
            <a:endParaRPr lang="en-US" sz="4400" b="1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4400" dirty="0" err="1" smtClean="0"/>
              <a:t>f.Child</a:t>
            </a:r>
            <a:r>
              <a:rPr lang="en-US" sz="4400" dirty="0" smtClean="0"/>
              <a:t> birth</a:t>
            </a:r>
            <a:endParaRPr lang="en-US" sz="4400" dirty="0" smtClean="0"/>
          </a:p>
          <a:p>
            <a:pPr marL="514350" indent="-514350">
              <a:buNone/>
            </a:pPr>
            <a:r>
              <a:rPr lang="en-US" sz="4400" dirty="0" smtClean="0"/>
              <a:t>g. </a:t>
            </a:r>
            <a:r>
              <a:rPr lang="en-US" sz="4400" dirty="0" err="1" smtClean="0"/>
              <a:t>Anorectal</a:t>
            </a:r>
            <a:r>
              <a:rPr lang="en-US" sz="4400" dirty="0" smtClean="0"/>
              <a:t> surgery</a:t>
            </a:r>
            <a:endParaRPr lang="en-US" sz="4400" dirty="0" smtClean="0"/>
          </a:p>
          <a:p>
            <a:pPr marL="514350" indent="-514350">
              <a:buNone/>
            </a:pPr>
            <a:r>
              <a:rPr lang="en-US" sz="4400" dirty="0" smtClean="0"/>
              <a:t>h. </a:t>
            </a:r>
            <a:r>
              <a:rPr lang="en-US" sz="4400" dirty="0" err="1" smtClean="0"/>
              <a:t>Proctitis:inflammation</a:t>
            </a:r>
            <a:r>
              <a:rPr lang="en-US" sz="4400" dirty="0" smtClean="0"/>
              <a:t> of the lining of the rectum.</a:t>
            </a:r>
            <a:endParaRPr lang="en-US" sz="4400" dirty="0" smtClean="0"/>
          </a:p>
          <a:p>
            <a:pPr marL="514350" indent="-514350">
              <a:buNone/>
            </a:pPr>
            <a:r>
              <a:rPr lang="en-US" sz="4400" dirty="0" smtClean="0"/>
              <a:t>I. A low fiber diet</a:t>
            </a:r>
            <a:endParaRPr lang="en-US" sz="4400" dirty="0" smtClean="0"/>
          </a:p>
          <a:p>
            <a:endParaRPr lang="en-US" sz="4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conditions-cause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4000" dirty="0" smtClean="0"/>
              <a:t>Vitamin B6 deficiency</a:t>
            </a:r>
            <a:endParaRPr lang="en-US" sz="4000" dirty="0" smtClean="0"/>
          </a:p>
          <a:p>
            <a:pPr marL="514350" indent="-514350">
              <a:buFont typeface="+mj-lt"/>
              <a:buAutoNum type="arabicParenR"/>
            </a:pPr>
            <a:r>
              <a:rPr lang="en-US" sz="4000" dirty="0" smtClean="0"/>
              <a:t>Abdominal pain</a:t>
            </a:r>
            <a:endParaRPr lang="en-US" sz="4000" dirty="0" smtClean="0"/>
          </a:p>
          <a:p>
            <a:pPr marL="514350" indent="-514350">
              <a:buFont typeface="+mj-lt"/>
              <a:buAutoNum type="arabicParenR"/>
            </a:pPr>
            <a:r>
              <a:rPr lang="en-US" sz="4000" dirty="0" smtClean="0"/>
              <a:t>Fever</a:t>
            </a:r>
            <a:endParaRPr lang="en-US" sz="4000" dirty="0" smtClean="0"/>
          </a:p>
          <a:p>
            <a:pPr marL="514350" indent="-514350">
              <a:buFont typeface="+mj-lt"/>
              <a:buAutoNum type="arabicParenR"/>
            </a:pPr>
            <a:r>
              <a:rPr lang="en-US" sz="4000" dirty="0" smtClean="0"/>
              <a:t>Weight loss</a:t>
            </a:r>
            <a:endParaRPr lang="en-US" sz="4000" dirty="0" smtClean="0"/>
          </a:p>
          <a:p>
            <a:pPr marL="514350" indent="-514350">
              <a:buFont typeface="+mj-lt"/>
              <a:buAutoNum type="arabicParenR"/>
            </a:pPr>
            <a:r>
              <a:rPr lang="en-US" sz="4000" dirty="0" err="1" smtClean="0"/>
              <a:t>Chrons</a:t>
            </a:r>
            <a:r>
              <a:rPr lang="en-US" sz="4000" dirty="0" smtClean="0"/>
              <a:t> disease</a:t>
            </a:r>
            <a:endParaRPr lang="en-US" sz="4000" dirty="0" smtClean="0"/>
          </a:p>
          <a:p>
            <a:pPr marL="514350" indent="-514350">
              <a:buFont typeface="+mj-lt"/>
              <a:buAutoNum type="arabicParenR"/>
            </a:pPr>
            <a:r>
              <a:rPr lang="en-US" sz="4000" dirty="0" smtClean="0"/>
              <a:t>Inflammatory bowel disease</a:t>
            </a:r>
            <a:endParaRPr lang="en-US" sz="4000" dirty="0" smtClean="0"/>
          </a:p>
          <a:p>
            <a:pPr>
              <a:buNone/>
            </a:pPr>
            <a:endParaRPr lang="en-US" sz="4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3159</Words>
  <Application>WPS Presentation</Application>
  <PresentationFormat>On-screen Show (4:3)</PresentationFormat>
  <Paragraphs>115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Arial</vt:lpstr>
      <vt:lpstr>SimSun</vt:lpstr>
      <vt:lpstr>Wingdings</vt:lpstr>
      <vt:lpstr>Wingdings 2</vt:lpstr>
      <vt:lpstr>Algerian</vt:lpstr>
      <vt:lpstr>Times New Roman</vt:lpstr>
      <vt:lpstr>Arial Black</vt:lpstr>
      <vt:lpstr>Perpetua</vt:lpstr>
      <vt:lpstr>Franklin Gothic Book</vt:lpstr>
      <vt:lpstr>Microsoft YaHei</vt:lpstr>
      <vt:lpstr>Arial Unicode MS</vt:lpstr>
      <vt:lpstr>Calibri</vt:lpstr>
      <vt:lpstr>Equity</vt:lpstr>
      <vt:lpstr>PowerPoint 演示文稿</vt:lpstr>
      <vt:lpstr>PowerPoint 演示文稿</vt:lpstr>
      <vt:lpstr>PowerPoint 演示文稿</vt:lpstr>
      <vt:lpstr>PowerPoint 演示文稿</vt:lpstr>
      <vt:lpstr>Definition</vt:lpstr>
      <vt:lpstr>                       TYPES</vt:lpstr>
      <vt:lpstr>    CAUSES &amp; RISK FACTORS</vt:lpstr>
      <vt:lpstr>PowerPoint 演示文稿</vt:lpstr>
      <vt:lpstr>Health conditions-cause</vt:lpstr>
      <vt:lpstr>PowerPoint 演示文稿</vt:lpstr>
      <vt:lpstr>      CLINICAL FEATURES</vt:lpstr>
      <vt:lpstr>    Diagnostic measures</vt:lpstr>
      <vt:lpstr>           Anal Manometry</vt:lpstr>
      <vt:lpstr>                Medical treatment</vt:lpstr>
      <vt:lpstr>        Surgical management</vt:lpstr>
      <vt:lpstr>                  Spincterotomy</vt:lpstr>
      <vt:lpstr> Life style and home remedies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Sr.Betty Ann</cp:lastModifiedBy>
  <cp:revision>23</cp:revision>
  <dcterms:created xsi:type="dcterms:W3CDTF">2006-08-16T00:00:00Z</dcterms:created>
  <dcterms:modified xsi:type="dcterms:W3CDTF">2024-11-04T05:33:01Z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7305A857688C403BB2BCD381C8881D5B_12</vt:lpwstr>
  </property>
  <property fmtid="{D5CDD505-2E9C-101B-9397-08002B2CF9AE}" pid="3" name="KSOProductBuildVer">
    <vt:lpwstr>1033-12.2.0.18607</vt:lpwstr>
  </property>
</Properties>
</file>