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5" r:id="rId2"/>
    <p:sldId id="274" r:id="rId3"/>
    <p:sldId id="331" r:id="rId4"/>
    <p:sldId id="289" r:id="rId5"/>
    <p:sldId id="299" r:id="rId6"/>
    <p:sldId id="300" r:id="rId7"/>
    <p:sldId id="301" r:id="rId8"/>
    <p:sldId id="302" r:id="rId9"/>
    <p:sldId id="305" r:id="rId10"/>
    <p:sldId id="306" r:id="rId11"/>
    <p:sldId id="307" r:id="rId12"/>
    <p:sldId id="309" r:id="rId13"/>
    <p:sldId id="310" r:id="rId14"/>
    <p:sldId id="308" r:id="rId15"/>
    <p:sldId id="311" r:id="rId16"/>
    <p:sldId id="312" r:id="rId17"/>
    <p:sldId id="314" r:id="rId18"/>
    <p:sldId id="313"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2" r:id="rId34"/>
    <p:sldId id="33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79559" autoAdjust="0"/>
  </p:normalViewPr>
  <p:slideViewPr>
    <p:cSldViewPr>
      <p:cViewPr varScale="1">
        <p:scale>
          <a:sx n="75" d="100"/>
          <a:sy n="75" d="100"/>
        </p:scale>
        <p:origin x="300" y="54"/>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12/8/2025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12/8/2025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30318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9949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102361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33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1743089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299295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1955464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376375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299683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3116141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2681741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24</a:t>
            </a:fld>
            <a:endParaRPr lang="en-US"/>
          </a:p>
        </p:txBody>
      </p:sp>
    </p:spTree>
    <p:extLst>
      <p:ext uri="{BB962C8B-B14F-4D97-AF65-F5344CB8AC3E}">
        <p14:creationId xmlns:p14="http://schemas.microsoft.com/office/powerpoint/2010/main" val="259537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25</a:t>
            </a:fld>
            <a:endParaRPr lang="en-US"/>
          </a:p>
        </p:txBody>
      </p:sp>
    </p:spTree>
    <p:extLst>
      <p:ext uri="{BB962C8B-B14F-4D97-AF65-F5344CB8AC3E}">
        <p14:creationId xmlns:p14="http://schemas.microsoft.com/office/powerpoint/2010/main" val="1994453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2377502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4077366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28</a:t>
            </a:fld>
            <a:endParaRPr lang="en-US"/>
          </a:p>
        </p:txBody>
      </p:sp>
    </p:spTree>
    <p:extLst>
      <p:ext uri="{BB962C8B-B14F-4D97-AF65-F5344CB8AC3E}">
        <p14:creationId xmlns:p14="http://schemas.microsoft.com/office/powerpoint/2010/main" val="2516551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29</a:t>
            </a:fld>
            <a:endParaRPr lang="en-US"/>
          </a:p>
        </p:txBody>
      </p:sp>
    </p:spTree>
    <p:extLst>
      <p:ext uri="{BB962C8B-B14F-4D97-AF65-F5344CB8AC3E}">
        <p14:creationId xmlns:p14="http://schemas.microsoft.com/office/powerpoint/2010/main" val="2341231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30</a:t>
            </a:fld>
            <a:endParaRPr lang="en-US"/>
          </a:p>
        </p:txBody>
      </p:sp>
    </p:spTree>
    <p:extLst>
      <p:ext uri="{BB962C8B-B14F-4D97-AF65-F5344CB8AC3E}">
        <p14:creationId xmlns:p14="http://schemas.microsoft.com/office/powerpoint/2010/main" val="33875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31</a:t>
            </a:fld>
            <a:endParaRPr lang="en-US"/>
          </a:p>
        </p:txBody>
      </p:sp>
    </p:spTree>
    <p:extLst>
      <p:ext uri="{BB962C8B-B14F-4D97-AF65-F5344CB8AC3E}">
        <p14:creationId xmlns:p14="http://schemas.microsoft.com/office/powerpoint/2010/main" val="58210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1063080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32</a:t>
            </a:fld>
            <a:endParaRPr lang="en-US"/>
          </a:p>
        </p:txBody>
      </p:sp>
    </p:spTree>
    <p:extLst>
      <p:ext uri="{BB962C8B-B14F-4D97-AF65-F5344CB8AC3E}">
        <p14:creationId xmlns:p14="http://schemas.microsoft.com/office/powerpoint/2010/main" val="280168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135207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387493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215852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374505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206049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248694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12/8/2025</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12/8/2025</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12/8/2025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12/8/2025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12/8/2025</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12/8/2025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12/8/2025</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12/8/2025</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12/8/2025</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12/8/2025</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12/8/2025</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12/8/2025</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12/8/2025</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88" y="5204486"/>
            <a:ext cx="7380632" cy="1296144"/>
          </a:xfrm>
        </p:spPr>
        <p:txBody>
          <a:bodyPr>
            <a:normAutofit fontScale="90000"/>
          </a:bodyPr>
          <a:lstStyle/>
          <a:p>
            <a:r>
              <a:rPr lang="en-US" dirty="0">
                <a:latin typeface="Arial Black" panose="020B0A04020102020204" pitchFamily="34" charset="0"/>
              </a:rPr>
              <a:t>VIRAL HEPATITIS AND ITS PREVENTION</a:t>
            </a:r>
          </a:p>
        </p:txBody>
      </p:sp>
      <p:sp>
        <p:nvSpPr>
          <p:cNvPr id="4" name="Subtitle 3"/>
          <p:cNvSpPr>
            <a:spLocks noGrp="1"/>
          </p:cNvSpPr>
          <p:nvPr>
            <p:ph type="subTitle" idx="1"/>
          </p:nvPr>
        </p:nvSpPr>
        <p:spPr>
          <a:xfrm>
            <a:off x="7104112" y="5013176"/>
            <a:ext cx="5087888" cy="1678764"/>
          </a:xfrm>
        </p:spPr>
        <p:txBody>
          <a:bodyPr>
            <a:noAutofit/>
          </a:bodyPr>
          <a:lstStyle/>
          <a:p>
            <a:pPr algn="l"/>
            <a:r>
              <a:rPr lang="en-US" sz="3200" dirty="0">
                <a:solidFill>
                  <a:schemeClr val="accent1">
                    <a:lumMod val="60000"/>
                    <a:lumOff val="40000"/>
                  </a:schemeClr>
                </a:solidFill>
              </a:rPr>
              <a:t>Betsy Varghese</a:t>
            </a:r>
          </a:p>
          <a:p>
            <a:pPr algn="l"/>
            <a:r>
              <a:rPr lang="en-US" sz="3200" dirty="0">
                <a:solidFill>
                  <a:schemeClr val="accent1">
                    <a:lumMod val="60000"/>
                    <a:lumOff val="40000"/>
                  </a:schemeClr>
                </a:solidFill>
              </a:rPr>
              <a:t>Lecturer </a:t>
            </a:r>
          </a:p>
          <a:p>
            <a:pPr algn="l"/>
            <a:r>
              <a:rPr lang="en-US" sz="3200" dirty="0">
                <a:solidFill>
                  <a:schemeClr val="accent1">
                    <a:lumMod val="60000"/>
                    <a:lumOff val="40000"/>
                  </a:schemeClr>
                </a:solidFill>
              </a:rPr>
              <a:t>Medical Surgical Department</a:t>
            </a:r>
          </a:p>
          <a:p>
            <a:pPr algn="l"/>
            <a:r>
              <a:rPr lang="en-US" sz="3200" dirty="0">
                <a:solidFill>
                  <a:schemeClr val="accent1">
                    <a:lumMod val="60000"/>
                    <a:lumOff val="40000"/>
                  </a:schemeClr>
                </a:solidFill>
              </a:rPr>
              <a:t>JMCON</a:t>
            </a:r>
          </a:p>
        </p:txBody>
      </p:sp>
      <p:pic>
        <p:nvPicPr>
          <p:cNvPr id="5" name="Picture 2" descr="Hepatitis B | Are people with hepatitis B or C at higher risk for COVID-19?  Tips to keep your liver healthy during pandemic | Health Tips and News">
            <a:extLst>
              <a:ext uri="{FF2B5EF4-FFF2-40B4-BE49-F238E27FC236}">
                <a16:creationId xmlns:a16="http://schemas.microsoft.com/office/drawing/2014/main" id="{90C2773C-A331-4815-BE2D-291B6906F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
            <a:ext cx="12192000" cy="479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5" y="27709"/>
            <a:ext cx="9509760" cy="1017424"/>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A</a:t>
            </a:r>
          </a:p>
        </p:txBody>
      </p:sp>
      <p:sp>
        <p:nvSpPr>
          <p:cNvPr id="3" name="Content Placeholder 2"/>
          <p:cNvSpPr>
            <a:spLocks noGrp="1"/>
          </p:cNvSpPr>
          <p:nvPr>
            <p:ph idx="1"/>
          </p:nvPr>
        </p:nvSpPr>
        <p:spPr>
          <a:xfrm>
            <a:off x="335360" y="1995837"/>
            <a:ext cx="11521280" cy="5328592"/>
          </a:xfrm>
        </p:spPr>
        <p:txBody>
          <a:bodyPr>
            <a:norm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Transmission</a:t>
            </a:r>
          </a:p>
          <a:p>
            <a:pPr marL="1840230" lvl="4" indent="-514350" algn="just">
              <a:lnSpc>
                <a:spcPct val="100000"/>
              </a:lnSpc>
              <a:buFont typeface="+mj-lt"/>
              <a:buAutoNum type="arabicPeriod"/>
            </a:pPr>
            <a:r>
              <a:rPr lang="en-US" sz="3200" dirty="0">
                <a:latin typeface="Times New Roman" panose="02020603050405020304" pitchFamily="18" charset="0"/>
                <a:cs typeface="Times New Roman" panose="02020603050405020304" pitchFamily="18" charset="0"/>
              </a:rPr>
              <a:t>Fecal-oral route</a:t>
            </a:r>
          </a:p>
          <a:p>
            <a:pPr marL="1840230" lvl="4" indent="-514350" algn="just">
              <a:lnSpc>
                <a:spcPct val="100000"/>
              </a:lnSpc>
              <a:buFont typeface="+mj-lt"/>
              <a:buAutoNum type="arabicPeriod"/>
            </a:pPr>
            <a:r>
              <a:rPr lang="en-US" sz="3200" dirty="0">
                <a:latin typeface="Times New Roman" panose="02020603050405020304" pitchFamily="18" charset="0"/>
                <a:cs typeface="Times New Roman" panose="02020603050405020304" pitchFamily="18" charset="0"/>
              </a:rPr>
              <a:t>Person-to-person contact</a:t>
            </a:r>
          </a:p>
          <a:p>
            <a:pPr marL="1840230" lvl="4" indent="-514350" algn="just">
              <a:lnSpc>
                <a:spcPct val="100000"/>
              </a:lnSpc>
              <a:buFont typeface="+mj-lt"/>
              <a:buAutoNum type="arabicPeriod"/>
            </a:pPr>
            <a:r>
              <a:rPr lang="en-US" sz="3200" dirty="0">
                <a:latin typeface="Times New Roman" panose="02020603050405020304" pitchFamily="18" charset="0"/>
                <a:cs typeface="Times New Roman" panose="02020603050405020304" pitchFamily="18" charset="0"/>
              </a:rPr>
              <a:t>Parenteral</a:t>
            </a:r>
          </a:p>
          <a:p>
            <a:pPr marL="1840230" lvl="4" indent="-514350" algn="just">
              <a:lnSpc>
                <a:spcPct val="100000"/>
              </a:lnSpc>
              <a:buFont typeface="+mj-lt"/>
              <a:buAutoNum type="arabicPeriod"/>
            </a:pPr>
            <a:r>
              <a:rPr lang="en-US" sz="3200" dirty="0">
                <a:latin typeface="Times New Roman" panose="02020603050405020304" pitchFamily="18" charset="0"/>
                <a:cs typeface="Times New Roman" panose="02020603050405020304" pitchFamily="18" charset="0"/>
              </a:rPr>
              <a:t>Contaminated fruits or vegetables, or uncooked Shellfish</a:t>
            </a:r>
          </a:p>
          <a:p>
            <a:pPr marL="1840230" lvl="4" indent="-514350" algn="just">
              <a:lnSpc>
                <a:spcPct val="100000"/>
              </a:lnSpc>
              <a:buFont typeface="+mj-lt"/>
              <a:buAutoNum type="arabicPeriod"/>
            </a:pPr>
            <a:r>
              <a:rPr lang="en-US" sz="3200" dirty="0">
                <a:latin typeface="Times New Roman" panose="02020603050405020304" pitchFamily="18" charset="0"/>
                <a:cs typeface="Times New Roman" panose="02020603050405020304" pitchFamily="18" charset="0"/>
              </a:rPr>
              <a:t>Contaminated water or milk</a:t>
            </a:r>
          </a:p>
          <a:p>
            <a:pPr marL="1840230" lvl="4" indent="-514350" algn="just">
              <a:lnSpc>
                <a:spcPct val="100000"/>
              </a:lnSpc>
              <a:buFont typeface="+mj-lt"/>
              <a:buAutoNum type="arabicPeriod"/>
            </a:pPr>
            <a:r>
              <a:rPr lang="en-US" sz="3200" dirty="0">
                <a:latin typeface="Times New Roman" panose="02020603050405020304" pitchFamily="18" charset="0"/>
                <a:cs typeface="Times New Roman" panose="02020603050405020304" pitchFamily="18" charset="0"/>
              </a:rPr>
              <a:t>Poorly washed utensils</a:t>
            </a:r>
          </a:p>
        </p:txBody>
      </p:sp>
      <p:pic>
        <p:nvPicPr>
          <p:cNvPr id="4" name="Picture 3">
            <a:extLst>
              <a:ext uri="{FF2B5EF4-FFF2-40B4-BE49-F238E27FC236}">
                <a16:creationId xmlns:a16="http://schemas.microsoft.com/office/drawing/2014/main" id="{151C551B-13D9-4A30-9DC0-27B123A68662}"/>
              </a:ext>
            </a:extLst>
          </p:cNvPr>
          <p:cNvPicPr>
            <a:picLocks noChangeAspect="1"/>
          </p:cNvPicPr>
          <p:nvPr/>
        </p:nvPicPr>
        <p:blipFill>
          <a:blip r:embed="rId3"/>
          <a:stretch>
            <a:fillRect/>
          </a:stretch>
        </p:blipFill>
        <p:spPr>
          <a:xfrm>
            <a:off x="7032104" y="105124"/>
            <a:ext cx="4608190" cy="37814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4837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4" y="27709"/>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A</a:t>
            </a:r>
          </a:p>
        </p:txBody>
      </p:sp>
      <p:pic>
        <p:nvPicPr>
          <p:cNvPr id="4" name="Picture 3">
            <a:extLst>
              <a:ext uri="{FF2B5EF4-FFF2-40B4-BE49-F238E27FC236}">
                <a16:creationId xmlns:a16="http://schemas.microsoft.com/office/drawing/2014/main" id="{FEA21862-2C1A-4F0D-8272-B07E28C79E44}"/>
              </a:ext>
            </a:extLst>
          </p:cNvPr>
          <p:cNvPicPr>
            <a:picLocks noChangeAspect="1"/>
          </p:cNvPicPr>
          <p:nvPr/>
        </p:nvPicPr>
        <p:blipFill>
          <a:blip r:embed="rId3"/>
          <a:stretch>
            <a:fillRect/>
          </a:stretch>
        </p:blipFill>
        <p:spPr>
          <a:xfrm>
            <a:off x="7248128" y="-387424"/>
            <a:ext cx="5234996" cy="4176464"/>
          </a:xfrm>
          <a:prstGeom prst="ellipse">
            <a:avLst/>
          </a:prstGeom>
          <a:ln>
            <a:noFill/>
          </a:ln>
          <a:effectLst>
            <a:softEdge rad="112500"/>
          </a:effectLst>
        </p:spPr>
      </p:pic>
      <p:sp>
        <p:nvSpPr>
          <p:cNvPr id="3" name="Content Placeholder 2"/>
          <p:cNvSpPr>
            <a:spLocks noGrp="1"/>
          </p:cNvSpPr>
          <p:nvPr>
            <p:ph idx="1"/>
          </p:nvPr>
        </p:nvSpPr>
        <p:spPr>
          <a:xfrm>
            <a:off x="227348" y="620688"/>
            <a:ext cx="11737304" cy="5400600"/>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Incubation and infectious period</a:t>
            </a:r>
          </a:p>
          <a:p>
            <a:pPr marL="1005840" lvl="3" indent="0" algn="just">
              <a:lnSpc>
                <a:spcPct val="100000"/>
              </a:lnSpc>
              <a:buNone/>
            </a:pPr>
            <a:r>
              <a:rPr lang="en-US" sz="3200" dirty="0">
                <a:latin typeface="Times New Roman" panose="02020603050405020304" pitchFamily="18" charset="0"/>
                <a:cs typeface="Times New Roman" panose="02020603050405020304" pitchFamily="18" charset="0"/>
              </a:rPr>
              <a:t>1. Incubation period is 2 to 6 weeks.</a:t>
            </a:r>
          </a:p>
          <a:p>
            <a:pPr marL="1005840" lvl="3" indent="0" algn="just">
              <a:lnSpc>
                <a:spcPct val="100000"/>
              </a:lnSpc>
              <a:buNone/>
            </a:pPr>
            <a:r>
              <a:rPr lang="en-US" sz="3200" dirty="0">
                <a:latin typeface="Times New Roman" panose="02020603050405020304" pitchFamily="18" charset="0"/>
                <a:cs typeface="Times New Roman" panose="02020603050405020304" pitchFamily="18" charset="0"/>
              </a:rPr>
              <a:t>2. Infectious period is 2 to 3 weeks before and 1 week after development of jaundice</a:t>
            </a:r>
          </a:p>
          <a:p>
            <a:pPr marL="457200" lvl="3"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Testing</a:t>
            </a:r>
          </a:p>
          <a:p>
            <a:pPr marL="960120" lvl="6" indent="0" algn="just">
              <a:lnSpc>
                <a:spcPct val="100000"/>
              </a:lnSpc>
              <a:buNone/>
            </a:pPr>
            <a:r>
              <a:rPr lang="en-US" sz="3200" dirty="0">
                <a:latin typeface="Times New Roman" panose="02020603050405020304" pitchFamily="18" charset="0"/>
                <a:cs typeface="Times New Roman" panose="02020603050405020304" pitchFamily="18" charset="0"/>
              </a:rPr>
              <a:t>1. Present soon after symptoms appear - HAV antibodies (anti-HAV) in the blood.</a:t>
            </a:r>
          </a:p>
          <a:p>
            <a:pPr marL="960120" lvl="6" indent="0" algn="just">
              <a:lnSpc>
                <a:spcPct val="100000"/>
              </a:lnSpc>
              <a:buNone/>
            </a:pPr>
            <a:r>
              <a:rPr lang="en-US" sz="3200" dirty="0">
                <a:latin typeface="Times New Roman" panose="02020603050405020304" pitchFamily="18" charset="0"/>
                <a:cs typeface="Times New Roman" panose="02020603050405020304" pitchFamily="18" charset="0"/>
              </a:rPr>
              <a:t>2..Recent infection - elevated levels of IgM antibodies, which persist in the blood for 4 to 6 weeks.</a:t>
            </a:r>
          </a:p>
          <a:p>
            <a:pPr marL="960120" lvl="6" indent="0" algn="just">
              <a:lnSpc>
                <a:spcPct val="100000"/>
              </a:lnSpc>
              <a:buNone/>
            </a:pPr>
            <a:r>
              <a:rPr lang="en-US" sz="3200" dirty="0">
                <a:latin typeface="Times New Roman" panose="02020603050405020304" pitchFamily="18" charset="0"/>
                <a:cs typeface="Times New Roman" panose="02020603050405020304" pitchFamily="18" charset="0"/>
              </a:rPr>
              <a:t>3. Previous infection is indicated by the presence of elevated levels of IgG antibodies.</a:t>
            </a:r>
          </a:p>
        </p:txBody>
      </p:sp>
    </p:spTree>
    <p:extLst>
      <p:ext uri="{BB962C8B-B14F-4D97-AF65-F5344CB8AC3E}">
        <p14:creationId xmlns:p14="http://schemas.microsoft.com/office/powerpoint/2010/main" val="18984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99392"/>
            <a:ext cx="9509760" cy="1017424"/>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A</a:t>
            </a:r>
          </a:p>
        </p:txBody>
      </p:sp>
      <p:sp>
        <p:nvSpPr>
          <p:cNvPr id="3" name="Content Placeholder 2"/>
          <p:cNvSpPr>
            <a:spLocks noGrp="1"/>
          </p:cNvSpPr>
          <p:nvPr>
            <p:ph idx="1"/>
          </p:nvPr>
        </p:nvSpPr>
        <p:spPr>
          <a:xfrm>
            <a:off x="407368" y="1196752"/>
            <a:ext cx="11521280" cy="5328592"/>
          </a:xfrm>
        </p:spPr>
        <p:txBody>
          <a:bodyPr>
            <a:normAutofit fontScale="92500" lnSpcReduction="10000"/>
          </a:bodyPr>
          <a:lstStyle/>
          <a:p>
            <a:pPr marL="45720" indent="0">
              <a:buNone/>
            </a:pPr>
            <a:r>
              <a:rPr lang="sv-SE" sz="3200" b="1" dirty="0">
                <a:solidFill>
                  <a:schemeClr val="accent3">
                    <a:lumMod val="50000"/>
                  </a:schemeClr>
                </a:solidFill>
                <a:latin typeface="Times New Roman" panose="02020603050405020304" pitchFamily="18" charset="0"/>
                <a:cs typeface="Times New Roman" panose="02020603050405020304" pitchFamily="18" charset="0"/>
              </a:rPr>
              <a:t>Prevention</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1. 	Strict hand washing</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2. 	Stool and needle precautions</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3. 	Treatment of municipal water supplies</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4. 	Serological screening of food handlers</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5. 	Hepatitis A vaccine:</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6. 	Immune globulin: For individuals exposed to HAV who have never 	received the hepatitis A vaccine; administer immune globulin 	during the period of incubation and within 2 weeks of exposure.</a:t>
            </a:r>
          </a:p>
        </p:txBody>
      </p:sp>
      <p:pic>
        <p:nvPicPr>
          <p:cNvPr id="4" name="Picture 3">
            <a:extLst>
              <a:ext uri="{FF2B5EF4-FFF2-40B4-BE49-F238E27FC236}">
                <a16:creationId xmlns:a16="http://schemas.microsoft.com/office/drawing/2014/main" id="{0B6C3604-7E06-46AA-A7CA-8E4166CA14C9}"/>
              </a:ext>
            </a:extLst>
          </p:cNvPr>
          <p:cNvPicPr>
            <a:picLocks noChangeAspect="1"/>
          </p:cNvPicPr>
          <p:nvPr/>
        </p:nvPicPr>
        <p:blipFill>
          <a:blip r:embed="rId3">
            <a:duotone>
              <a:prstClr val="black"/>
              <a:schemeClr val="accent5">
                <a:tint val="45000"/>
                <a:satMod val="400000"/>
              </a:schemeClr>
            </a:duotone>
          </a:blip>
          <a:stretch>
            <a:fillRect/>
          </a:stretch>
        </p:blipFill>
        <p:spPr>
          <a:xfrm>
            <a:off x="7389507" y="188640"/>
            <a:ext cx="4802493" cy="30963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373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99392"/>
            <a:ext cx="9509760" cy="1017424"/>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A</a:t>
            </a:r>
          </a:p>
        </p:txBody>
      </p:sp>
      <p:sp>
        <p:nvSpPr>
          <p:cNvPr id="3" name="Content Placeholder 2"/>
          <p:cNvSpPr>
            <a:spLocks noGrp="1"/>
          </p:cNvSpPr>
          <p:nvPr>
            <p:ph idx="1"/>
          </p:nvPr>
        </p:nvSpPr>
        <p:spPr>
          <a:xfrm>
            <a:off x="407368" y="1196752"/>
            <a:ext cx="11521280" cy="5328592"/>
          </a:xfrm>
        </p:spPr>
        <p:txBody>
          <a:bodyPr>
            <a:normAutofit/>
          </a:bodyPr>
          <a:lstStyle/>
          <a:p>
            <a:pPr marL="45720" indent="0">
              <a:buNone/>
            </a:pPr>
            <a:r>
              <a:rPr lang="sv-SE" sz="3200" b="1" dirty="0">
                <a:solidFill>
                  <a:schemeClr val="accent3">
                    <a:lumMod val="50000"/>
                  </a:schemeClr>
                </a:solidFill>
                <a:latin typeface="Times New Roman" panose="02020603050405020304" pitchFamily="18" charset="0"/>
                <a:cs typeface="Times New Roman" panose="02020603050405020304" pitchFamily="18" charset="0"/>
              </a:rPr>
              <a:t>Prevention</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7. 	Immune globulin and hepatitis A vaccine are recommended for       	household members and sexual contacts of individuals with 	hepatitis A.</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8. 	Preexposure prophylaxis with immune globulin is 	recommended to individuals traveling to countries with poor or 	uncertain sanitation conditions..</a:t>
            </a:r>
          </a:p>
        </p:txBody>
      </p:sp>
    </p:spTree>
    <p:extLst>
      <p:ext uri="{BB962C8B-B14F-4D97-AF65-F5344CB8AC3E}">
        <p14:creationId xmlns:p14="http://schemas.microsoft.com/office/powerpoint/2010/main" val="12048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5" y="27709"/>
            <a:ext cx="9509760" cy="1017424"/>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B</a:t>
            </a:r>
          </a:p>
        </p:txBody>
      </p:sp>
      <p:sp>
        <p:nvSpPr>
          <p:cNvPr id="3" name="Content Placeholder 2"/>
          <p:cNvSpPr>
            <a:spLocks noGrp="1"/>
          </p:cNvSpPr>
          <p:nvPr>
            <p:ph idx="1"/>
          </p:nvPr>
        </p:nvSpPr>
        <p:spPr>
          <a:xfrm>
            <a:off x="551384" y="1628800"/>
            <a:ext cx="5976664" cy="5328592"/>
          </a:xfrm>
        </p:spPr>
        <p:txBody>
          <a:bodyPr>
            <a:norm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Hepatitis B is nonseasonal.</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All age groups can be affected</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It is known as serum hepatitis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HBV is found in blood and all body fluids except stool</a:t>
            </a:r>
          </a:p>
          <a:p>
            <a:pPr algn="just">
              <a:lnSpc>
                <a:spcPct val="100000"/>
              </a:lnSpc>
              <a:buFont typeface="Wingdings" panose="05000000000000000000" pitchFamily="2" charset="2"/>
              <a:buChar char="v"/>
            </a:pPr>
            <a:endParaRPr lang="en-US" sz="32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q"/>
            </a:pPr>
            <a:endParaRPr lang="en-US" sz="32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13A0016-7773-44E5-94E6-C34045C00F5A}"/>
              </a:ext>
            </a:extLst>
          </p:cNvPr>
          <p:cNvPicPr>
            <a:picLocks noChangeAspect="1"/>
          </p:cNvPicPr>
          <p:nvPr/>
        </p:nvPicPr>
        <p:blipFill>
          <a:blip r:embed="rId3"/>
          <a:stretch>
            <a:fillRect/>
          </a:stretch>
        </p:blipFill>
        <p:spPr>
          <a:xfrm>
            <a:off x="7233843" y="2918691"/>
            <a:ext cx="4983550" cy="3653559"/>
          </a:xfrm>
          <a:prstGeom prst="rect">
            <a:avLst/>
          </a:prstGeom>
        </p:spPr>
      </p:pic>
    </p:spTree>
    <p:extLst>
      <p:ext uri="{BB962C8B-B14F-4D97-AF65-F5344CB8AC3E}">
        <p14:creationId xmlns:p14="http://schemas.microsoft.com/office/powerpoint/2010/main" val="216838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5" y="27709"/>
            <a:ext cx="9509760" cy="1017424"/>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B</a:t>
            </a:r>
          </a:p>
        </p:txBody>
      </p:sp>
      <p:sp>
        <p:nvSpPr>
          <p:cNvPr id="3" name="Content Placeholder 2"/>
          <p:cNvSpPr>
            <a:spLocks noGrp="1"/>
          </p:cNvSpPr>
          <p:nvPr>
            <p:ph idx="1"/>
          </p:nvPr>
        </p:nvSpPr>
        <p:spPr>
          <a:xfrm>
            <a:off x="407368" y="1196752"/>
            <a:ext cx="11521280" cy="5328592"/>
          </a:xfrm>
        </p:spPr>
        <p:txBody>
          <a:bodyPr>
            <a:norm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Individuals at increased risk</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1. IV drug users</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2. Clients undergoing long-term hemodialysis</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3. Health care personnel</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4. Multiple sexual partners</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5. Blood transfusion</a:t>
            </a:r>
          </a:p>
          <a:p>
            <a:pPr marL="685800" lvl="2" indent="0" algn="just">
              <a:lnSpc>
                <a:spcPct val="100000"/>
              </a:lnSpc>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5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5" y="27709"/>
            <a:ext cx="9509760" cy="1017424"/>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B</a:t>
            </a:r>
          </a:p>
        </p:txBody>
      </p:sp>
      <p:sp>
        <p:nvSpPr>
          <p:cNvPr id="3" name="Content Placeholder 2"/>
          <p:cNvSpPr>
            <a:spLocks noGrp="1"/>
          </p:cNvSpPr>
          <p:nvPr>
            <p:ph idx="1"/>
          </p:nvPr>
        </p:nvSpPr>
        <p:spPr>
          <a:xfrm>
            <a:off x="407368" y="1196752"/>
            <a:ext cx="11521280" cy="5328592"/>
          </a:xfrm>
        </p:spPr>
        <p:txBody>
          <a:bodyPr>
            <a:norm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Transmission</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1. Blood or body fluid contact</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2. Infected blood products</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3. Infected saliva or semen</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4. Contaminated needles</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5. Sexual contact</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6. Parenteral</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7. Perinatal period</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8. Blood or body fluid contact at birth</a:t>
            </a:r>
          </a:p>
        </p:txBody>
      </p:sp>
      <p:pic>
        <p:nvPicPr>
          <p:cNvPr id="4" name="Picture 3">
            <a:extLst>
              <a:ext uri="{FF2B5EF4-FFF2-40B4-BE49-F238E27FC236}">
                <a16:creationId xmlns:a16="http://schemas.microsoft.com/office/drawing/2014/main" id="{1E344715-8834-41B0-9B06-4D4DADEC7605}"/>
              </a:ext>
            </a:extLst>
          </p:cNvPr>
          <p:cNvPicPr>
            <a:picLocks noChangeAspect="1"/>
          </p:cNvPicPr>
          <p:nvPr/>
        </p:nvPicPr>
        <p:blipFill>
          <a:blip r:embed="rId3"/>
          <a:stretch>
            <a:fillRect/>
          </a:stretch>
        </p:blipFill>
        <p:spPr>
          <a:xfrm>
            <a:off x="7320135" y="1340768"/>
            <a:ext cx="4854027" cy="3810000"/>
          </a:xfrm>
          <a:prstGeom prst="rect">
            <a:avLst/>
          </a:prstGeom>
          <a:ln>
            <a:noFill/>
          </a:ln>
          <a:effectLst>
            <a:softEdge rad="112500"/>
          </a:effectLst>
        </p:spPr>
      </p:pic>
    </p:spTree>
    <p:extLst>
      <p:ext uri="{BB962C8B-B14F-4D97-AF65-F5344CB8AC3E}">
        <p14:creationId xmlns:p14="http://schemas.microsoft.com/office/powerpoint/2010/main" val="24139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4" y="27709"/>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B</a:t>
            </a:r>
          </a:p>
        </p:txBody>
      </p:sp>
      <p:sp>
        <p:nvSpPr>
          <p:cNvPr id="3" name="Content Placeholder 2"/>
          <p:cNvSpPr>
            <a:spLocks noGrp="1"/>
          </p:cNvSpPr>
          <p:nvPr>
            <p:ph idx="1"/>
          </p:nvPr>
        </p:nvSpPr>
        <p:spPr>
          <a:xfrm>
            <a:off x="119336" y="620687"/>
            <a:ext cx="12072664" cy="6209603"/>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Incubation period: 6 to 24 weeks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Testing</a:t>
            </a:r>
          </a:p>
          <a:p>
            <a:pPr marL="365760" lvl="1" indent="0" algn="just">
              <a:lnSpc>
                <a:spcPct val="100000"/>
              </a:lnSpc>
              <a:buNone/>
            </a:pPr>
            <a:r>
              <a:rPr lang="en-US" sz="3200" dirty="0">
                <a:latin typeface="Times New Roman" panose="02020603050405020304" pitchFamily="18" charset="0"/>
                <a:cs typeface="Times New Roman" panose="02020603050405020304" pitchFamily="18" charset="0"/>
              </a:rPr>
              <a:t>1. Infection is established by the presence of hepatitis B antigen–	antibody systems in the blood.</a:t>
            </a:r>
          </a:p>
          <a:p>
            <a:pPr marL="365760" lvl="1" indent="0" algn="just">
              <a:lnSpc>
                <a:spcPct val="100000"/>
              </a:lnSpc>
              <a:buNone/>
            </a:pPr>
            <a:r>
              <a:rPr lang="en-US" sz="3200" dirty="0">
                <a:latin typeface="Times New Roman" panose="02020603050405020304" pitchFamily="18" charset="0"/>
                <a:cs typeface="Times New Roman" panose="02020603050405020304" pitchFamily="18" charset="0"/>
              </a:rPr>
              <a:t>2. The presence of hepatitis B surface antigen (HBsAg) is the 	serological marker establishing the diagnosis of hepatitis B.</a:t>
            </a:r>
          </a:p>
          <a:p>
            <a:pPr marL="365760" lvl="1" indent="0" algn="just">
              <a:lnSpc>
                <a:spcPct val="100000"/>
              </a:lnSpc>
              <a:buNone/>
            </a:pPr>
            <a:r>
              <a:rPr lang="en-US" sz="3200" dirty="0">
                <a:latin typeface="Times New Roman" panose="02020603050405020304" pitchFamily="18" charset="0"/>
                <a:cs typeface="Times New Roman" panose="02020603050405020304" pitchFamily="18" charset="0"/>
              </a:rPr>
              <a:t>3. If the serological marker (HBsAg) is present after 6months, it 	indicates a carrier state or chronic hepatitis. Normally, the 	serological marker (HBsAg) level declines and disappears after the 	acute hepatitis B episode.</a:t>
            </a:r>
          </a:p>
          <a:p>
            <a:pPr marL="45720" indent="0" algn="just">
              <a:lnSpc>
                <a:spcPct val="100000"/>
              </a:lnSpc>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27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43733"/>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B</a:t>
            </a:r>
          </a:p>
        </p:txBody>
      </p:sp>
      <p:pic>
        <p:nvPicPr>
          <p:cNvPr id="4" name="Picture 3">
            <a:extLst>
              <a:ext uri="{FF2B5EF4-FFF2-40B4-BE49-F238E27FC236}">
                <a16:creationId xmlns:a16="http://schemas.microsoft.com/office/drawing/2014/main" id="{5F40C936-95A0-4E71-8600-1C2B9DE531AE}"/>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539802" y="3356992"/>
            <a:ext cx="3771023" cy="3257275"/>
          </a:xfrm>
          <a:prstGeom prst="rect">
            <a:avLst/>
          </a:prstGeom>
          <a:ln>
            <a:noFill/>
          </a:ln>
          <a:effectLst>
            <a:softEdge rad="112500"/>
          </a:effectLst>
        </p:spPr>
      </p:pic>
      <p:sp>
        <p:nvSpPr>
          <p:cNvPr id="3" name="Content Placeholder 2"/>
          <p:cNvSpPr>
            <a:spLocks noGrp="1"/>
          </p:cNvSpPr>
          <p:nvPr>
            <p:ph idx="1"/>
          </p:nvPr>
        </p:nvSpPr>
        <p:spPr>
          <a:xfrm>
            <a:off x="419466" y="1052737"/>
            <a:ext cx="11509182" cy="3816424"/>
          </a:xfrm>
        </p:spPr>
        <p:txBody>
          <a:bodyPr>
            <a:noAutofit/>
          </a:bodyPr>
          <a:lstStyle/>
          <a:p>
            <a:pPr marL="45720" indent="0" algn="just">
              <a:lnSpc>
                <a:spcPct val="100000"/>
              </a:lnSpc>
              <a:buNone/>
            </a:pPr>
            <a:r>
              <a:rPr lang="en-US" sz="3200" dirty="0">
                <a:latin typeface="Times New Roman" panose="02020603050405020304" pitchFamily="18" charset="0"/>
                <a:cs typeface="Times New Roman" panose="02020603050405020304" pitchFamily="18" charset="0"/>
              </a:rPr>
              <a:t>6. The presence of antibodies to HBsAg (anti-HBs) indicates recovery and immunity to hepatitis B.</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7. Hepatitis B early antigen (HBeAg) is detected in the blood about 1 week after the appearance of HBsAg, and its presence determines the infective state of the client.</a:t>
            </a:r>
          </a:p>
        </p:txBody>
      </p:sp>
    </p:spTree>
    <p:extLst>
      <p:ext uri="{BB962C8B-B14F-4D97-AF65-F5344CB8AC3E}">
        <p14:creationId xmlns:p14="http://schemas.microsoft.com/office/powerpoint/2010/main" val="50806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43733"/>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B</a:t>
            </a:r>
          </a:p>
        </p:txBody>
      </p:sp>
      <p:sp>
        <p:nvSpPr>
          <p:cNvPr id="3" name="Content Placeholder 2"/>
          <p:cNvSpPr>
            <a:spLocks noGrp="1"/>
          </p:cNvSpPr>
          <p:nvPr>
            <p:ph idx="1"/>
          </p:nvPr>
        </p:nvSpPr>
        <p:spPr>
          <a:xfrm>
            <a:off x="347700" y="1052736"/>
            <a:ext cx="11844300" cy="5328592"/>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Prevention</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1. Strict hand washing</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2. Screening blood donors</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3. Testing of all pregnant women</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4. Needle precautions</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5. Avoiding intimate sexual contact and contact with body fluids if test for HBsAg is positive.</a:t>
            </a:r>
          </a:p>
          <a:p>
            <a:pPr marL="685800" lvl="2" indent="0" algn="just">
              <a:lnSpc>
                <a:spcPct val="100000"/>
              </a:lnSpc>
              <a:buNone/>
            </a:pPr>
            <a:r>
              <a:rPr lang="en-US" sz="3200" dirty="0">
                <a:latin typeface="Times New Roman" panose="02020603050405020304" pitchFamily="18" charset="0"/>
                <a:cs typeface="Times New Roman" panose="02020603050405020304" pitchFamily="18" charset="0"/>
              </a:rPr>
              <a:t>6. Hepatitis B vaccine</a:t>
            </a:r>
          </a:p>
          <a:p>
            <a:pPr marL="685800" lvl="2" indent="0" algn="just">
              <a:lnSpc>
                <a:spcPct val="100000"/>
              </a:lnSpc>
              <a:buNone/>
            </a:pP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39CF519-897D-4008-AF8F-8AD94CF1D348}"/>
              </a:ext>
            </a:extLst>
          </p:cNvPr>
          <p:cNvPicPr>
            <a:picLocks noChangeAspect="1"/>
          </p:cNvPicPr>
          <p:nvPr/>
        </p:nvPicPr>
        <p:blipFill>
          <a:blip r:embed="rId3"/>
          <a:stretch>
            <a:fillRect/>
          </a:stretch>
        </p:blipFill>
        <p:spPr>
          <a:xfrm>
            <a:off x="6829265" y="836712"/>
            <a:ext cx="5335127" cy="3070662"/>
          </a:xfrm>
          <a:prstGeom prst="rect">
            <a:avLst/>
          </a:prstGeom>
          <a:ln>
            <a:noFill/>
          </a:ln>
          <a:effectLst>
            <a:softEdge rad="112500"/>
          </a:effectLst>
        </p:spPr>
      </p:pic>
    </p:spTree>
    <p:extLst>
      <p:ext uri="{BB962C8B-B14F-4D97-AF65-F5344CB8AC3E}">
        <p14:creationId xmlns:p14="http://schemas.microsoft.com/office/powerpoint/2010/main" val="228876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88640"/>
            <a:ext cx="9509760" cy="801400"/>
          </a:xfrm>
        </p:spPr>
        <p:txBody>
          <a:bodyPr>
            <a:normAutofit/>
          </a:bodyPr>
          <a:lstStyle/>
          <a:p>
            <a:pPr algn="ctr"/>
            <a:r>
              <a:rPr lang="en-US" sz="4400" b="1" dirty="0">
                <a:solidFill>
                  <a:schemeClr val="accent5">
                    <a:lumMod val="50000"/>
                  </a:schemeClr>
                </a:solidFill>
                <a:latin typeface="Times New Roman" panose="02020603050405020304" pitchFamily="18" charset="0"/>
                <a:cs typeface="Times New Roman" panose="02020603050405020304" pitchFamily="18" charset="0"/>
              </a:rPr>
              <a:t>OBJCTIVES</a:t>
            </a:r>
          </a:p>
        </p:txBody>
      </p:sp>
      <p:sp>
        <p:nvSpPr>
          <p:cNvPr id="7" name="Content Placeholder 6">
            <a:extLst>
              <a:ext uri="{FF2B5EF4-FFF2-40B4-BE49-F238E27FC236}">
                <a16:creationId xmlns:a16="http://schemas.microsoft.com/office/drawing/2014/main" id="{DB86BE47-36C0-4D4B-8E82-DF811060C661}"/>
              </a:ext>
            </a:extLst>
          </p:cNvPr>
          <p:cNvSpPr>
            <a:spLocks noGrp="1"/>
          </p:cNvSpPr>
          <p:nvPr>
            <p:ph idx="1"/>
          </p:nvPr>
        </p:nvSpPr>
        <p:spPr>
          <a:xfrm>
            <a:off x="1199456" y="1159270"/>
            <a:ext cx="9721080" cy="5472608"/>
          </a:xfrm>
        </p:spPr>
        <p:txBody>
          <a:bodyPr>
            <a:normAutofit fontScale="92500"/>
          </a:bodyPr>
          <a:lstStyle/>
          <a:p>
            <a:pPr marL="45720" indent="0" algn="just">
              <a:buNone/>
            </a:pPr>
            <a:r>
              <a:rPr lang="en-US" sz="3000" b="1" dirty="0">
                <a:latin typeface="Times New Roman" panose="02020603050405020304" pitchFamily="18" charset="0"/>
                <a:cs typeface="Times New Roman" panose="02020603050405020304" pitchFamily="18" charset="0"/>
              </a:rPr>
              <a:t>CENTRAL OBJECTIVE: </a:t>
            </a:r>
            <a:r>
              <a:rPr lang="en-US" sz="3000" dirty="0">
                <a:solidFill>
                  <a:schemeClr val="tx1"/>
                </a:solidFill>
                <a:latin typeface="Times New Roman" panose="02020603050405020304" pitchFamily="18" charset="0"/>
                <a:cs typeface="Times New Roman" panose="02020603050405020304" pitchFamily="18" charset="0"/>
              </a:rPr>
              <a:t>at the end of the class students will acquire in depth knowledge about viral hepatitis, appreciate its management and utilize this knowledge in taking care of patient with viral hepatitis with positive attitude. </a:t>
            </a:r>
          </a:p>
          <a:p>
            <a:pPr marL="45720" indent="0">
              <a:buNone/>
            </a:pPr>
            <a:r>
              <a:rPr lang="en-US" sz="3000" b="1" dirty="0">
                <a:latin typeface="Times New Roman" panose="02020603050405020304" pitchFamily="18" charset="0"/>
                <a:cs typeface="Times New Roman" panose="02020603050405020304" pitchFamily="18" charset="0"/>
              </a:rPr>
              <a:t>SPECIFIC OBJECTIVES</a:t>
            </a:r>
          </a:p>
          <a:p>
            <a:r>
              <a:rPr lang="en-US" sz="3000" dirty="0">
                <a:solidFill>
                  <a:schemeClr val="tx1"/>
                </a:solidFill>
                <a:latin typeface="Times New Roman" panose="02020603050405020304" pitchFamily="18" charset="0"/>
                <a:cs typeface="Times New Roman" panose="02020603050405020304" pitchFamily="18" charset="0"/>
              </a:rPr>
              <a:t>Define hepatitis</a:t>
            </a:r>
          </a:p>
          <a:p>
            <a:r>
              <a:rPr lang="en-US" sz="3000" dirty="0">
                <a:solidFill>
                  <a:schemeClr val="tx1"/>
                </a:solidFill>
                <a:latin typeface="Times New Roman" panose="02020603050405020304" pitchFamily="18" charset="0"/>
                <a:cs typeface="Times New Roman" panose="02020603050405020304" pitchFamily="18" charset="0"/>
              </a:rPr>
              <a:t>Enlist types of  viral hepatitis</a:t>
            </a:r>
          </a:p>
          <a:p>
            <a:r>
              <a:rPr lang="en-US" sz="3000" dirty="0">
                <a:solidFill>
                  <a:schemeClr val="tx1"/>
                </a:solidFill>
                <a:latin typeface="Times New Roman" panose="02020603050405020304" pitchFamily="18" charset="0"/>
                <a:cs typeface="Times New Roman" panose="02020603050405020304" pitchFamily="18" charset="0"/>
              </a:rPr>
              <a:t>Explain stages of viral hepatitis</a:t>
            </a:r>
          </a:p>
          <a:p>
            <a:r>
              <a:rPr lang="en-US" sz="3000" dirty="0">
                <a:solidFill>
                  <a:schemeClr val="tx1"/>
                </a:solidFill>
                <a:latin typeface="Times New Roman" panose="02020603050405020304" pitchFamily="18" charset="0"/>
                <a:cs typeface="Times New Roman" panose="02020603050405020304" pitchFamily="18" charset="0"/>
              </a:rPr>
              <a:t>Differentiate types of hepatitis and its prevention</a:t>
            </a:r>
          </a:p>
          <a:p>
            <a:r>
              <a:rPr lang="en-US" sz="3000" dirty="0">
                <a:solidFill>
                  <a:schemeClr val="tx1"/>
                </a:solidFill>
                <a:latin typeface="Times New Roman" panose="02020603050405020304" pitchFamily="18" charset="0"/>
                <a:cs typeface="Times New Roman" panose="02020603050405020304" pitchFamily="18" charset="0"/>
              </a:rPr>
              <a:t>Explain nurses role in prevention of viral hepatitis</a:t>
            </a:r>
          </a:p>
          <a:p>
            <a:endParaRPr lang="en-US" sz="3200" dirty="0">
              <a:latin typeface="Times New Roman" panose="02020603050405020304" pitchFamily="18"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43733"/>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B</a:t>
            </a:r>
          </a:p>
        </p:txBody>
      </p:sp>
      <p:sp>
        <p:nvSpPr>
          <p:cNvPr id="3" name="Content Placeholder 2"/>
          <p:cNvSpPr>
            <a:spLocks noGrp="1"/>
          </p:cNvSpPr>
          <p:nvPr>
            <p:ph idx="1"/>
          </p:nvPr>
        </p:nvSpPr>
        <p:spPr>
          <a:xfrm>
            <a:off x="347700" y="1052736"/>
            <a:ext cx="11844300" cy="5328592"/>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Prevention</a:t>
            </a:r>
          </a:p>
          <a:p>
            <a:pPr marL="685800" lvl="2" indent="0" algn="just">
              <a:lnSpc>
                <a:spcPct val="100000"/>
              </a:lnSpc>
              <a:buNone/>
            </a:pPr>
            <a:r>
              <a:rPr lang="en-US" sz="2800" dirty="0">
                <a:latin typeface="Times New Roman" panose="02020603050405020304" pitchFamily="18" charset="0"/>
                <a:cs typeface="Times New Roman" panose="02020603050405020304" pitchFamily="18" charset="0"/>
              </a:rPr>
              <a:t>7. </a:t>
            </a:r>
            <a:r>
              <a:rPr lang="en-US" sz="3200" dirty="0">
                <a:latin typeface="Times New Roman" panose="02020603050405020304" pitchFamily="18" charset="0"/>
                <a:cs typeface="Times New Roman" panose="02020603050405020304" pitchFamily="18" charset="0"/>
              </a:rPr>
              <a:t>Hepatitis B immune globulin is for individuals exposed to HBV through sexual contact or through the percutaneous or transmucosal routes who have never had hepatitis B and have never received hepatitis B vaccine.</a:t>
            </a:r>
          </a:p>
          <a:p>
            <a:pPr marL="685800" lvl="2" indent="0" algn="just">
              <a:lnSpc>
                <a:spcPct val="100000"/>
              </a:lnSpc>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5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43733"/>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C</a:t>
            </a:r>
          </a:p>
        </p:txBody>
      </p:sp>
      <p:sp>
        <p:nvSpPr>
          <p:cNvPr id="3" name="Content Placeholder 2"/>
          <p:cNvSpPr>
            <a:spLocks noGrp="1"/>
          </p:cNvSpPr>
          <p:nvPr>
            <p:ph idx="1"/>
          </p:nvPr>
        </p:nvSpPr>
        <p:spPr>
          <a:xfrm>
            <a:off x="347700" y="1052736"/>
            <a:ext cx="11844300" cy="5328592"/>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HCV infection occurs year-round.</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Infection can occur in any age group.</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Infection with HCV is common among IV drug users and is the major cause of posttransfusion hepatitis.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Risk factors and transmission are similar to those for HBV, because  hepatitis C is also transmitted parenterally.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28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43733"/>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C</a:t>
            </a:r>
          </a:p>
        </p:txBody>
      </p:sp>
      <p:sp>
        <p:nvSpPr>
          <p:cNvPr id="3" name="Content Placeholder 2"/>
          <p:cNvSpPr>
            <a:spLocks noGrp="1"/>
          </p:cNvSpPr>
          <p:nvPr>
            <p:ph idx="1"/>
          </p:nvPr>
        </p:nvSpPr>
        <p:spPr>
          <a:xfrm>
            <a:off x="263352" y="908720"/>
            <a:ext cx="11844300" cy="5328592"/>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Incubation period: </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		5 to 10 weeks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Testing: </a:t>
            </a:r>
          </a:p>
          <a:p>
            <a:pPr marL="365760" lvl="1" indent="0" algn="just">
              <a:lnSpc>
                <a:spcPct val="100000"/>
              </a:lnSpc>
              <a:buNone/>
            </a:pPr>
            <a:r>
              <a:rPr lang="en-US" sz="3200" dirty="0">
                <a:latin typeface="Times New Roman" panose="02020603050405020304" pitchFamily="18" charset="0"/>
                <a:cs typeface="Times New Roman" panose="02020603050405020304" pitchFamily="18" charset="0"/>
              </a:rPr>
              <a:t>		Anti-HCV is the antibody to HCV and is measured to detect 		chronic states of hepatitis C</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Prevention</a:t>
            </a:r>
          </a:p>
          <a:p>
            <a:pPr marL="1280160" lvl="5" indent="0" algn="just">
              <a:lnSpc>
                <a:spcPct val="100000"/>
              </a:lnSpc>
              <a:buNone/>
            </a:pPr>
            <a:r>
              <a:rPr lang="en-US" sz="3200" dirty="0">
                <a:latin typeface="Times New Roman" panose="02020603050405020304" pitchFamily="18" charset="0"/>
                <a:cs typeface="Times New Roman" panose="02020603050405020304" pitchFamily="18" charset="0"/>
              </a:rPr>
              <a:t>1. Strict hand washing</a:t>
            </a:r>
          </a:p>
          <a:p>
            <a:pPr marL="1280160" lvl="5" indent="0" algn="just">
              <a:lnSpc>
                <a:spcPct val="100000"/>
              </a:lnSpc>
              <a:buNone/>
            </a:pPr>
            <a:r>
              <a:rPr lang="en-US" sz="3200" dirty="0">
                <a:latin typeface="Times New Roman" panose="02020603050405020304" pitchFamily="18" charset="0"/>
                <a:cs typeface="Times New Roman" panose="02020603050405020304" pitchFamily="18" charset="0"/>
              </a:rPr>
              <a:t>2. Needle precautions</a:t>
            </a:r>
          </a:p>
          <a:p>
            <a:pPr marL="1280160" lvl="5" indent="0" algn="just">
              <a:lnSpc>
                <a:spcPct val="100000"/>
              </a:lnSpc>
              <a:buNone/>
            </a:pPr>
            <a:r>
              <a:rPr lang="en-US" sz="3200" dirty="0">
                <a:latin typeface="Times New Roman" panose="02020603050405020304" pitchFamily="18" charset="0"/>
                <a:cs typeface="Times New Roman" panose="02020603050405020304" pitchFamily="18" charset="0"/>
              </a:rPr>
              <a:t>3. Screening of blood donors</a:t>
            </a:r>
          </a:p>
        </p:txBody>
      </p:sp>
    </p:spTree>
    <p:extLst>
      <p:ext uri="{BB962C8B-B14F-4D97-AF65-F5344CB8AC3E}">
        <p14:creationId xmlns:p14="http://schemas.microsoft.com/office/powerpoint/2010/main" val="300200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43733"/>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D</a:t>
            </a:r>
          </a:p>
        </p:txBody>
      </p:sp>
      <p:sp>
        <p:nvSpPr>
          <p:cNvPr id="3" name="Content Placeholder 2"/>
          <p:cNvSpPr>
            <a:spLocks noGrp="1"/>
          </p:cNvSpPr>
          <p:nvPr>
            <p:ph idx="1"/>
          </p:nvPr>
        </p:nvSpPr>
        <p:spPr>
          <a:xfrm>
            <a:off x="173850" y="764704"/>
            <a:ext cx="11844300" cy="5328592"/>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Hepatitis D is common in the Mediterranean and Middle Eastern areas.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Hepatitis D occurs with hepatitis B and causes infection only in the presence of active HBV infection.</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Coinfection with the delta agent (HDV) intensifies the acute symptoms of hepatitis B.</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Transmission and risk of infection are the same as for HBV, via contact with blood and blood products.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Prevention of HBV infection with vaccine also prevents HDV infection, because HDV depends on HBV for replication.</a:t>
            </a:r>
          </a:p>
        </p:txBody>
      </p:sp>
    </p:spTree>
    <p:extLst>
      <p:ext uri="{BB962C8B-B14F-4D97-AF65-F5344CB8AC3E}">
        <p14:creationId xmlns:p14="http://schemas.microsoft.com/office/powerpoint/2010/main" val="382034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43733"/>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D</a:t>
            </a:r>
          </a:p>
        </p:txBody>
      </p:sp>
      <p:sp>
        <p:nvSpPr>
          <p:cNvPr id="3" name="Content Placeholder 2"/>
          <p:cNvSpPr>
            <a:spLocks noGrp="1"/>
          </p:cNvSpPr>
          <p:nvPr>
            <p:ph idx="1"/>
          </p:nvPr>
        </p:nvSpPr>
        <p:spPr>
          <a:xfrm>
            <a:off x="173850" y="764704"/>
            <a:ext cx="11970822" cy="5760640"/>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Incubation period: 7 to 8 weeks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Testing: </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	Serological HDV determination is made by detection of the 		hepatitis D antigen (</a:t>
            </a:r>
            <a:r>
              <a:rPr lang="en-US" sz="3200" dirty="0" err="1">
                <a:latin typeface="Times New Roman" panose="02020603050405020304" pitchFamily="18" charset="0"/>
                <a:cs typeface="Times New Roman" panose="02020603050405020304" pitchFamily="18" charset="0"/>
              </a:rPr>
              <a:t>HDAg</a:t>
            </a:r>
            <a:r>
              <a:rPr lang="en-US" sz="3200" dirty="0">
                <a:latin typeface="Times New Roman" panose="02020603050405020304" pitchFamily="18" charset="0"/>
                <a:cs typeface="Times New Roman" panose="02020603050405020304" pitchFamily="18" charset="0"/>
              </a:rPr>
              <a:t>) early in the course of the 			infection and by detection of anti-HDV antibody in the later 		disease stages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Prevention: </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		The precautions that help prevent hepatitis B are also useful in preventing delta hepatitis.</a:t>
            </a:r>
          </a:p>
        </p:txBody>
      </p:sp>
    </p:spTree>
    <p:extLst>
      <p:ext uri="{BB962C8B-B14F-4D97-AF65-F5344CB8AC3E}">
        <p14:creationId xmlns:p14="http://schemas.microsoft.com/office/powerpoint/2010/main" val="15384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43733"/>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E</a:t>
            </a:r>
          </a:p>
        </p:txBody>
      </p:sp>
      <p:sp>
        <p:nvSpPr>
          <p:cNvPr id="3" name="Content Placeholder 2"/>
          <p:cNvSpPr>
            <a:spLocks noGrp="1"/>
          </p:cNvSpPr>
          <p:nvPr>
            <p:ph idx="1"/>
          </p:nvPr>
        </p:nvSpPr>
        <p:spPr>
          <a:xfrm>
            <a:off x="173850" y="764704"/>
            <a:ext cx="11970822" cy="5760640"/>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Hepatitis E is a waterborne virus.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Hepatitis E is prevalent in areas where sewage disposal is inadequate or where communal bathing in contaminated rivers is practiced.</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Risk of infection and transmission is the same as for HAV.</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Infection with HEV presents as a mild disease except in infected women in the third trimester of pregnancy, who have a high mortality rate</a:t>
            </a:r>
          </a:p>
        </p:txBody>
      </p:sp>
    </p:spTree>
    <p:extLst>
      <p:ext uri="{BB962C8B-B14F-4D97-AF65-F5344CB8AC3E}">
        <p14:creationId xmlns:p14="http://schemas.microsoft.com/office/powerpoint/2010/main" val="6390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7" y="260648"/>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E</a:t>
            </a:r>
          </a:p>
        </p:txBody>
      </p:sp>
      <p:sp>
        <p:nvSpPr>
          <p:cNvPr id="3" name="Content Placeholder 2"/>
          <p:cNvSpPr>
            <a:spLocks noGrp="1"/>
          </p:cNvSpPr>
          <p:nvPr>
            <p:ph idx="1"/>
          </p:nvPr>
        </p:nvSpPr>
        <p:spPr>
          <a:xfrm>
            <a:off x="634778" y="1158217"/>
            <a:ext cx="10369152" cy="5760640"/>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Individuals with increased risk</a:t>
            </a:r>
          </a:p>
          <a:p>
            <a:pPr marL="1325880" lvl="4" indent="0" algn="just">
              <a:lnSpc>
                <a:spcPct val="100000"/>
              </a:lnSpc>
              <a:buNone/>
            </a:pPr>
            <a:r>
              <a:rPr lang="en-US" sz="26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Travelers to countries that have a high incidence of 	hepatitis E, such as India, Burma (Myanmar), 	Afghanistan, Algeria, and Mexico</a:t>
            </a:r>
          </a:p>
          <a:p>
            <a:pPr marL="1325880" lvl="4" indent="0" algn="just">
              <a:lnSpc>
                <a:spcPct val="100000"/>
              </a:lnSpc>
              <a:buNone/>
            </a:pPr>
            <a:r>
              <a:rPr lang="en-US" sz="3200" dirty="0">
                <a:latin typeface="Times New Roman" panose="02020603050405020304" pitchFamily="18" charset="0"/>
                <a:cs typeface="Times New Roman" panose="02020603050405020304" pitchFamily="18" charset="0"/>
              </a:rPr>
              <a:t>2. Eating or drinking of food or water contaminated 	with the virus</a:t>
            </a:r>
          </a:p>
        </p:txBody>
      </p:sp>
    </p:spTree>
    <p:extLst>
      <p:ext uri="{BB962C8B-B14F-4D97-AF65-F5344CB8AC3E}">
        <p14:creationId xmlns:p14="http://schemas.microsoft.com/office/powerpoint/2010/main" val="156768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7" y="260648"/>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E</a:t>
            </a:r>
          </a:p>
        </p:txBody>
      </p:sp>
      <p:sp>
        <p:nvSpPr>
          <p:cNvPr id="3" name="Content Placeholder 2"/>
          <p:cNvSpPr>
            <a:spLocks noGrp="1"/>
          </p:cNvSpPr>
          <p:nvPr>
            <p:ph idx="1"/>
          </p:nvPr>
        </p:nvSpPr>
        <p:spPr>
          <a:xfrm>
            <a:off x="634778" y="1158217"/>
            <a:ext cx="10369152" cy="5760640"/>
          </a:xfrm>
        </p:spPr>
        <p:txBody>
          <a:bodyPr>
            <a:no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Incubation period: 2 to 9 weeks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Testing: </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		Specific serological tests for HEV include 				detection of IgM and IgG antibodies to hepatitis E 		(anti-HEV).</a:t>
            </a:r>
          </a:p>
          <a:p>
            <a:pPr marL="45720" indent="0" algn="just">
              <a:lnSpc>
                <a:spcPct val="100000"/>
              </a:lnSpc>
              <a:buNone/>
            </a:pPr>
            <a:r>
              <a:rPr lang="en-US" sz="3200" dirty="0">
                <a:latin typeface="Times New Roman" panose="02020603050405020304" pitchFamily="18" charset="0"/>
                <a:cs typeface="Times New Roman" panose="02020603050405020304" pitchFamily="18" charset="0"/>
              </a:rPr>
              <a:t>Prevention:</a:t>
            </a:r>
          </a:p>
          <a:p>
            <a:pPr marL="1005840" lvl="3" indent="0" algn="just">
              <a:lnSpc>
                <a:spcPct val="100000"/>
              </a:lnSpc>
              <a:buNone/>
            </a:pPr>
            <a:r>
              <a:rPr lang="en-US" sz="3200" dirty="0">
                <a:latin typeface="Times New Roman" panose="02020603050405020304" pitchFamily="18" charset="0"/>
                <a:cs typeface="Times New Roman" panose="02020603050405020304" pitchFamily="18" charset="0"/>
              </a:rPr>
              <a:t>1. Strict hand washing</a:t>
            </a:r>
          </a:p>
          <a:p>
            <a:pPr marL="1005840" lvl="3" indent="0" algn="just">
              <a:lnSpc>
                <a:spcPct val="100000"/>
              </a:lnSpc>
              <a:buNone/>
            </a:pPr>
            <a:r>
              <a:rPr lang="en-US" sz="3200" dirty="0">
                <a:latin typeface="Times New Roman" panose="02020603050405020304" pitchFamily="18" charset="0"/>
                <a:cs typeface="Times New Roman" panose="02020603050405020304" pitchFamily="18" charset="0"/>
              </a:rPr>
              <a:t>2. Treatment of water supplies and sanitation measures</a:t>
            </a:r>
          </a:p>
        </p:txBody>
      </p:sp>
    </p:spTree>
    <p:extLst>
      <p:ext uri="{BB962C8B-B14F-4D97-AF65-F5344CB8AC3E}">
        <p14:creationId xmlns:p14="http://schemas.microsoft.com/office/powerpoint/2010/main" val="419801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7" y="260648"/>
            <a:ext cx="10823973" cy="592979"/>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COMPLICATIONS</a:t>
            </a:r>
          </a:p>
        </p:txBody>
      </p:sp>
      <p:sp>
        <p:nvSpPr>
          <p:cNvPr id="3" name="Content Placeholder 2"/>
          <p:cNvSpPr>
            <a:spLocks noGrp="1"/>
          </p:cNvSpPr>
          <p:nvPr>
            <p:ph idx="1"/>
          </p:nvPr>
        </p:nvSpPr>
        <p:spPr>
          <a:xfrm>
            <a:off x="410598" y="1106387"/>
            <a:ext cx="10369152" cy="5760640"/>
          </a:xfrm>
        </p:spPr>
        <p:txBody>
          <a:bodyPr>
            <a:noAutofit/>
          </a:bodyPr>
          <a:lstStyle/>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Fulminant hepatitis</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Chronic liver disease</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Cirrhosis</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Primary hepatocellular carcinoma</a:t>
            </a:r>
          </a:p>
          <a:p>
            <a:pPr marL="457200" lvl="1" indent="-457200" algn="just">
              <a:lnSpc>
                <a:spcPct val="100000"/>
              </a:lnSpc>
              <a:buFont typeface="Wingdings" panose="05000000000000000000" pitchFamily="2" charset="2"/>
              <a:buChar char="v"/>
            </a:pP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B134EDF-5B25-4F79-BE06-28BB1716EEAF}"/>
              </a:ext>
            </a:extLst>
          </p:cNvPr>
          <p:cNvPicPr>
            <a:picLocks noChangeAspect="1"/>
          </p:cNvPicPr>
          <p:nvPr/>
        </p:nvPicPr>
        <p:blipFill rotWithShape="1">
          <a:blip r:embed="rId3"/>
          <a:srcRect t="11548" b="4885"/>
          <a:stretch/>
        </p:blipFill>
        <p:spPr>
          <a:xfrm>
            <a:off x="7227490" y="2420888"/>
            <a:ext cx="4964509" cy="4287008"/>
          </a:xfrm>
          <a:prstGeom prst="rect">
            <a:avLst/>
          </a:prstGeom>
          <a:ln>
            <a:noFill/>
          </a:ln>
          <a:effectLst>
            <a:softEdge rad="112500"/>
          </a:effectLst>
        </p:spPr>
      </p:pic>
    </p:spTree>
    <p:extLst>
      <p:ext uri="{BB962C8B-B14F-4D97-AF65-F5344CB8AC3E}">
        <p14:creationId xmlns:p14="http://schemas.microsoft.com/office/powerpoint/2010/main" val="52168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16632"/>
            <a:ext cx="10081120" cy="1296144"/>
          </a:xfrm>
        </p:spPr>
        <p:txBody>
          <a:bodyPr>
            <a:normAutofit/>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HOME CARE INSTRUCTIONS FOR THE </a:t>
            </a:r>
            <a:br>
              <a:rPr lang="en-US" b="1" dirty="0">
                <a:solidFill>
                  <a:schemeClr val="accent5">
                    <a:lumMod val="50000"/>
                  </a:schemeClr>
                </a:solidFill>
                <a:latin typeface="Times New Roman" panose="02020603050405020304" pitchFamily="18" charset="0"/>
                <a:cs typeface="Times New Roman" panose="02020603050405020304" pitchFamily="18" charset="0"/>
              </a:rPr>
            </a:br>
            <a:r>
              <a:rPr lang="en-US" b="1" dirty="0">
                <a:solidFill>
                  <a:schemeClr val="accent5">
                    <a:lumMod val="50000"/>
                  </a:schemeClr>
                </a:solidFill>
                <a:latin typeface="Times New Roman" panose="02020603050405020304" pitchFamily="18" charset="0"/>
                <a:cs typeface="Times New Roman" panose="02020603050405020304" pitchFamily="18" charset="0"/>
              </a:rPr>
              <a:t>CLIENT WITH HEPATITIS</a:t>
            </a:r>
          </a:p>
        </p:txBody>
      </p:sp>
      <p:sp>
        <p:nvSpPr>
          <p:cNvPr id="3" name="Content Placeholder 2"/>
          <p:cNvSpPr>
            <a:spLocks noGrp="1"/>
          </p:cNvSpPr>
          <p:nvPr>
            <p:ph idx="1"/>
          </p:nvPr>
        </p:nvSpPr>
        <p:spPr>
          <a:xfrm>
            <a:off x="623392" y="1685243"/>
            <a:ext cx="11161240" cy="4912110"/>
          </a:xfrm>
        </p:spPr>
        <p:txBody>
          <a:bodyPr>
            <a:noAutofit/>
          </a:bodyPr>
          <a:lstStyle/>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Hand washing must be strict and frequent.</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Do not share bathrooms unless the client strictly adheres to personal hygiene measures.</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Individual washcloths, towels, drinking and eating utensils, and toothbrushes and razors must be labeled and used only by the client.</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must not prepare food for other family members.</a:t>
            </a:r>
          </a:p>
        </p:txBody>
      </p:sp>
    </p:spTree>
    <p:extLst>
      <p:ext uri="{BB962C8B-B14F-4D97-AF65-F5344CB8AC3E}">
        <p14:creationId xmlns:p14="http://schemas.microsoft.com/office/powerpoint/2010/main" val="31332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0DAF-5FCA-43E4-A884-0EED25AACB4D}"/>
              </a:ext>
            </a:extLst>
          </p:cNvPr>
          <p:cNvSpPr>
            <a:spLocks noGrp="1"/>
          </p:cNvSpPr>
          <p:nvPr>
            <p:ph type="title"/>
          </p:nvPr>
        </p:nvSpPr>
        <p:spPr/>
        <p:txBody>
          <a:bodyPr>
            <a:normAutofit/>
          </a:bodyPr>
          <a:lstStyle/>
          <a:p>
            <a:r>
              <a:rPr lang="en-US" sz="4800" b="1" dirty="0">
                <a:solidFill>
                  <a:schemeClr val="accent5">
                    <a:lumMod val="50000"/>
                  </a:schemeClr>
                </a:solidFill>
                <a:latin typeface="Times New Roman" panose="02020603050405020304" pitchFamily="18" charset="0"/>
                <a:cs typeface="Times New Roman" panose="02020603050405020304" pitchFamily="18" charset="0"/>
              </a:rPr>
              <a:t>INTRODUCTION</a:t>
            </a:r>
            <a:endParaRPr lang="en-IN" sz="4800" dirty="0"/>
          </a:p>
        </p:txBody>
      </p:sp>
      <p:sp>
        <p:nvSpPr>
          <p:cNvPr id="3" name="Content Placeholder 2">
            <a:extLst>
              <a:ext uri="{FF2B5EF4-FFF2-40B4-BE49-F238E27FC236}">
                <a16:creationId xmlns:a16="http://schemas.microsoft.com/office/drawing/2014/main" id="{1B68FB8A-7F4E-4ABA-BE6F-71FFCA2525B6}"/>
              </a:ext>
            </a:extLst>
          </p:cNvPr>
          <p:cNvSpPr>
            <a:spLocks noGrp="1"/>
          </p:cNvSpPr>
          <p:nvPr>
            <p:ph idx="1"/>
          </p:nvPr>
        </p:nvSpPr>
        <p:spPr>
          <a:xfrm>
            <a:off x="1341120" y="1901952"/>
            <a:ext cx="4610864" cy="4127627"/>
          </a:xfrm>
        </p:spPr>
        <p:txBody>
          <a:bodyPr>
            <a:normAutofit/>
          </a:bodyPr>
          <a:lstStyle/>
          <a:p>
            <a:pPr marL="45720" indent="0" algn="just">
              <a:buNone/>
            </a:pPr>
            <a:r>
              <a:rPr lang="en-US" sz="3600" dirty="0">
                <a:latin typeface="Times New Roman" panose="02020603050405020304" pitchFamily="18" charset="0"/>
                <a:cs typeface="Times New Roman" panose="02020603050405020304" pitchFamily="18" charset="0"/>
              </a:rPr>
              <a:t>Several viruses are known to cause hepatitis, which refers to inflammation of the liver.</a:t>
            </a:r>
            <a:endParaRPr lang="en-IN"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5567759-273A-466C-B58D-12941347F969}"/>
              </a:ext>
            </a:extLst>
          </p:cNvPr>
          <p:cNvPicPr>
            <a:picLocks noChangeAspect="1"/>
          </p:cNvPicPr>
          <p:nvPr/>
        </p:nvPicPr>
        <p:blipFill>
          <a:blip r:embed="rId2"/>
          <a:stretch>
            <a:fillRect/>
          </a:stretch>
        </p:blipFill>
        <p:spPr>
          <a:xfrm>
            <a:off x="6240018" y="2060848"/>
            <a:ext cx="5404469" cy="3672408"/>
          </a:xfrm>
          <a:prstGeom prst="rect">
            <a:avLst/>
          </a:prstGeom>
        </p:spPr>
      </p:pic>
    </p:spTree>
    <p:extLst>
      <p:ext uri="{BB962C8B-B14F-4D97-AF65-F5344CB8AC3E}">
        <p14:creationId xmlns:p14="http://schemas.microsoft.com/office/powerpoint/2010/main" val="333127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16632"/>
            <a:ext cx="10081120" cy="1296144"/>
          </a:xfrm>
        </p:spPr>
        <p:txBody>
          <a:bodyPr>
            <a:normAutofit/>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HOME CARE INSTRUCTIONS FOR THE </a:t>
            </a:r>
            <a:br>
              <a:rPr lang="en-US" b="1" dirty="0">
                <a:solidFill>
                  <a:schemeClr val="accent5">
                    <a:lumMod val="50000"/>
                  </a:schemeClr>
                </a:solidFill>
                <a:latin typeface="Times New Roman" panose="02020603050405020304" pitchFamily="18" charset="0"/>
                <a:cs typeface="Times New Roman" panose="02020603050405020304" pitchFamily="18" charset="0"/>
              </a:rPr>
            </a:br>
            <a:r>
              <a:rPr lang="en-US" b="1" dirty="0">
                <a:solidFill>
                  <a:schemeClr val="accent5">
                    <a:lumMod val="50000"/>
                  </a:schemeClr>
                </a:solidFill>
                <a:latin typeface="Times New Roman" panose="02020603050405020304" pitchFamily="18" charset="0"/>
                <a:cs typeface="Times New Roman" panose="02020603050405020304" pitchFamily="18" charset="0"/>
              </a:rPr>
              <a:t>CLIENT WITH HEPATITIS</a:t>
            </a:r>
          </a:p>
        </p:txBody>
      </p:sp>
      <p:sp>
        <p:nvSpPr>
          <p:cNvPr id="3" name="Content Placeholder 2"/>
          <p:cNvSpPr>
            <a:spLocks noGrp="1"/>
          </p:cNvSpPr>
          <p:nvPr>
            <p:ph idx="1"/>
          </p:nvPr>
        </p:nvSpPr>
        <p:spPr>
          <a:xfrm>
            <a:off x="407368" y="1556792"/>
            <a:ext cx="11161240" cy="4912110"/>
          </a:xfrm>
        </p:spPr>
        <p:txBody>
          <a:bodyPr>
            <a:noAutofit/>
          </a:bodyPr>
          <a:lstStyle/>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should avoid alcohol and over-the-counter medications, particularly acetaminophen and sedatives, because these medications are hepatotoxic</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should increase activity gradually to prevent fatigue.</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should consume small, frequent meals consisting of high carbohydrate, low-fat foods.</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is not to donate blood.</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may maintain normal contact with persons as long as proper personal hygiene is maintained.</a:t>
            </a:r>
          </a:p>
        </p:txBody>
      </p:sp>
    </p:spTree>
    <p:extLst>
      <p:ext uri="{BB962C8B-B14F-4D97-AF65-F5344CB8AC3E}">
        <p14:creationId xmlns:p14="http://schemas.microsoft.com/office/powerpoint/2010/main" val="410507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16632"/>
            <a:ext cx="10081120" cy="1296144"/>
          </a:xfrm>
        </p:spPr>
        <p:txBody>
          <a:bodyPr>
            <a:normAutofit/>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HOME CARE INSTRUCTIONS FOR THE </a:t>
            </a:r>
            <a:br>
              <a:rPr lang="en-US" b="1" dirty="0">
                <a:solidFill>
                  <a:schemeClr val="accent5">
                    <a:lumMod val="50000"/>
                  </a:schemeClr>
                </a:solidFill>
                <a:latin typeface="Times New Roman" panose="02020603050405020304" pitchFamily="18" charset="0"/>
                <a:cs typeface="Times New Roman" panose="02020603050405020304" pitchFamily="18" charset="0"/>
              </a:rPr>
            </a:br>
            <a:r>
              <a:rPr lang="en-US" b="1" dirty="0">
                <a:solidFill>
                  <a:schemeClr val="accent5">
                    <a:lumMod val="50000"/>
                  </a:schemeClr>
                </a:solidFill>
                <a:latin typeface="Times New Roman" panose="02020603050405020304" pitchFamily="18" charset="0"/>
                <a:cs typeface="Times New Roman" panose="02020603050405020304" pitchFamily="18" charset="0"/>
              </a:rPr>
              <a:t>CLIENT WITH HEPATITIS</a:t>
            </a:r>
          </a:p>
        </p:txBody>
      </p:sp>
      <p:sp>
        <p:nvSpPr>
          <p:cNvPr id="3" name="Content Placeholder 2"/>
          <p:cNvSpPr>
            <a:spLocks noGrp="1"/>
          </p:cNvSpPr>
          <p:nvPr>
            <p:ph idx="1"/>
          </p:nvPr>
        </p:nvSpPr>
        <p:spPr>
          <a:xfrm>
            <a:off x="407368" y="1556792"/>
            <a:ext cx="11161240" cy="4912110"/>
          </a:xfrm>
        </p:spPr>
        <p:txBody>
          <a:bodyPr>
            <a:noAutofit/>
          </a:bodyPr>
          <a:lstStyle/>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Close personal contact such as kissing and sexual activity should be discouraged with hepatitis B until surface antigen test results are negative.</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needs to carry a </a:t>
            </a:r>
            <a:r>
              <a:rPr lang="en-US" sz="3200" dirty="0" err="1">
                <a:latin typeface="Times New Roman" panose="02020603050405020304" pitchFamily="18" charset="0"/>
                <a:cs typeface="Times New Roman" panose="02020603050405020304" pitchFamily="18" charset="0"/>
              </a:rPr>
              <a:t>MedicAlert</a:t>
            </a:r>
            <a:r>
              <a:rPr lang="en-US" sz="3200" dirty="0">
                <a:latin typeface="Times New Roman" panose="02020603050405020304" pitchFamily="18" charset="0"/>
                <a:cs typeface="Times New Roman" panose="02020603050405020304" pitchFamily="18" charset="0"/>
              </a:rPr>
              <a:t> card noting the date of hepatitis onset.</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needs to inform other health professionals, such as medical or dental personnel, of the onset of hepatitis.</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client needs to keep follow-up appointments with the primary health care provider.</a:t>
            </a:r>
          </a:p>
        </p:txBody>
      </p:sp>
    </p:spTree>
    <p:extLst>
      <p:ext uri="{BB962C8B-B14F-4D97-AF65-F5344CB8AC3E}">
        <p14:creationId xmlns:p14="http://schemas.microsoft.com/office/powerpoint/2010/main" val="23497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116632"/>
            <a:ext cx="10081120" cy="1296144"/>
          </a:xfrm>
        </p:spPr>
        <p:txBody>
          <a:bodyPr>
            <a:normAutofit/>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REFERENCE</a:t>
            </a:r>
          </a:p>
        </p:txBody>
      </p:sp>
      <p:sp>
        <p:nvSpPr>
          <p:cNvPr id="3" name="Content Placeholder 2"/>
          <p:cNvSpPr>
            <a:spLocks noGrp="1"/>
          </p:cNvSpPr>
          <p:nvPr>
            <p:ph idx="1"/>
          </p:nvPr>
        </p:nvSpPr>
        <p:spPr>
          <a:xfrm>
            <a:off x="407368" y="1556792"/>
            <a:ext cx="11161240" cy="4912110"/>
          </a:xfrm>
        </p:spPr>
        <p:txBody>
          <a:bodyPr>
            <a:noAutofit/>
          </a:bodyPr>
          <a:lstStyle/>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Brunner &amp; </a:t>
            </a:r>
            <a:r>
              <a:rPr lang="en-US" sz="3200" dirty="0" err="1">
                <a:latin typeface="Times New Roman" panose="02020603050405020304" pitchFamily="18" charset="0"/>
                <a:cs typeface="Times New Roman" panose="02020603050405020304" pitchFamily="18" charset="0"/>
              </a:rPr>
              <a:t>suddarth’s</a:t>
            </a:r>
            <a:r>
              <a:rPr lang="en-US" sz="3200" dirty="0">
                <a:latin typeface="Times New Roman" panose="02020603050405020304" pitchFamily="18" charset="0"/>
                <a:cs typeface="Times New Roman" panose="02020603050405020304" pitchFamily="18" charset="0"/>
              </a:rPr>
              <a:t> text book of Medical-  Surgical Nursing.volume-3. By Janice L.  Hinkle &amp; Kerry H. Cheever. Edition-13th.</a:t>
            </a:r>
          </a:p>
          <a:p>
            <a:pPr marL="457200" lvl="1" indent="-457200"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Lewis </a:t>
            </a:r>
            <a:r>
              <a:rPr lang="en-US" sz="3200" dirty="0" err="1">
                <a:latin typeface="Times New Roman" panose="02020603050405020304" pitchFamily="18" charset="0"/>
                <a:cs typeface="Times New Roman" panose="02020603050405020304" pitchFamily="18" charset="0"/>
              </a:rPr>
              <a:t>S,Heitkemper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M,Dirken</a:t>
            </a:r>
            <a:r>
              <a:rPr lang="en-US" sz="3200" dirty="0">
                <a:latin typeface="Times New Roman" panose="02020603050405020304" pitchFamily="18" charset="0"/>
                <a:cs typeface="Times New Roman" panose="02020603050405020304" pitchFamily="18" charset="0"/>
              </a:rPr>
              <a:t> S. Medical –surgical nursing .St Louis:mosby;2018</a:t>
            </a:r>
          </a:p>
        </p:txBody>
      </p:sp>
    </p:spTree>
    <p:extLst>
      <p:ext uri="{BB962C8B-B14F-4D97-AF65-F5344CB8AC3E}">
        <p14:creationId xmlns:p14="http://schemas.microsoft.com/office/powerpoint/2010/main" val="25404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4891-1B1A-4041-B4DA-723F5148F233}"/>
              </a:ext>
            </a:extLst>
          </p:cNvPr>
          <p:cNvSpPr>
            <a:spLocks noGrp="1"/>
          </p:cNvSpPr>
          <p:nvPr>
            <p:ph type="title"/>
          </p:nvPr>
        </p:nvSpPr>
        <p:spPr/>
        <p:txBody>
          <a:bodyPr>
            <a:normAutofit/>
          </a:bodyPr>
          <a:lstStyle/>
          <a:p>
            <a:r>
              <a:rPr lang="en-US" sz="4800" b="1" dirty="0">
                <a:solidFill>
                  <a:schemeClr val="accent6">
                    <a:lumMod val="50000"/>
                  </a:schemeClr>
                </a:solidFill>
                <a:latin typeface="Times New Roman" panose="02020603050405020304" pitchFamily="18" charset="0"/>
                <a:cs typeface="Times New Roman" panose="02020603050405020304" pitchFamily="18" charset="0"/>
              </a:rPr>
              <a:t>CONCLUSION</a:t>
            </a:r>
            <a:endParaRPr lang="en-IN" sz="4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0B15F9-9EDA-45B7-9EDC-7C039485BE35}"/>
              </a:ext>
            </a:extLst>
          </p:cNvPr>
          <p:cNvSpPr>
            <a:spLocks noGrp="1"/>
          </p:cNvSpPr>
          <p:nvPr>
            <p:ph idx="1"/>
          </p:nvPr>
        </p:nvSpPr>
        <p:spPr/>
        <p:txBody>
          <a:bodyPr>
            <a:normAutofit/>
          </a:bodyPr>
          <a:lstStyle/>
          <a:p>
            <a:pPr marL="45720" indent="0" algn="just">
              <a:buNone/>
            </a:pPr>
            <a:r>
              <a:rPr lang="en-US" sz="3600" dirty="0">
                <a:latin typeface="Times New Roman" panose="02020603050405020304" pitchFamily="18" charset="0"/>
                <a:cs typeface="Times New Roman" panose="02020603050405020304" pitchFamily="18" charset="0"/>
              </a:rPr>
              <a:t>Hepatitis A and E usually only cause short-term (acute) infections that the body can overcome. The others (B, C and D) can also cause acute infections, but might also cause chronic (long-term) infections. The chronic forms are more dangerous. Hepatitis non-E is usually acute, but can become chronic.</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2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7B99F-5C30-4F81-B200-4AA3A8DCD93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14300" t="23867" r="11151" b="36934"/>
          <a:stretch/>
        </p:blipFill>
        <p:spPr>
          <a:xfrm>
            <a:off x="2927648" y="5085184"/>
            <a:ext cx="6680076" cy="1459084"/>
          </a:xfrm>
          <a:prstGeom prst="rect">
            <a:avLst/>
          </a:prstGeom>
          <a:ln>
            <a:noFill/>
          </a:ln>
          <a:effectLst>
            <a:softEdge rad="112500"/>
          </a:effectLst>
        </p:spPr>
      </p:pic>
    </p:spTree>
    <p:extLst>
      <p:ext uri="{BB962C8B-B14F-4D97-AF65-F5344CB8AC3E}">
        <p14:creationId xmlns:p14="http://schemas.microsoft.com/office/powerpoint/2010/main" val="17849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6160" y="33505"/>
            <a:ext cx="4346383" cy="1224136"/>
          </a:xfrm>
        </p:spPr>
        <p:txBody>
          <a:bodyPr>
            <a:noAutofit/>
          </a:bodyPr>
          <a:lstStyle/>
          <a:p>
            <a:r>
              <a:rPr lang="en-US" sz="6000" b="1" dirty="0">
                <a:solidFill>
                  <a:srgbClr val="C00000"/>
                </a:solidFill>
                <a:latin typeface="Times New Roman" panose="02020603050405020304" pitchFamily="18" charset="0"/>
                <a:cs typeface="Times New Roman" panose="02020603050405020304" pitchFamily="18" charset="0"/>
              </a:rPr>
              <a:t>HEPATITIS</a:t>
            </a:r>
          </a:p>
        </p:txBody>
      </p:sp>
      <p:sp>
        <p:nvSpPr>
          <p:cNvPr id="3" name="Content Placeholder 2"/>
          <p:cNvSpPr>
            <a:spLocks noGrp="1"/>
          </p:cNvSpPr>
          <p:nvPr>
            <p:ph type="body" sz="half" idx="2"/>
          </p:nvPr>
        </p:nvSpPr>
        <p:spPr>
          <a:xfrm>
            <a:off x="7464152" y="1412776"/>
            <a:ext cx="4680520" cy="3456384"/>
          </a:xfrm>
        </p:spPr>
        <p:txBody>
          <a:bodyPr>
            <a:noAutofit/>
          </a:bodyPr>
          <a:lstStyle/>
          <a:p>
            <a:pPr algn="just"/>
            <a:r>
              <a:rPr lang="en-US" sz="3600" dirty="0">
                <a:latin typeface="Times New Roman" panose="02020603050405020304" pitchFamily="18" charset="0"/>
                <a:cs typeface="Times New Roman" panose="02020603050405020304" pitchFamily="18" charset="0"/>
              </a:rPr>
              <a:t>Inflammation of the liver caused by a virus, bacteria, or exposure to medications or hepatotoxins</a:t>
            </a:r>
          </a:p>
        </p:txBody>
      </p:sp>
      <p:pic>
        <p:nvPicPr>
          <p:cNvPr id="2050" name="Picture 2" descr="The Elimination of Hepatitis: A Goal for 2030">
            <a:extLst>
              <a:ext uri="{FF2B5EF4-FFF2-40B4-BE49-F238E27FC236}">
                <a16:creationId xmlns:a16="http://schemas.microsoft.com/office/drawing/2014/main" id="{559C9BA7-4666-4C9D-B9CE-592318CAAAA4}"/>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497" r="14497"/>
          <a:stretch>
            <a:fillRect/>
          </a:stretch>
        </p:blipFill>
        <p:spPr bwMode="auto">
          <a:xfrm>
            <a:off x="-4936" y="-1998"/>
            <a:ext cx="7253064" cy="685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latin typeface="Times New Roman" panose="02020603050405020304" pitchFamily="18" charset="0"/>
                <a:cs typeface="Times New Roman" panose="02020603050405020304" pitchFamily="18" charset="0"/>
              </a:rPr>
              <a:t>TYPES OF VIRAL HEPATITIS</a:t>
            </a:r>
          </a:p>
        </p:txBody>
      </p:sp>
      <p:sp>
        <p:nvSpPr>
          <p:cNvPr id="3" name="Content Placeholder 2"/>
          <p:cNvSpPr>
            <a:spLocks noGrp="1"/>
          </p:cNvSpPr>
          <p:nvPr>
            <p:ph idx="1"/>
          </p:nvPr>
        </p:nvSpPr>
        <p:spPr/>
        <p:txBody>
          <a:bodyPr>
            <a:normAutofit/>
          </a:bodyPr>
          <a:lstStyle/>
          <a:p>
            <a:r>
              <a:rPr lang="sv-SE" sz="3200" dirty="0">
                <a:latin typeface="Times New Roman" panose="02020603050405020304" pitchFamily="18" charset="0"/>
                <a:cs typeface="Times New Roman" panose="02020603050405020304" pitchFamily="18" charset="0"/>
              </a:rPr>
              <a:t>Hepatitis A virus (HAV)</a:t>
            </a:r>
          </a:p>
          <a:p>
            <a:r>
              <a:rPr lang="sv-SE" sz="3200" dirty="0">
                <a:latin typeface="Times New Roman" panose="02020603050405020304" pitchFamily="18" charset="0"/>
                <a:cs typeface="Times New Roman" panose="02020603050405020304" pitchFamily="18" charset="0"/>
              </a:rPr>
              <a:t>Hepatitis B virus (HBV) </a:t>
            </a:r>
          </a:p>
          <a:p>
            <a:r>
              <a:rPr lang="sv-SE" sz="3200" dirty="0">
                <a:latin typeface="Times New Roman" panose="02020603050405020304" pitchFamily="18" charset="0"/>
                <a:cs typeface="Times New Roman" panose="02020603050405020304" pitchFamily="18" charset="0"/>
              </a:rPr>
              <a:t>Hepatitis C virus (HCV)</a:t>
            </a:r>
          </a:p>
          <a:p>
            <a:r>
              <a:rPr lang="sv-SE" sz="3200" dirty="0">
                <a:latin typeface="Times New Roman" panose="02020603050405020304" pitchFamily="18" charset="0"/>
                <a:cs typeface="Times New Roman" panose="02020603050405020304" pitchFamily="18" charset="0"/>
              </a:rPr>
              <a:t>HepatitisD virus (HDV)</a:t>
            </a:r>
          </a:p>
          <a:p>
            <a:r>
              <a:rPr lang="sv-SE" sz="3200" dirty="0">
                <a:latin typeface="Times New Roman" panose="02020603050405020304" pitchFamily="18" charset="0"/>
                <a:cs typeface="Times New Roman" panose="02020603050405020304" pitchFamily="18" charset="0"/>
              </a:rPr>
              <a:t>Hepatitis E virus (HEV)</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A88D6D3-4E48-4C44-90A1-9DDD466314A4}"/>
              </a:ext>
            </a:extLst>
          </p:cNvPr>
          <p:cNvPicPr>
            <a:picLocks noChangeAspect="1"/>
          </p:cNvPicPr>
          <p:nvPr/>
        </p:nvPicPr>
        <p:blipFill>
          <a:blip r:embed="rId3"/>
          <a:stretch>
            <a:fillRect/>
          </a:stretch>
        </p:blipFill>
        <p:spPr>
          <a:xfrm>
            <a:off x="7104113" y="3933056"/>
            <a:ext cx="5087888" cy="2633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3209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9509760" cy="1017424"/>
          </a:xfrm>
        </p:spPr>
        <p:txBody>
          <a:bodyPr/>
          <a:lstStyle/>
          <a:p>
            <a:r>
              <a:rPr lang="en-US" b="1" dirty="0">
                <a:solidFill>
                  <a:schemeClr val="accent5">
                    <a:lumMod val="50000"/>
                  </a:schemeClr>
                </a:solidFill>
                <a:latin typeface="Times New Roman" panose="02020603050405020304" pitchFamily="18" charset="0"/>
                <a:cs typeface="Times New Roman" panose="02020603050405020304" pitchFamily="18" charset="0"/>
              </a:rPr>
              <a:t>STAGES OF </a:t>
            </a:r>
            <a:r>
              <a:rPr lang="en-US" sz="4000" b="1" dirty="0">
                <a:solidFill>
                  <a:schemeClr val="accent5">
                    <a:lumMod val="50000"/>
                  </a:schemeClr>
                </a:solidFill>
                <a:latin typeface="Times New Roman" panose="02020603050405020304" pitchFamily="18" charset="0"/>
                <a:cs typeface="Times New Roman" panose="02020603050405020304" pitchFamily="18" charset="0"/>
              </a:rPr>
              <a:t>VIRAL</a:t>
            </a:r>
            <a:r>
              <a:rPr lang="en-US" b="1" dirty="0">
                <a:solidFill>
                  <a:schemeClr val="accent5">
                    <a:lumMod val="50000"/>
                  </a:schemeClr>
                </a:solidFill>
                <a:latin typeface="Times New Roman" panose="02020603050405020304" pitchFamily="18" charset="0"/>
                <a:cs typeface="Times New Roman" panose="02020603050405020304" pitchFamily="18" charset="0"/>
              </a:rPr>
              <a:t> HEPATITIS</a:t>
            </a:r>
          </a:p>
        </p:txBody>
      </p:sp>
      <p:sp>
        <p:nvSpPr>
          <p:cNvPr id="3" name="Content Placeholder 2"/>
          <p:cNvSpPr>
            <a:spLocks noGrp="1"/>
          </p:cNvSpPr>
          <p:nvPr>
            <p:ph idx="1"/>
          </p:nvPr>
        </p:nvSpPr>
        <p:spPr>
          <a:xfrm>
            <a:off x="407368" y="1196752"/>
            <a:ext cx="11521280" cy="5328592"/>
          </a:xfrm>
        </p:spPr>
        <p:txBody>
          <a:bodyPr>
            <a:normAutofit/>
          </a:bodyPr>
          <a:lstStyle/>
          <a:p>
            <a:pPr marL="45720" indent="0">
              <a:lnSpc>
                <a:spcPct val="100000"/>
              </a:lnSpc>
              <a:buNone/>
            </a:pPr>
            <a:r>
              <a:rPr lang="sv-SE" sz="3200" b="1" dirty="0">
                <a:solidFill>
                  <a:schemeClr val="accent3">
                    <a:lumMod val="50000"/>
                  </a:schemeClr>
                </a:solidFill>
                <a:latin typeface="Times New Roman" panose="02020603050405020304" pitchFamily="18" charset="0"/>
                <a:cs typeface="Times New Roman" panose="02020603050405020304" pitchFamily="18" charset="0"/>
              </a:rPr>
              <a:t>Preicteric Stage</a:t>
            </a:r>
          </a:p>
          <a:p>
            <a:pPr algn="just">
              <a:lnSpc>
                <a:spcPct val="100000"/>
              </a:lnSpc>
              <a:buFont typeface="Wingdings" panose="05000000000000000000" pitchFamily="2" charset="2"/>
              <a:buChar char="v"/>
            </a:pPr>
            <a:r>
              <a:rPr lang="sv-SE" sz="3200" dirty="0">
                <a:latin typeface="Times New Roman" panose="02020603050405020304" pitchFamily="18" charset="0"/>
                <a:cs typeface="Times New Roman" panose="02020603050405020304" pitchFamily="18" charset="0"/>
              </a:rPr>
              <a:t>The first stage of hepatitis, preceding the appearance of jaundice; </a:t>
            </a:r>
          </a:p>
          <a:p>
            <a:pPr lvl="1" algn="just">
              <a:lnSpc>
                <a:spcPct val="100000"/>
              </a:lnSpc>
            </a:pPr>
            <a:r>
              <a:rPr lang="sv-SE" sz="3200" dirty="0">
                <a:latin typeface="Times New Roman" panose="02020603050405020304" pitchFamily="18" charset="0"/>
                <a:cs typeface="Times New Roman" panose="02020603050405020304" pitchFamily="18" charset="0"/>
              </a:rPr>
              <a:t>Includes  flu-like symptoms, malaise, fatigue </a:t>
            </a:r>
          </a:p>
          <a:p>
            <a:pPr lvl="1" algn="just">
              <a:lnSpc>
                <a:spcPct val="100000"/>
              </a:lnSpc>
            </a:pPr>
            <a:r>
              <a:rPr lang="sv-SE" sz="3200" dirty="0">
                <a:latin typeface="Times New Roman" panose="02020603050405020304" pitchFamily="18" charset="0"/>
                <a:cs typeface="Times New Roman" panose="02020603050405020304" pitchFamily="18" charset="0"/>
              </a:rPr>
              <a:t>GI symptoms: anorexia, nausea, vomiting, diarrhea </a:t>
            </a:r>
          </a:p>
          <a:p>
            <a:pPr lvl="1" algn="just">
              <a:lnSpc>
                <a:spcPct val="100000"/>
              </a:lnSpc>
            </a:pPr>
            <a:r>
              <a:rPr lang="sv-SE" sz="3200" dirty="0">
                <a:latin typeface="Times New Roman" panose="02020603050405020304" pitchFamily="18" charset="0"/>
                <a:cs typeface="Times New Roman" panose="02020603050405020304" pitchFamily="18" charset="0"/>
              </a:rPr>
              <a:t>Headache, muscle aches, polyarthritis</a:t>
            </a:r>
          </a:p>
          <a:p>
            <a:pPr lvl="1" algn="just">
              <a:lnSpc>
                <a:spcPct val="100000"/>
              </a:lnSpc>
            </a:pPr>
            <a:r>
              <a:rPr lang="sv-SE" sz="3200" dirty="0">
                <a:latin typeface="Times New Roman" panose="02020603050405020304" pitchFamily="18" charset="0"/>
                <a:cs typeface="Times New Roman" panose="02020603050405020304" pitchFamily="18" charset="0"/>
              </a:rPr>
              <a:t>Elevated serum bilirubin and enzyme levels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46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9509760" cy="1017424"/>
          </a:xfrm>
        </p:spPr>
        <p:txBody>
          <a:bodyPr/>
          <a:lstStyle/>
          <a:p>
            <a:r>
              <a:rPr lang="en-US" b="1" dirty="0">
                <a:solidFill>
                  <a:schemeClr val="accent5">
                    <a:lumMod val="50000"/>
                  </a:schemeClr>
                </a:solidFill>
                <a:latin typeface="Times New Roman" panose="02020603050405020304" pitchFamily="18" charset="0"/>
                <a:cs typeface="Times New Roman" panose="02020603050405020304" pitchFamily="18" charset="0"/>
              </a:rPr>
              <a:t>STAGES OF </a:t>
            </a:r>
            <a:r>
              <a:rPr lang="en-US" sz="4000" b="1" dirty="0">
                <a:solidFill>
                  <a:schemeClr val="accent5">
                    <a:lumMod val="50000"/>
                  </a:schemeClr>
                </a:solidFill>
                <a:latin typeface="Times New Roman" panose="02020603050405020304" pitchFamily="18" charset="0"/>
                <a:cs typeface="Times New Roman" panose="02020603050405020304" pitchFamily="18" charset="0"/>
              </a:rPr>
              <a:t>VIRAL</a:t>
            </a:r>
            <a:r>
              <a:rPr lang="en-US" b="1" dirty="0">
                <a:solidFill>
                  <a:schemeClr val="accent5">
                    <a:lumMod val="50000"/>
                  </a:schemeClr>
                </a:solidFill>
                <a:latin typeface="Times New Roman" panose="02020603050405020304" pitchFamily="18" charset="0"/>
                <a:cs typeface="Times New Roman" panose="02020603050405020304" pitchFamily="18" charset="0"/>
              </a:rPr>
              <a:t> HEPATITIS</a:t>
            </a:r>
          </a:p>
        </p:txBody>
      </p:sp>
      <p:sp>
        <p:nvSpPr>
          <p:cNvPr id="3" name="Content Placeholder 2"/>
          <p:cNvSpPr>
            <a:spLocks noGrp="1"/>
          </p:cNvSpPr>
          <p:nvPr>
            <p:ph idx="1"/>
          </p:nvPr>
        </p:nvSpPr>
        <p:spPr>
          <a:xfrm>
            <a:off x="407368" y="1196752"/>
            <a:ext cx="11521280" cy="5328592"/>
          </a:xfrm>
        </p:spPr>
        <p:txBody>
          <a:bodyPr>
            <a:normAutofit/>
          </a:bodyPr>
          <a:lstStyle/>
          <a:p>
            <a:pPr marL="45720" indent="0">
              <a:buNone/>
            </a:pPr>
            <a:r>
              <a:rPr lang="sv-SE" sz="3200" b="1" dirty="0">
                <a:solidFill>
                  <a:schemeClr val="accent3">
                    <a:lumMod val="50000"/>
                  </a:schemeClr>
                </a:solidFill>
                <a:latin typeface="Times New Roman" panose="02020603050405020304" pitchFamily="18" charset="0"/>
                <a:cs typeface="Times New Roman" panose="02020603050405020304" pitchFamily="18" charset="0"/>
              </a:rPr>
              <a:t>Icteric Stage</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second stage of hepatitis includes the appearance of jaundice and  associated symptoms</a:t>
            </a:r>
          </a:p>
          <a:p>
            <a:pPr lvl="1" algn="just">
              <a:lnSpc>
                <a:spcPct val="100000"/>
              </a:lnSpc>
            </a:pPr>
            <a:r>
              <a:rPr lang="en-US" sz="3200" dirty="0">
                <a:latin typeface="Times New Roman" panose="02020603050405020304" pitchFamily="18" charset="0"/>
                <a:cs typeface="Times New Roman" panose="02020603050405020304" pitchFamily="18" charset="0"/>
              </a:rPr>
              <a:t>such as elevated bilirubin levels, </a:t>
            </a:r>
          </a:p>
          <a:p>
            <a:pPr lvl="1" algn="just">
              <a:lnSpc>
                <a:spcPct val="100000"/>
              </a:lnSpc>
            </a:pPr>
            <a:r>
              <a:rPr lang="en-US" sz="3200" dirty="0">
                <a:latin typeface="Times New Roman" panose="02020603050405020304" pitchFamily="18" charset="0"/>
                <a:cs typeface="Times New Roman" panose="02020603050405020304" pitchFamily="18" charset="0"/>
              </a:rPr>
              <a:t>dark or tea-colored urine, and </a:t>
            </a:r>
          </a:p>
          <a:p>
            <a:pPr lvl="1" algn="just">
              <a:lnSpc>
                <a:spcPct val="100000"/>
              </a:lnSpc>
            </a:pPr>
            <a:r>
              <a:rPr lang="en-US" sz="3200" dirty="0">
                <a:latin typeface="Times New Roman" panose="02020603050405020304" pitchFamily="18" charset="0"/>
                <a:cs typeface="Times New Roman" panose="02020603050405020304" pitchFamily="18" charset="0"/>
              </a:rPr>
              <a:t>Clay colored stools</a:t>
            </a:r>
          </a:p>
          <a:p>
            <a:pPr lvl="1" algn="just">
              <a:lnSpc>
                <a:spcPct val="100000"/>
              </a:lnSpc>
            </a:pPr>
            <a:r>
              <a:rPr lang="en-US" sz="3200" dirty="0">
                <a:latin typeface="Times New Roman" panose="02020603050405020304" pitchFamily="18" charset="0"/>
                <a:cs typeface="Times New Roman" panose="02020603050405020304" pitchFamily="18" charset="0"/>
              </a:rPr>
              <a:t>Pruritus</a:t>
            </a:r>
          </a:p>
          <a:p>
            <a:pPr lvl="1" algn="just">
              <a:lnSpc>
                <a:spcPct val="100000"/>
              </a:lnSpc>
            </a:pPr>
            <a:r>
              <a:rPr lang="en-US" sz="3200" dirty="0">
                <a:latin typeface="Times New Roman" panose="02020603050405020304" pitchFamily="18" charset="0"/>
                <a:cs typeface="Times New Roman" panose="02020603050405020304" pitchFamily="18" charset="0"/>
              </a:rPr>
              <a:t>decrease in </a:t>
            </a:r>
            <a:r>
              <a:rPr lang="en-US" sz="3200" dirty="0" err="1">
                <a:latin typeface="Times New Roman" panose="02020603050405020304" pitchFamily="18" charset="0"/>
                <a:cs typeface="Times New Roman" panose="02020603050405020304" pitchFamily="18" charset="0"/>
              </a:rPr>
              <a:t>preicteric</a:t>
            </a:r>
            <a:r>
              <a:rPr lang="en-US" sz="3200" dirty="0">
                <a:latin typeface="Times New Roman" panose="02020603050405020304" pitchFamily="18" charset="0"/>
                <a:cs typeface="Times New Roman" panose="02020603050405020304" pitchFamily="18" charset="0"/>
              </a:rPr>
              <a:t>-phase symptoms.</a:t>
            </a:r>
          </a:p>
        </p:txBody>
      </p:sp>
      <p:pic>
        <p:nvPicPr>
          <p:cNvPr id="4" name="Picture 3">
            <a:extLst>
              <a:ext uri="{FF2B5EF4-FFF2-40B4-BE49-F238E27FC236}">
                <a16:creationId xmlns:a16="http://schemas.microsoft.com/office/drawing/2014/main" id="{B51A6BD9-521E-4BB6-A322-6A4C7898E2E1}"/>
              </a:ext>
            </a:extLst>
          </p:cNvPr>
          <p:cNvPicPr>
            <a:picLocks noChangeAspect="1"/>
          </p:cNvPicPr>
          <p:nvPr/>
        </p:nvPicPr>
        <p:blipFill>
          <a:blip r:embed="rId3"/>
          <a:stretch>
            <a:fillRect/>
          </a:stretch>
        </p:blipFill>
        <p:spPr>
          <a:xfrm>
            <a:off x="7669886" y="4141658"/>
            <a:ext cx="4522114" cy="2542906"/>
          </a:xfrm>
          <a:prstGeom prst="ellipse">
            <a:avLst/>
          </a:prstGeom>
          <a:ln>
            <a:noFill/>
          </a:ln>
          <a:effectLst>
            <a:softEdge rad="112500"/>
          </a:effectLst>
        </p:spPr>
      </p:pic>
    </p:spTree>
    <p:extLst>
      <p:ext uri="{BB962C8B-B14F-4D97-AF65-F5344CB8AC3E}">
        <p14:creationId xmlns:p14="http://schemas.microsoft.com/office/powerpoint/2010/main" val="423260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9509760" cy="1017424"/>
          </a:xfrm>
        </p:spPr>
        <p:txBody>
          <a:bodyPr/>
          <a:lstStyle/>
          <a:p>
            <a:r>
              <a:rPr lang="en-US" b="1" dirty="0">
                <a:solidFill>
                  <a:schemeClr val="accent5">
                    <a:lumMod val="50000"/>
                  </a:schemeClr>
                </a:solidFill>
                <a:latin typeface="Times New Roman" panose="02020603050405020304" pitchFamily="18" charset="0"/>
                <a:cs typeface="Times New Roman" panose="02020603050405020304" pitchFamily="18" charset="0"/>
              </a:rPr>
              <a:t>STAGES OF </a:t>
            </a:r>
            <a:r>
              <a:rPr lang="en-US" sz="4000" b="1" dirty="0">
                <a:solidFill>
                  <a:schemeClr val="accent5">
                    <a:lumMod val="50000"/>
                  </a:schemeClr>
                </a:solidFill>
                <a:latin typeface="Times New Roman" panose="02020603050405020304" pitchFamily="18" charset="0"/>
                <a:cs typeface="Times New Roman" panose="02020603050405020304" pitchFamily="18" charset="0"/>
              </a:rPr>
              <a:t>VIRAL</a:t>
            </a:r>
            <a:r>
              <a:rPr lang="en-US" b="1" dirty="0">
                <a:solidFill>
                  <a:schemeClr val="accent5">
                    <a:lumMod val="50000"/>
                  </a:schemeClr>
                </a:solidFill>
                <a:latin typeface="Times New Roman" panose="02020603050405020304" pitchFamily="18" charset="0"/>
                <a:cs typeface="Times New Roman" panose="02020603050405020304" pitchFamily="18" charset="0"/>
              </a:rPr>
              <a:t> HEPATITIS</a:t>
            </a:r>
          </a:p>
        </p:txBody>
      </p:sp>
      <p:sp>
        <p:nvSpPr>
          <p:cNvPr id="3" name="Content Placeholder 2"/>
          <p:cNvSpPr>
            <a:spLocks noGrp="1"/>
          </p:cNvSpPr>
          <p:nvPr>
            <p:ph idx="1"/>
          </p:nvPr>
        </p:nvSpPr>
        <p:spPr>
          <a:xfrm>
            <a:off x="407368" y="1196752"/>
            <a:ext cx="11521280" cy="5328592"/>
          </a:xfrm>
        </p:spPr>
        <p:txBody>
          <a:bodyPr>
            <a:normAutofit/>
          </a:bodyPr>
          <a:lstStyle/>
          <a:p>
            <a:pPr marL="45720" indent="0">
              <a:buNone/>
            </a:pPr>
            <a:r>
              <a:rPr lang="sv-SE" sz="3200" b="1" dirty="0">
                <a:solidFill>
                  <a:schemeClr val="accent3">
                    <a:lumMod val="50000"/>
                  </a:schemeClr>
                </a:solidFill>
                <a:latin typeface="Times New Roman" panose="02020603050405020304" pitchFamily="18" charset="0"/>
                <a:cs typeface="Times New Roman" panose="02020603050405020304" pitchFamily="18" charset="0"/>
              </a:rPr>
              <a:t>Posticteric Stage</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convalescent stage of hepatitis includes;</a:t>
            </a:r>
          </a:p>
          <a:p>
            <a:pPr lvl="2" algn="just">
              <a:lnSpc>
                <a:spcPct val="100000"/>
              </a:lnSpc>
            </a:pPr>
            <a:r>
              <a:rPr lang="en-US" sz="3200" dirty="0">
                <a:latin typeface="Times New Roman" panose="02020603050405020304" pitchFamily="18" charset="0"/>
                <a:cs typeface="Times New Roman" panose="02020603050405020304" pitchFamily="18" charset="0"/>
              </a:rPr>
              <a:t>Jaundice decreases </a:t>
            </a:r>
          </a:p>
          <a:p>
            <a:pPr lvl="2" algn="just">
              <a:lnSpc>
                <a:spcPct val="100000"/>
              </a:lnSpc>
            </a:pPr>
            <a:r>
              <a:rPr lang="en-US" sz="3200" dirty="0">
                <a:latin typeface="Times New Roman" panose="02020603050405020304" pitchFamily="18" charset="0"/>
                <a:cs typeface="Times New Roman" panose="02020603050405020304" pitchFamily="18" charset="0"/>
              </a:rPr>
              <a:t>Color of the urine and stool returns to normal</a:t>
            </a:r>
          </a:p>
          <a:p>
            <a:pPr lvl="2" algn="just">
              <a:lnSpc>
                <a:spcPct val="100000"/>
              </a:lnSpc>
            </a:pPr>
            <a:r>
              <a:rPr lang="en-US" sz="3200" dirty="0">
                <a:latin typeface="Times New Roman" panose="02020603050405020304" pitchFamily="18" charset="0"/>
                <a:cs typeface="Times New Roman" panose="02020603050405020304" pitchFamily="18" charset="0"/>
              </a:rPr>
              <a:t>Energy increases</a:t>
            </a:r>
          </a:p>
          <a:p>
            <a:pPr lvl="2" algn="just">
              <a:lnSpc>
                <a:spcPct val="100000"/>
              </a:lnSpc>
            </a:pPr>
            <a:r>
              <a:rPr lang="en-US" sz="3200" dirty="0">
                <a:latin typeface="Times New Roman" panose="02020603050405020304" pitchFamily="18" charset="0"/>
                <a:cs typeface="Times New Roman" panose="02020603050405020304" pitchFamily="18" charset="0"/>
              </a:rPr>
              <a:t>Pain subsides, </a:t>
            </a:r>
          </a:p>
          <a:p>
            <a:pPr lvl="2" algn="just">
              <a:lnSpc>
                <a:spcPct val="100000"/>
              </a:lnSpc>
            </a:pPr>
            <a:r>
              <a:rPr lang="en-US" sz="3200" dirty="0">
                <a:latin typeface="Times New Roman" panose="02020603050405020304" pitchFamily="18" charset="0"/>
                <a:cs typeface="Times New Roman" panose="02020603050405020304" pitchFamily="18" charset="0"/>
              </a:rPr>
              <a:t>There is minimal to absent gastrointestinal symptoms</a:t>
            </a:r>
          </a:p>
          <a:p>
            <a:pPr lvl="2" algn="just">
              <a:lnSpc>
                <a:spcPct val="100000"/>
              </a:lnSpc>
            </a:pPr>
            <a:r>
              <a:rPr lang="en-US" sz="3200" dirty="0">
                <a:latin typeface="Times New Roman" panose="02020603050405020304" pitchFamily="18" charset="0"/>
                <a:cs typeface="Times New Roman" panose="02020603050405020304" pitchFamily="18" charset="0"/>
              </a:rPr>
              <a:t>Bilirubin and enzyme levels return to normal.</a:t>
            </a:r>
          </a:p>
        </p:txBody>
      </p:sp>
    </p:spTree>
    <p:extLst>
      <p:ext uri="{BB962C8B-B14F-4D97-AF65-F5344CB8AC3E}">
        <p14:creationId xmlns:p14="http://schemas.microsoft.com/office/powerpoint/2010/main" val="80641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5" y="27709"/>
            <a:ext cx="9509760" cy="1017424"/>
          </a:xfrm>
        </p:spPr>
        <p:txBody>
          <a:bodyPr/>
          <a:lstStyle/>
          <a:p>
            <a:pPr algn="ctr"/>
            <a:r>
              <a:rPr lang="en-US" b="1" dirty="0">
                <a:solidFill>
                  <a:schemeClr val="accent5">
                    <a:lumMod val="50000"/>
                  </a:schemeClr>
                </a:solidFill>
                <a:latin typeface="Times New Roman" panose="02020603050405020304" pitchFamily="18" charset="0"/>
                <a:cs typeface="Times New Roman" panose="02020603050405020304" pitchFamily="18" charset="0"/>
              </a:rPr>
              <a:t>HEPATITIS A</a:t>
            </a:r>
          </a:p>
        </p:txBody>
      </p:sp>
      <p:sp>
        <p:nvSpPr>
          <p:cNvPr id="3" name="Content Placeholder 2"/>
          <p:cNvSpPr>
            <a:spLocks noGrp="1"/>
          </p:cNvSpPr>
          <p:nvPr>
            <p:ph idx="1"/>
          </p:nvPr>
        </p:nvSpPr>
        <p:spPr>
          <a:xfrm>
            <a:off x="407368" y="1196752"/>
            <a:ext cx="11521280" cy="5328592"/>
          </a:xfrm>
        </p:spPr>
        <p:txBody>
          <a:bodyPr>
            <a:normAutofit/>
          </a:bodyPr>
          <a:lstStyle/>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Formerly known as infectious hepatitis</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Caused by RNA virus of enterovirus family</a:t>
            </a:r>
          </a:p>
          <a:p>
            <a:pPr algn="just">
              <a:lnSpc>
                <a:spcPct val="100000"/>
              </a:lnSpc>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Individuals at increased risk</a:t>
            </a:r>
          </a:p>
          <a:p>
            <a:pPr marL="1325880" lvl="4" indent="0" algn="just">
              <a:lnSpc>
                <a:spcPct val="100000"/>
              </a:lnSpc>
              <a:buNone/>
            </a:pPr>
            <a:r>
              <a:rPr lang="en-US" sz="3200" dirty="0">
                <a:latin typeface="Times New Roman" panose="02020603050405020304" pitchFamily="18" charset="0"/>
                <a:cs typeface="Times New Roman" panose="02020603050405020304" pitchFamily="18" charset="0"/>
              </a:rPr>
              <a:t>1. Crowded conditions (e.g., day care, nursing home)</a:t>
            </a:r>
          </a:p>
          <a:p>
            <a:pPr marL="1325880" lvl="4" indent="0" algn="just">
              <a:lnSpc>
                <a:spcPct val="100000"/>
              </a:lnSpc>
              <a:buNone/>
            </a:pPr>
            <a:r>
              <a:rPr lang="en-US" sz="3200" dirty="0">
                <a:latin typeface="Times New Roman" panose="02020603050405020304" pitchFamily="18" charset="0"/>
                <a:cs typeface="Times New Roman" panose="02020603050405020304" pitchFamily="18" charset="0"/>
              </a:rPr>
              <a:t>2. Exposure to poor sanitation</a:t>
            </a:r>
          </a:p>
        </p:txBody>
      </p:sp>
    </p:spTree>
    <p:extLst>
      <p:ext uri="{BB962C8B-B14F-4D97-AF65-F5344CB8AC3E}">
        <p14:creationId xmlns:p14="http://schemas.microsoft.com/office/powerpoint/2010/main" val="416266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199</TotalTime>
  <Words>1893</Words>
  <Application>Microsoft Office PowerPoint</Application>
  <PresentationFormat>Widescreen</PresentationFormat>
  <Paragraphs>247</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Corbel</vt:lpstr>
      <vt:lpstr>Euphemia</vt:lpstr>
      <vt:lpstr>Times New Roman</vt:lpstr>
      <vt:lpstr>Wingdings</vt:lpstr>
      <vt:lpstr>Banded Design Blue 16x9</vt:lpstr>
      <vt:lpstr>VIRAL HEPATITIS AND ITS PREVENTION</vt:lpstr>
      <vt:lpstr>OBJCTIVES</vt:lpstr>
      <vt:lpstr>INTRODUCTION</vt:lpstr>
      <vt:lpstr>HEPATITIS</vt:lpstr>
      <vt:lpstr>TYPES OF VIRAL HEPATITIS</vt:lpstr>
      <vt:lpstr>STAGES OF VIRAL HEPATITIS</vt:lpstr>
      <vt:lpstr>STAGES OF VIRAL HEPATITIS</vt:lpstr>
      <vt:lpstr>STAGES OF VIRAL HEPATITIS</vt:lpstr>
      <vt:lpstr>HEPATITIS A</vt:lpstr>
      <vt:lpstr>HEPATITIS A</vt:lpstr>
      <vt:lpstr>HEPATITIS A</vt:lpstr>
      <vt:lpstr>HEPATITIS A</vt:lpstr>
      <vt:lpstr>HEPATITIS A</vt:lpstr>
      <vt:lpstr>HEPATITIS B</vt:lpstr>
      <vt:lpstr>HEPATITIS B</vt:lpstr>
      <vt:lpstr>HEPATITIS B</vt:lpstr>
      <vt:lpstr>HEPATITIS B</vt:lpstr>
      <vt:lpstr>HEPATITIS B</vt:lpstr>
      <vt:lpstr>HEPATITIS B</vt:lpstr>
      <vt:lpstr>HEPATITIS B</vt:lpstr>
      <vt:lpstr>HEPATITIS C</vt:lpstr>
      <vt:lpstr>HEPATITIS C</vt:lpstr>
      <vt:lpstr>HEPATITIS D</vt:lpstr>
      <vt:lpstr>HEPATITIS D</vt:lpstr>
      <vt:lpstr>HEPATITIS E</vt:lpstr>
      <vt:lpstr>HEPATITIS E</vt:lpstr>
      <vt:lpstr>HEPATITIS E</vt:lpstr>
      <vt:lpstr>COMPLICATIONS</vt:lpstr>
      <vt:lpstr>HOME CARE INSTRUCTIONS FOR THE  CLIENT WITH HEPATITIS</vt:lpstr>
      <vt:lpstr>HOME CARE INSTRUCTIONS FOR THE  CLIENT WITH HEPATITIS</vt:lpstr>
      <vt:lpstr>HOME CARE INSTRUCTIONS FOR THE  CLIENT WITH HEPATITIS</vt:lpstr>
      <vt:lpstr>REFERENCE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arun k.jose</dc:creator>
  <cp:lastModifiedBy>app</cp:lastModifiedBy>
  <cp:revision>27</cp:revision>
  <dcterms:created xsi:type="dcterms:W3CDTF">2021-12-11T14:48:35Z</dcterms:created>
  <dcterms:modified xsi:type="dcterms:W3CDTF">2025-12-08T15:36:32Z</dcterms:modified>
</cp:coreProperties>
</file>