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50" r:id="rId1"/>
  </p:sldMasterIdLst>
  <p:notesMasterIdLst>
    <p:notesMasterId r:id="rId2"/>
  </p:notesMasterIdLst>
  <p:sldIdLst>
    <p:sldId id="369" r:id="rId3"/>
    <p:sldId id="392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</p:sldIdLst>
  <p:sldSz type="screen16x9"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tableStyles" Target="tableStyles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Title Slide">
    <p:bg>
      <p:bgRef idx="1001">
        <a:schemeClr val="bg1"/>
      </p:bgRef>
    </p:bg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8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algn="l" indent="0" marL="0">
              <a:buNone/>
              <a:defRPr b="1" sz="1800">
                <a:solidFill>
                  <a:schemeClr val="tx2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589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590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p>
            <a:endParaRPr lang="en-IN"/>
          </a:p>
        </p:txBody>
      </p:sp>
      <p:sp>
        <p:nvSpPr>
          <p:cNvPr id="1048591" name="Rectangle 9"/>
          <p:cNvSpPr/>
          <p:nvPr/>
        </p:nvSpPr>
        <p:spPr bwMode="auto">
          <a:xfrm>
            <a:off x="508000" y="0"/>
            <a:ext cx="812800" cy="6858000"/>
          </a:xfrm>
          <a:prstGeom prst="rect"/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92" name="Rectangle 11"/>
          <p:cNvSpPr/>
          <p:nvPr/>
        </p:nvSpPr>
        <p:spPr bwMode="auto">
          <a:xfrm>
            <a:off x="368448" y="0"/>
            <a:ext cx="139552" cy="6858000"/>
          </a:xfrm>
          <a:prstGeom prst="rect"/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93" name="Rectangle 13"/>
          <p:cNvSpPr/>
          <p:nvPr/>
        </p:nvSpPr>
        <p:spPr bwMode="auto">
          <a:xfrm>
            <a:off x="1320800" y="0"/>
            <a:ext cx="242496" cy="6858000"/>
          </a:xfrm>
          <a:prstGeom prst="rect"/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94" name="Rectangle 18"/>
          <p:cNvSpPr/>
          <p:nvPr/>
        </p:nvSpPr>
        <p:spPr bwMode="auto">
          <a:xfrm>
            <a:off x="1521760" y="0"/>
            <a:ext cx="307040" cy="6858000"/>
          </a:xfrm>
          <a:prstGeom prst="rect"/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95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96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97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98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/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99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/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00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/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01" name="Rectangle 26"/>
          <p:cNvSpPr/>
          <p:nvPr/>
        </p:nvSpPr>
        <p:spPr bwMode="auto">
          <a:xfrm>
            <a:off x="1625600" y="0"/>
            <a:ext cx="101600" cy="6858000"/>
          </a:xfrm>
          <a:prstGeom prst="rect"/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2" name="Oval 20"/>
          <p:cNvSpPr/>
          <p:nvPr/>
        </p:nvSpPr>
        <p:spPr bwMode="auto">
          <a:xfrm>
            <a:off x="812800" y="3429000"/>
            <a:ext cx="1727200" cy="1295400"/>
          </a:xfrm>
          <a:prstGeom prst="ellipse"/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3" name="Oval 22"/>
          <p:cNvSpPr/>
          <p:nvPr/>
        </p:nvSpPr>
        <p:spPr bwMode="auto">
          <a:xfrm>
            <a:off x="1746176" y="4866752"/>
            <a:ext cx="855232" cy="641424"/>
          </a:xfrm>
          <a:prstGeom prst="ellipse"/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4" name="Oval 23"/>
          <p:cNvSpPr/>
          <p:nvPr/>
        </p:nvSpPr>
        <p:spPr bwMode="auto">
          <a:xfrm>
            <a:off x="1454773" y="5500632"/>
            <a:ext cx="182880" cy="137160"/>
          </a:xfrm>
          <a:prstGeom prst="ellipse"/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5" name="Oval 25"/>
          <p:cNvSpPr/>
          <p:nvPr/>
        </p:nvSpPr>
        <p:spPr bwMode="auto">
          <a:xfrm>
            <a:off x="2218944" y="5788152"/>
            <a:ext cx="365760" cy="274320"/>
          </a:xfrm>
          <a:prstGeom prst="ellipse"/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6" name="Oval 24"/>
          <p:cNvSpPr/>
          <p:nvPr/>
        </p:nvSpPr>
        <p:spPr>
          <a:xfrm>
            <a:off x="2540000" y="4495800"/>
            <a:ext cx="487680" cy="365760"/>
          </a:xfrm>
          <a:prstGeom prst="ellipse"/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07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10486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7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10486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1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12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13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614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Section Header">
    <p:bg>
      <p:bgRef idx="1001">
        <a:schemeClr val="bg2"/>
      </p:bgRef>
    </p:bg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0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baseline="0" b="1" cap="small" sz="30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1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indent="0" marL="0">
              <a:buNone/>
              <a:defRPr b="1" sz="1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92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93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p>
            <a:endParaRPr lang="en-IN"/>
          </a:p>
        </p:txBody>
      </p:sp>
      <p:sp>
        <p:nvSpPr>
          <p:cNvPr id="1048694" name="Rectangle 8"/>
          <p:cNvSpPr/>
          <p:nvPr/>
        </p:nvSpPr>
        <p:spPr bwMode="auto">
          <a:xfrm>
            <a:off x="508000" y="0"/>
            <a:ext cx="812800" cy="6858000"/>
          </a:xfrm>
          <a:prstGeom prst="rect"/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95" name="Rectangle 9"/>
          <p:cNvSpPr/>
          <p:nvPr/>
        </p:nvSpPr>
        <p:spPr bwMode="auto">
          <a:xfrm>
            <a:off x="368448" y="0"/>
            <a:ext cx="139552" cy="6858000"/>
          </a:xfrm>
          <a:prstGeom prst="rect"/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96" name="Rectangle 10"/>
          <p:cNvSpPr/>
          <p:nvPr/>
        </p:nvSpPr>
        <p:spPr bwMode="auto">
          <a:xfrm>
            <a:off x="1320800" y="0"/>
            <a:ext cx="242496" cy="6858000"/>
          </a:xfrm>
          <a:prstGeom prst="rect"/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97" name="Rectangle 11"/>
          <p:cNvSpPr/>
          <p:nvPr/>
        </p:nvSpPr>
        <p:spPr bwMode="auto">
          <a:xfrm>
            <a:off x="1521760" y="0"/>
            <a:ext cx="307040" cy="6858000"/>
          </a:xfrm>
          <a:prstGeom prst="rect"/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98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99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00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/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01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/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02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/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03" name="Rectangle 17"/>
          <p:cNvSpPr/>
          <p:nvPr/>
        </p:nvSpPr>
        <p:spPr bwMode="auto">
          <a:xfrm>
            <a:off x="1625600" y="0"/>
            <a:ext cx="101600" cy="6858000"/>
          </a:xfrm>
          <a:prstGeom prst="rect"/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4" name="Oval 18"/>
          <p:cNvSpPr/>
          <p:nvPr/>
        </p:nvSpPr>
        <p:spPr bwMode="auto">
          <a:xfrm>
            <a:off x="812800" y="3429000"/>
            <a:ext cx="1727200" cy="1295400"/>
          </a:xfrm>
          <a:prstGeom prst="ellipse"/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5" name="Oval 19"/>
          <p:cNvSpPr/>
          <p:nvPr/>
        </p:nvSpPr>
        <p:spPr bwMode="auto">
          <a:xfrm>
            <a:off x="1766272" y="4866752"/>
            <a:ext cx="855232" cy="641424"/>
          </a:xfrm>
          <a:prstGeom prst="ellipse"/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6" name="Oval 20"/>
          <p:cNvSpPr/>
          <p:nvPr/>
        </p:nvSpPr>
        <p:spPr bwMode="auto">
          <a:xfrm>
            <a:off x="1454773" y="5500632"/>
            <a:ext cx="182880" cy="137160"/>
          </a:xfrm>
          <a:prstGeom prst="ellipse"/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7" name="Oval 21"/>
          <p:cNvSpPr/>
          <p:nvPr/>
        </p:nvSpPr>
        <p:spPr bwMode="auto">
          <a:xfrm>
            <a:off x="2218944" y="5791200"/>
            <a:ext cx="365760" cy="274320"/>
          </a:xfrm>
          <a:prstGeom prst="ellipse"/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8" name="Oval 22"/>
          <p:cNvSpPr/>
          <p:nvPr/>
        </p:nvSpPr>
        <p:spPr bwMode="auto">
          <a:xfrm>
            <a:off x="2505387" y="4479888"/>
            <a:ext cx="487680" cy="365760"/>
          </a:xfrm>
          <a:prstGeom prst="ellipse"/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09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/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1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7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10487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715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16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71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104872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72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22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23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ctr" rtlCol="0">
            <a:noAutofit/>
          </a:bodyPr>
          <a:lstStyle>
            <a:lvl1pPr indent="0" marL="0">
              <a:buFontTx/>
              <a:buNone/>
              <a:defRPr b="1" sz="2000">
                <a:solidFill>
                  <a:srgbClr val="FFFFFF"/>
                </a:solidFill>
              </a:defRPr>
            </a:lvl1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72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ctr" rtlCol="0">
            <a:noAutofit/>
          </a:bodyPr>
          <a:lstStyle>
            <a:lvl1pPr indent="0" marL="0">
              <a:buFontTx/>
              <a:buNone/>
              <a:defRPr b="1" sz="2000">
                <a:solidFill>
                  <a:srgbClr val="FFFFFF"/>
                </a:solidFill>
              </a:defRPr>
            </a:lvl1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4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666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72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N"/>
          </a:p>
        </p:txBody>
      </p:sp>
      <p:sp>
        <p:nvSpPr>
          <p:cNvPr id="10487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Content with Caption">
    <p:bg>
      <p:bgRef idx="1001">
        <a:schemeClr val="bg1"/>
      </p:bgRef>
    </p:bg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/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729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baseline="0" b="1" cap="small" sz="20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30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indent="0" marL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731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/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732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/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733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/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34" name="Rectangle 11"/>
          <p:cNvSpPr/>
          <p:nvPr/>
        </p:nvSpPr>
        <p:spPr bwMode="auto">
          <a:xfrm>
            <a:off x="11785600" y="0"/>
            <a:ext cx="406400" cy="6858000"/>
          </a:xfrm>
          <a:prstGeom prst="rect"/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735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/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736" name="Oval 13"/>
          <p:cNvSpPr/>
          <p:nvPr/>
        </p:nvSpPr>
        <p:spPr>
          <a:xfrm>
            <a:off x="10875264" y="5715000"/>
            <a:ext cx="731520" cy="548640"/>
          </a:xfrm>
          <a:prstGeom prst="ellipse"/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737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p>
            <a:pPr eaLnBrk="1" hangingPunct="1" latinLnBrk="0" lvl="0"/>
            <a:r>
              <a:rPr lang="en-US" smtClean="0"/>
              <a:t>Click to edit Master text styles</a:t>
            </a:r>
          </a:p>
          <a:p>
            <a:pPr eaLnBrk="1" hangingPunct="1" latinLnBrk="0" lvl="1"/>
            <a:r>
              <a:rPr lang="en-US" smtClean="0"/>
              <a:t>Second level</a:t>
            </a:r>
          </a:p>
          <a:p>
            <a:pPr eaLnBrk="1" hangingPunct="1" latinLnBrk="0" lvl="2"/>
            <a:r>
              <a:rPr lang="en-US" smtClean="0"/>
              <a:t>Third level</a:t>
            </a:r>
          </a:p>
          <a:p>
            <a:pPr eaLnBrk="1" hangingPunct="1" latinLnBrk="0" lvl="3"/>
            <a:r>
              <a:rPr lang="en-US" smtClean="0"/>
              <a:t>Fourth level</a:t>
            </a:r>
          </a:p>
          <a:p>
            <a:pPr eaLnBrk="1" hangingPunct="1" latinLnBrk="0" lvl="4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38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739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740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p>
            <a:endParaRPr lang="en-IN"/>
          </a:p>
        </p:txBody>
      </p:sp>
    </p:spTree>
  </p:cSld>
  <p:clrMapOvr>
    <a:overrideClrMapping accent1="accent1" accent2="accent2" accent3="accent3" accent4="accent4" accent5="accent5" accent6="accent6" bg1="lt1" bg2="lt2" tx1="dk1" tx2="dk2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Picture with Caption"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/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73" name="Oval 12"/>
          <p:cNvSpPr/>
          <p:nvPr/>
        </p:nvSpPr>
        <p:spPr>
          <a:xfrm>
            <a:off x="10875264" y="5715000"/>
            <a:ext cx="731520" cy="548640"/>
          </a:xfrm>
          <a:prstGeom prst="ellipse"/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b="1" sz="20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5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indent="0" marL="0">
              <a:buNone/>
              <a:defRPr sz="3200"/>
            </a:lvl1pPr>
          </a:lstStyle>
          <a:p>
            <a:pPr algn="ctr" eaLnBrk="1" hangingPunct="1" latinLnBrk="0">
              <a:buFontTx/>
              <a:buNone/>
            </a:pPr>
            <a:r>
              <a:rPr kumimoji="0" lang="en-US" smtClean="0"/>
              <a:t>Click icon to add picture</a:t>
            </a:r>
            <a:endParaRPr dirty="0" kumimoji="0" lang="en-US"/>
          </a:p>
        </p:txBody>
      </p:sp>
      <p:sp>
        <p:nvSpPr>
          <p:cNvPr id="1048676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anchor="t" anchorCtr="0" bIns="45720" compatLnSpc="1" forceAA="0" fromWordArt="0" horzOverflow="overflow" lIns="91440" numCol="1" rIns="91440" rot="0" rtlCol="0" spcCol="274320" spcFirstLastPara="0" tIns="45720" vert="horz" vertOverflow="overflow" wrap="square">
            <a:normAutofit/>
          </a:bodyPr>
          <a:lstStyle>
            <a:lvl1pPr indent="0" marL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en-US" smtClean="0"/>
              <a:t>Click to edit Master text styles</a:t>
            </a:r>
          </a:p>
        </p:txBody>
      </p:sp>
      <p:sp>
        <p:nvSpPr>
          <p:cNvPr id="1048677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/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78" name="Rectangle 10"/>
          <p:cNvSpPr/>
          <p:nvPr/>
        </p:nvSpPr>
        <p:spPr bwMode="auto">
          <a:xfrm>
            <a:off x="11785600" y="0"/>
            <a:ext cx="406400" cy="6858000"/>
          </a:xfrm>
          <a:prstGeom prst="rect"/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679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/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80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/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681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/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68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68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  <p:sp>
        <p:nvSpPr>
          <p:cNvPr id="104868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/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dirty="0" kumimoji="0" lang="en-US"/>
          </a:p>
        </p:txBody>
      </p:sp>
      <p:sp>
        <p:nvSpPr>
          <p:cNvPr id="1048577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/>
        </p:spPr>
        <p:txBody>
          <a:bodyPr anchor="b" vert="horz">
            <a:normAutofit/>
          </a:bodyPr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8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en-US" smtClean="0"/>
              <a:t>Click to edit Master text styles</a:t>
            </a:r>
          </a:p>
          <a:p>
            <a:pPr eaLnBrk="1" hangingPunct="1" latinLnBrk="0" lvl="1"/>
            <a:r>
              <a:rPr kumimoji="0" lang="en-US" smtClean="0"/>
              <a:t>Second level</a:t>
            </a:r>
          </a:p>
          <a:p>
            <a:pPr eaLnBrk="1" hangingPunct="1" latinLnBrk="0" lvl="2"/>
            <a:r>
              <a:rPr kumimoji="0" lang="en-US" smtClean="0"/>
              <a:t>Third level</a:t>
            </a:r>
          </a:p>
          <a:p>
            <a:pPr eaLnBrk="1" hangingPunct="1" latinLnBrk="0" lvl="3"/>
            <a:r>
              <a:rPr kumimoji="0" lang="en-US" smtClean="0"/>
              <a:t>Fourth level</a:t>
            </a:r>
          </a:p>
          <a:p>
            <a:pPr eaLnBrk="1" hangingPunct="1" latinLnBrk="0" lvl="4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79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/>
        </p:spPr>
        <p:txBody>
          <a:bodyPr anchor="ctr" anchorCtr="0" vert="horz"/>
          <a:lstStyle>
            <a:lvl1pPr algn="r" eaLnBrk="1" hangingPunct="1" latinLnBrk="0">
              <a:defRPr sz="1200" kumimoji="0">
                <a:solidFill>
                  <a:schemeClr val="tx2"/>
                </a:solidFill>
              </a:defRPr>
            </a:lvl1pPr>
          </a:lstStyle>
          <a:p>
            <a:fld id="{13BD2F04-406E-4A33-9AB1-C4FBAAA6BCEC}" type="datetimeFigureOut">
              <a:rPr lang="en-IN" smtClean="0"/>
              <a:t>03-05-2020</a:t>
            </a:fld>
            <a:endParaRPr lang="en-IN"/>
          </a:p>
        </p:txBody>
      </p:sp>
      <p:sp>
        <p:nvSpPr>
          <p:cNvPr id="1048580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/>
        </p:spPr>
        <p:txBody>
          <a:bodyPr anchor="ctr" anchorCtr="0" vert="horz"/>
          <a:lstStyle>
            <a:lvl1pPr algn="l" eaLnBrk="1" hangingPunct="1" latinLnBrk="0">
              <a:defRPr sz="1200" kumimoji="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1048581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/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82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/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83" name="Rectangle 9"/>
          <p:cNvSpPr/>
          <p:nvPr/>
        </p:nvSpPr>
        <p:spPr bwMode="auto">
          <a:xfrm>
            <a:off x="11785600" y="0"/>
            <a:ext cx="406400" cy="6858000"/>
          </a:xfrm>
          <a:prstGeom prst="rect"/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kumimoji="0" lang="en-US"/>
          </a:p>
        </p:txBody>
      </p:sp>
      <p:sp>
        <p:nvSpPr>
          <p:cNvPr id="1048584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/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85" name="Oval 11"/>
          <p:cNvSpPr/>
          <p:nvPr/>
        </p:nvSpPr>
        <p:spPr>
          <a:xfrm>
            <a:off x="10875264" y="5715000"/>
            <a:ext cx="731520" cy="548640"/>
          </a:xfrm>
          <a:prstGeom prst="ellipse"/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hangingPunct="1" latinLnBrk="0"/>
            <a:endParaRPr dirty="0" kumimoji="0" lang="en-US"/>
          </a:p>
        </p:txBody>
      </p:sp>
      <p:sp>
        <p:nvSpPr>
          <p:cNvPr id="1048586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/>
        </p:spPr>
        <p:txBody>
          <a:bodyPr anchor="ctr" vert="horz"/>
          <a:lstStyle>
            <a:lvl1pPr algn="ctr" eaLnBrk="1" hangingPunct="1" latinLnBrk="0">
              <a:defRPr b="1" sz="1400" kumimoji="0">
                <a:solidFill>
                  <a:srgbClr val="FFFFFF"/>
                </a:solidFill>
              </a:defRPr>
            </a:lvl1pPr>
          </a:lstStyle>
          <a:p>
            <a:fld id="{52A0D1E0-25B1-48E7-847D-3047180E3013}" type="slidenum">
              <a:rPr lang="en-IN" smtClean="0"/>
              <a:t>‹#›</a:t>
            </a:fld>
            <a:endParaRPr lang="en-I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eaLnBrk="1" hangingPunct="1" latinLnBrk="0" rtl="0">
        <a:spcBef>
          <a:spcPct val="0"/>
        </a:spcBef>
        <a:buNone/>
        <a:defRPr baseline="0" b="0" cap="small" sz="3000" kern="1200" kumimoji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ts val="600"/>
        </a:spcBef>
        <a:buClr>
          <a:schemeClr val="accent1"/>
        </a:buClr>
        <a:buSzPct val="70000"/>
        <a:buFont typeface="Wingdings"/>
        <a:buChar char=""/>
        <a:defRPr sz="24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74320" latinLnBrk="0" marL="640080" rtl="0">
        <a:spcBef>
          <a:spcPct val="20000"/>
        </a:spcBef>
        <a:buClr>
          <a:schemeClr val="accent1"/>
        </a:buClr>
        <a:buSzPct val="80000"/>
        <a:buFont typeface="Wingdings 2"/>
        <a:buChar char=""/>
        <a:defRPr sz="21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182880" latinLnBrk="0" marL="914400" rtl="0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182880" latinLnBrk="0" marL="1188720" rtl="0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182880" latinLnBrk="0" marL="1463040" rtl="0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182880" latinLnBrk="0" marL="1737360" rtl="0">
        <a:spcBef>
          <a:spcPct val="20000"/>
        </a:spcBef>
        <a:buClr>
          <a:schemeClr val="accent1"/>
        </a:buClr>
        <a:buChar char="•"/>
        <a:defRPr sz="1600" kern="1200" kumimoji="0">
          <a:solidFill>
            <a:schemeClr val="tx2"/>
          </a:solidFill>
          <a:latin typeface="+mn-lt"/>
          <a:ea typeface="+mn-ea"/>
          <a:cs typeface="+mn-cs"/>
        </a:defRPr>
      </a:lvl6pPr>
      <a:lvl7pPr algn="l" eaLnBrk="1" hangingPunct="1" indent="-182880" latinLnBrk="0" marL="2011680" rtl="0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baseline="0" sz="1400" kern="1200" kumimoji="0">
          <a:solidFill>
            <a:schemeClr val="tx2"/>
          </a:solidFill>
          <a:latin typeface="+mn-lt"/>
          <a:ea typeface="+mn-ea"/>
          <a:cs typeface="+mn-cs"/>
        </a:defRPr>
      </a:lvl7pPr>
      <a:lvl8pPr algn="l" eaLnBrk="1" hangingPunct="1" indent="-182880" latinLnBrk="0" marL="2286000" rtl="0">
        <a:spcBef>
          <a:spcPct val="20000"/>
        </a:spcBef>
        <a:buClr>
          <a:schemeClr val="accent2"/>
        </a:buClr>
        <a:buChar char="•"/>
        <a:defRPr baseline="0" cap="small" sz="1400" kern="1200" kumimoji="0">
          <a:solidFill>
            <a:schemeClr val="tx2"/>
          </a:solidFill>
          <a:latin typeface="+mn-lt"/>
          <a:ea typeface="+mn-ea"/>
          <a:cs typeface="+mn-cs"/>
        </a:defRPr>
      </a:lvl8pPr>
      <a:lvl9pPr algn="l" eaLnBrk="1" hangingPunct="1" indent="-182880" latinLnBrk="0" marL="2560320" rtl="0">
        <a:spcBef>
          <a:spcPct val="20000"/>
        </a:spcBef>
        <a:buClr>
          <a:schemeClr val="accent1">
            <a:shade val="75000"/>
          </a:schemeClr>
        </a:buClr>
        <a:buChar char="•"/>
        <a:defRPr baseline="0" sz="1400" kern="1200" kumimoji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p>
            <a:r>
              <a:rPr dirty="0" sz="8000" lang="en-US" smtClean="0">
                <a:solidFill>
                  <a:srgbClr val="002060"/>
                </a:solidFill>
                <a:latin typeface="Algerian" pitchFamily="82" charset="0"/>
              </a:rPr>
              <a:t>		Triage</a:t>
            </a:r>
            <a:r>
              <a:rPr dirty="0" sz="8000" lang="en-IN">
                <a:solidFill>
                  <a:srgbClr val="002060"/>
                </a:solidFill>
                <a:latin typeface="Algerian" pitchFamily="82" charset="0"/>
              </a:rPr>
              <a:t/>
            </a:r>
            <a:br>
              <a:rPr dirty="0" sz="8000" lang="en-IN">
                <a:solidFill>
                  <a:srgbClr val="002060"/>
                </a:solidFill>
                <a:latin typeface="Algerian" pitchFamily="82" charset="0"/>
              </a:rPr>
            </a:br>
            <a:endParaRPr dirty="0" sz="8000" lang="en-IN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1048609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pPr algn="ctr"/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Presented by, </a:t>
            </a:r>
          </a:p>
          <a:p>
            <a:pPr algn="ctr"/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Ms. </a:t>
            </a:r>
            <a:r>
              <a:rPr dirty="0" sz="3200" lang="en-US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Anila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  </a:t>
            </a:r>
            <a:r>
              <a:rPr dirty="0" sz="3200" lang="en-US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Arun</a:t>
            </a:r>
            <a:endParaRPr dirty="0" sz="3200" lang="en-US" smtClean="0">
              <a:solidFill>
                <a:schemeClr val="tx1">
                  <a:lumMod val="95000"/>
                  <a:lumOff val="5000"/>
                </a:schemeClr>
              </a:solidFill>
              <a:latin typeface="Algerian" pitchFamily="82" charset="0"/>
            </a:endParaRPr>
          </a:p>
          <a:p>
            <a:pPr algn="ctr"/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A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s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s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t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.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P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r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o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f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e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s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s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o</a:t>
            </a:r>
            <a:r>
              <a:rPr dirty="0" sz="3200"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r</a:t>
            </a:r>
            <a:endParaRPr dirty="0" sz="3200" lang="en-IN" smtClean="0">
              <a:solidFill>
                <a:schemeClr val="tx1">
                  <a:lumMod val="95000"/>
                  <a:lumOff val="5000"/>
                </a:schemeClr>
              </a:solidFill>
              <a:latin typeface="Algerian" pitchFamily="82" charset="0"/>
            </a:endParaRPr>
          </a:p>
          <a:p>
            <a:endParaRPr dirty="0" sz="3200" lang="en-IN">
              <a:solidFill>
                <a:schemeClr val="tx1">
                  <a:lumMod val="95000"/>
                  <a:lumOff val="5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Advanced triage</a:t>
            </a:r>
            <a:endParaRPr dirty="0" lang="en-IN"/>
          </a:p>
        </p:txBody>
      </p:sp>
      <p:sp>
        <p:nvSpPr>
          <p:cNvPr id="1048630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19311"/>
            <a:ext cx="10515600" cy="4726744"/>
          </a:xfrm>
        </p:spPr>
        <p:txBody>
          <a:bodyPr>
            <a:normAutofit/>
          </a:bodyPr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In advanced triage, doctors may decide that some seriously injured people should not receive advanced care because they are unlikely to survive.</a:t>
            </a:r>
          </a:p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Advanced care will be used on patients with less severe injuries. Because treatment is intentionally withheld from patients with certain injuries, advanced triage has an ethical implication.</a:t>
            </a:r>
          </a:p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Principles of advanced triage is </a:t>
            </a:r>
          </a:p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   “Do the greatest good for the greatest number”</a:t>
            </a:r>
          </a:p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Preservation </a:t>
            </a:r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of life takes precedence over preservation of limbs.</a:t>
            </a:r>
          </a:p>
          <a:p>
            <a:r>
              <a:rPr dirty="0" lang="en-IN" smtClean="0">
                <a:latin typeface="Times New Roman" pitchFamily="18" charset="0"/>
                <a:cs typeface="Times New Roman" pitchFamily="18" charset="0"/>
              </a:rPr>
              <a:t>    Immediate threats to life: HEMORRHAGE</a:t>
            </a:r>
            <a:endParaRPr dirty="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US"/>
              <a:t>Triage Categories</a:t>
            </a:r>
            <a:r>
              <a:rPr dirty="0" lang="en-IN"/>
              <a:t/>
            </a:r>
            <a:br>
              <a:rPr dirty="0" lang="en-IN"/>
            </a:br>
            <a:endParaRPr dirty="0" lang="en-IN"/>
          </a:p>
        </p:txBody>
      </p:sp>
      <p:sp>
        <p:nvSpPr>
          <p:cNvPr id="1048632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The North Atlantic Treaty Organization (NATO) triage system is one that is widely used and presented here.  It consists of four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colours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, Red, Yellow, Green and Black.  Each </a:t>
            </a:r>
            <a:r>
              <a:rPr dirty="0" sz="2800" lang="en-US" err="1">
                <a:latin typeface="Times New Roman" pitchFamily="18" charset="0"/>
                <a:cs typeface="Times New Roman" pitchFamily="18" charset="0"/>
              </a:rPr>
              <a:t>colour</a:t>
            </a:r>
            <a:r>
              <a:rPr dirty="0" sz="2800" lang="en-US">
                <a:latin typeface="Times New Roman" pitchFamily="18" charset="0"/>
                <a:cs typeface="Times New Roman" pitchFamily="18" charset="0"/>
              </a:rPr>
              <a:t> signifies a different level of priority.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  <a:p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822642"/>
          </a:xfrm>
        </p:spPr>
        <p:txBody>
          <a:bodyPr>
            <a:normAutofit fontScale="90000"/>
          </a:bodyPr>
          <a:p>
            <a:r>
              <a:rPr b="1" dirty="0" lang="en-US" smtClean="0"/>
              <a:t>Triage </a:t>
            </a:r>
            <a:r>
              <a:rPr b="1" dirty="0" lang="en-US" smtClean="0"/>
              <a:t>Categories CONTD</a:t>
            </a:r>
            <a:r>
              <a:rPr dirty="0" lang="en-IN" smtClean="0"/>
              <a:t/>
            </a:r>
            <a:br>
              <a:rPr dirty="0" lang="en-IN" smtClean="0"/>
            </a:br>
            <a:endParaRPr dirty="0" lang="en-IN"/>
          </a:p>
        </p:txBody>
      </p:sp>
      <p:sp>
        <p:nvSpPr>
          <p:cNvPr id="1048634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815927"/>
            <a:ext cx="9842695" cy="5416062"/>
          </a:xfrm>
        </p:spPr>
        <p:txBody>
          <a:bodyPr>
            <a:noAutofit/>
          </a:bodyPr>
          <a:p>
            <a:r>
              <a:rPr b="1" dirty="0" sz="2800" lang="en-I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I (emergent)                  Red                                     IMMEDIATE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Victims with serious injuries that are life threatening but has a high probability of survival if they received immediate care.</a:t>
            </a:r>
          </a:p>
          <a:p>
            <a:pPr>
              <a:buNone/>
            </a:pP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They require immediate surgery or other life-saving intervention, and have first priority for surgical teams or transport to advanced facilities; they “cannot wait” but are likely to survive with immediate treatment.</a:t>
            </a:r>
          </a:p>
          <a:p>
            <a:pPr>
              <a:buNone/>
            </a:pP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b="1" dirty="0" sz="2800" i="1" lang="en-IN" smtClean="0">
                <a:latin typeface="Times New Roman" pitchFamily="18" charset="0"/>
                <a:cs typeface="Times New Roman" pitchFamily="18" charset="0"/>
              </a:rPr>
              <a:t>Critical; life threatening—compromised airway, shock, </a:t>
            </a:r>
            <a:r>
              <a:rPr b="1" dirty="0" sz="2800" i="1" lang="en-IN" err="1" smtClean="0">
                <a:latin typeface="Times New Roman" pitchFamily="18" charset="0"/>
                <a:cs typeface="Times New Roman" pitchFamily="18" charset="0"/>
              </a:rPr>
              <a:t>hemorrhage</a:t>
            </a:r>
            <a:r>
              <a:rPr b="1" dirty="0" sz="2800" i="1" lang="en-IN" smtClean="0">
                <a:latin typeface="Times New Roman" pitchFamily="18" charset="0"/>
                <a:cs typeface="Times New Roman" pitchFamily="18" charset="0"/>
              </a:rPr>
              <a:t>”	</a:t>
            </a:r>
          </a:p>
        </p:txBody>
      </p:sp>
    </p:spTree>
  </p:cSld>
  <p:clrMapOvr>
    <a:masterClrMapping/>
  </p:clrMapOvr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/>
              <a:t>Triage Categories CONTD</a:t>
            </a:r>
            <a:r>
              <a:rPr dirty="0" lang="en-IN" smtClean="0"/>
              <a:t/>
            </a:r>
            <a:br>
              <a:rPr dirty="0" lang="en-IN" smtClean="0"/>
            </a:br>
            <a:endParaRPr dirty="0" lang="en-IN"/>
          </a:p>
        </p:txBody>
      </p:sp>
      <p:sp>
        <p:nvSpPr>
          <p:cNvPr id="1048636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b="1" dirty="0" sz="2800" lang="en-IN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Class II (urgent)                    Yellow                                   DELAYED	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Victims who are seriously injured and whose life is not immediately threatened; and can delay transport and treatment for 2 hours.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Their condition is stable for the moment but requires watching by trained persons and frequent re-triage, will need hospital care (and would receive immediate priority care under “normal” circumstances).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b="1" dirty="0" sz="2800" i="1" lang="en-IN" smtClean="0">
                <a:latin typeface="Times New Roman" pitchFamily="18" charset="0"/>
                <a:cs typeface="Times New Roman" pitchFamily="18" charset="0"/>
              </a:rPr>
              <a:t>Major illness or injury;—open fracture, chest wound”	</a:t>
            </a:r>
          </a:p>
          <a:p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>
                <a:solidFill>
                  <a:schemeClr val="tx1"/>
                </a:solidFill>
              </a:rPr>
              <a:t>Triage Categories CONTD</a:t>
            </a:r>
            <a:r>
              <a:rPr dirty="0" lang="en-IN" smtClean="0"/>
              <a:t/>
            </a:r>
            <a:br>
              <a:rPr dirty="0" lang="en-IN" smtClean="0"/>
            </a:br>
            <a:endParaRPr dirty="0" lang="en-IN"/>
          </a:p>
        </p:txBody>
      </p:sp>
      <p:sp>
        <p:nvSpPr>
          <p:cNvPr id="1048638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III  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non-   			 	urgent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       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b="1" dirty="0" sz="2800" lang="en-IN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Green                                      MINIMAL	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“Walking wounded,” the casualty requires medical attention when all higher priority patients have been evacuated, and may not require monitoring.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– Patients/victims whose care and transport may be delayed 2 hours or more.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b="1" dirty="0" sz="2800" i="1" lang="en-IN" smtClean="0">
                <a:latin typeface="Times New Roman" pitchFamily="18" charset="0"/>
                <a:cs typeface="Times New Roman" pitchFamily="18" charset="0"/>
              </a:rPr>
              <a:t>minor injuries; walking wounded—closed fracture, sprain, strain”	</a:t>
            </a:r>
          </a:p>
          <a:p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/>
              <a:t>Triage Categories CONTD</a:t>
            </a:r>
            <a:endParaRPr dirty="0" lang="en-IN"/>
          </a:p>
        </p:txBody>
      </p:sp>
      <p:sp>
        <p:nvSpPr>
          <p:cNvPr id="1048640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p>
            <a:pPr>
              <a:buNone/>
            </a:pP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Class IV (expectant)           Black                                  EXPECTANT	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They are so severely injured that they will die of their injuries, possibly in hours or days (large-body burns, severe trauma, lethal radiation dose), or in life-threatening medical crisis that they are unlikely to survive given the care available (cardiac arrest, septic shock, severe head or chest wounds);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They should be taken to a holding area and given painkillers as required to reduce suffering.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b="1" dirty="0" sz="2800" i="1" lang="en-IN" smtClean="0">
                <a:latin typeface="Times New Roman" pitchFamily="18" charset="0"/>
                <a:cs typeface="Times New Roman" pitchFamily="18" charset="0"/>
              </a:rPr>
              <a:t>Dead or expected to die—massive head injury, extensive full-thickness burns”	</a:t>
            </a:r>
          </a:p>
          <a:p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Basic component of triage</a:t>
            </a:r>
            <a:endParaRPr b="1" dirty="0" lang="en-IN"/>
          </a:p>
        </p:txBody>
      </p:sp>
      <p:sp>
        <p:nvSpPr>
          <p:cNvPr id="1048642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• An “across-the room” assessment</a:t>
            </a:r>
          </a:p>
          <a:p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 • The triage history</a:t>
            </a:r>
          </a:p>
          <a:p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 • The triage physical assessment </a:t>
            </a:r>
          </a:p>
          <a:p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• The triage decision </a:t>
            </a:r>
            <a:endParaRPr b="1"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IN"/>
          </a:p>
        </p:txBody>
      </p:sp>
      <p:sp>
        <p:nvSpPr>
          <p:cNvPr id="104864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dirty="0" lang="en-IN"/>
          </a:p>
        </p:txBody>
      </p:sp>
      <p:sp>
        <p:nvSpPr>
          <p:cNvPr id="1048645" name="AutoShape 2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sp>
        <p:nvSpPr>
          <p:cNvPr id="1048646" name="AutoShape 4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sp>
        <p:nvSpPr>
          <p:cNvPr id="1048647" name="AutoShape 6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sp>
        <p:nvSpPr>
          <p:cNvPr id="1048648" name="AutoShape 8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sp>
        <p:nvSpPr>
          <p:cNvPr id="1048649" name="AutoShape 10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sp>
        <p:nvSpPr>
          <p:cNvPr id="1048650" name="AutoShape 12" descr="An “ across the room assessment” To identify obvious life threat conditions General appearance Air way Breathing Circulati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/>
          <a:noFill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IN"/>
          </a:p>
        </p:txBody>
      </p:sp>
      <p:pic>
        <p:nvPicPr>
          <p:cNvPr id="2097152" name="Picture 14" descr="An “ across the room assessment” To identify obvious life threat conditions General appearance Air way Breathing Circulati...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576775" y="214085"/>
            <a:ext cx="10624367" cy="6172647"/>
          </a:xfrm>
          <a:prstGeom prst="rect"/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Across the room assessment</a:t>
            </a:r>
            <a:endParaRPr b="1" dirty="0" lang="en-IN"/>
          </a:p>
        </p:txBody>
      </p:sp>
      <p:sp>
        <p:nvSpPr>
          <p:cNvPr id="1048652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Air way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Abnormal airway sounds, strider, wheezing grunting Unusual posture e.g.. Sniffing position, inability to speak, drooling or inability to handle secretion 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Breathing 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Altered skin signs, cyanosis, dusky skin, </a:t>
            </a:r>
            <a:r>
              <a:rPr dirty="0" sz="2800" lang="en-IN" err="1" smtClean="0">
                <a:latin typeface="Times New Roman" pitchFamily="18" charset="0"/>
                <a:cs typeface="Times New Roman" pitchFamily="18" charset="0"/>
              </a:rPr>
              <a:t>tachypnic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IN" err="1" smtClean="0">
                <a:latin typeface="Times New Roman" pitchFamily="18" charset="0"/>
                <a:cs typeface="Times New Roman" pitchFamily="18" charset="0"/>
              </a:rPr>
              <a:t>bradypnea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dirty="0" sz="2800" lang="en-IN" err="1" smtClean="0">
                <a:latin typeface="Times New Roman" pitchFamily="18" charset="0"/>
                <a:cs typeface="Times New Roman" pitchFamily="18" charset="0"/>
              </a:rPr>
              <a:t>apnea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periods, retractions, use accessory muscles, nasal flaring, grunting, or audible wheezes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Across the room assessment</a:t>
            </a:r>
            <a:endParaRPr b="1" dirty="0" lang="en-IN"/>
          </a:p>
        </p:txBody>
      </p:sp>
      <p:sp>
        <p:nvSpPr>
          <p:cNvPr id="104865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Circulation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Altered skin signs, pale, mottling, flushing Un controlled bleeding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Disability (</a:t>
            </a:r>
            <a:r>
              <a:rPr b="1" dirty="0" sz="2800" lang="en-IN" err="1" smtClean="0">
                <a:latin typeface="Times New Roman" pitchFamily="18" charset="0"/>
                <a:cs typeface="Times New Roman" pitchFamily="18" charset="0"/>
              </a:rPr>
              <a:t>neuro</a:t>
            </a:r>
            <a:r>
              <a:rPr b="1" dirty="0" sz="2800" lang="en-IN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Decrease LOC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Decrease Interaction with environment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Inability to recognize family members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Unusual irritability Response to pain or stimuli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Decrease Flaccid or hyper active muscle tone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O</a:t>
            </a:r>
            <a:r>
              <a:rPr lang="en-US"/>
              <a:t>b</a:t>
            </a:r>
            <a:r>
              <a:rPr lang="en-US"/>
              <a:t>j</a:t>
            </a:r>
            <a:r>
              <a:rPr lang="en-US"/>
              <a:t>e</a:t>
            </a:r>
            <a:r>
              <a:rPr lang="en-US"/>
              <a:t>c</a:t>
            </a:r>
            <a:r>
              <a:rPr lang="en-US"/>
              <a:t>t</a:t>
            </a:r>
            <a:r>
              <a:rPr lang="en-US"/>
              <a:t>i</a:t>
            </a:r>
            <a:r>
              <a:rPr lang="en-US"/>
              <a:t>v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:</a:t>
            </a:r>
            <a:endParaRPr lang="en-IN"/>
          </a:p>
        </p:txBody>
      </p:sp>
      <p:sp>
        <p:nvSpPr>
          <p:cNvPr id="1048748" name=""/>
          <p:cNvSpPr>
            <a:spLocks noGrp="1"/>
          </p:cNvSpPr>
          <p:nvPr>
            <p:ph sz="quarter" idx="1"/>
          </p:nvPr>
        </p:nvSpPr>
        <p:spPr/>
        <p:txBody>
          <a:bodyPr/>
          <a:p>
            <a:r>
              <a:rPr lang="en-US"/>
              <a:t>D</a:t>
            </a:r>
            <a:r>
              <a:rPr lang="en-US"/>
              <a:t>e</a:t>
            </a:r>
            <a:r>
              <a:rPr lang="en-US"/>
              <a:t>f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endParaRPr lang="en-IN"/>
          </a:p>
          <a:p>
            <a:r>
              <a:rPr lang="en-US"/>
              <a:t>L</a:t>
            </a:r>
            <a:r>
              <a:rPr lang="en-US"/>
              <a:t>i</a:t>
            </a:r>
            <a:r>
              <a:rPr lang="en-US"/>
              <a:t>s</a:t>
            </a:r>
            <a:r>
              <a:rPr lang="en-US"/>
              <a:t>t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i</a:t>
            </a:r>
            <a:r>
              <a:rPr lang="en-US"/>
              <a:t>m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endParaRPr lang="en-IN"/>
          </a:p>
          <a:p>
            <a:r>
              <a:rPr lang="en-US"/>
              <a:t>E</a:t>
            </a:r>
            <a:r>
              <a:rPr lang="en-US"/>
              <a:t>x</a:t>
            </a:r>
            <a:r>
              <a:rPr lang="en-US"/>
              <a:t>p</a:t>
            </a:r>
            <a:r>
              <a:rPr lang="en-US"/>
              <a:t>l</a:t>
            </a:r>
            <a:r>
              <a:rPr lang="en-US"/>
              <a:t>a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y</a:t>
            </a:r>
            <a:r>
              <a:rPr lang="en-US"/>
              <a:t>p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endParaRPr lang="en-IN"/>
          </a:p>
          <a:p>
            <a:r>
              <a:rPr lang="en-US"/>
              <a:t>D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c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b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c</a:t>
            </a:r>
            <a:r>
              <a:rPr lang="en-US"/>
              <a:t>i</a:t>
            </a:r>
            <a:r>
              <a:rPr lang="en-US"/>
              <a:t>p</a:t>
            </a:r>
            <a:r>
              <a:rPr lang="en-US"/>
              <a:t>l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endParaRPr lang="en-IN"/>
          </a:p>
          <a:p>
            <a:r>
              <a:rPr lang="en-US"/>
              <a:t>Enumerates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b</a:t>
            </a:r>
            <a:r>
              <a:rPr lang="en-US"/>
              <a:t>a</a:t>
            </a:r>
            <a:r>
              <a:rPr lang="en-US"/>
              <a:t>s</a:t>
            </a:r>
            <a:r>
              <a:rPr lang="en-US"/>
              <a:t>i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o</a:t>
            </a:r>
            <a:r>
              <a:rPr lang="en-US"/>
              <a:t>m</a:t>
            </a:r>
            <a:r>
              <a:rPr lang="en-US"/>
              <a:t>p</a:t>
            </a:r>
            <a:r>
              <a:rPr lang="en-US"/>
              <a:t>o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t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r</a:t>
            </a:r>
            <a:r>
              <a:rPr lang="en-US"/>
              <a:t>i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endParaRPr lang="en-IN"/>
          </a:p>
          <a:p>
            <a:endParaRPr lang="en-IN"/>
          </a:p>
          <a:p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Characteristics of triage nurse</a:t>
            </a:r>
            <a:endParaRPr b="1" dirty="0" lang="en-IN"/>
          </a:p>
        </p:txBody>
      </p:sp>
      <p:sp>
        <p:nvSpPr>
          <p:cNvPr id="1048656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Extensive knowledge to emergency medical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Adequate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training and competent skills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, language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, terminology </a:t>
            </a: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Ability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to use the critical thinker process </a:t>
            </a: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Good decision maker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Role of triage nurse</a:t>
            </a:r>
            <a:endParaRPr b="1" dirty="0" lang="en-IN"/>
          </a:p>
        </p:txBody>
      </p:sp>
      <p:sp>
        <p:nvSpPr>
          <p:cNvPr id="1048658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Greet patients and identify your self.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• Maintain privacy and confidentiality </a:t>
            </a: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Visualize all incoming patients even while interviewing others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Maintain good communication between triage and treatment area </a:t>
            </a: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maintain excellent communication with waiting area. </a:t>
            </a:r>
            <a:endParaRPr dirty="0" sz="2800" lang="en-IN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Use all resources to maintain high standard of care. 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Role of triage nurse</a:t>
            </a:r>
            <a:endParaRPr b="1" dirty="0" lang="en-IN"/>
          </a:p>
        </p:txBody>
      </p:sp>
      <p:sp>
        <p:nvSpPr>
          <p:cNvPr id="1048660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Teaching ----- use of thermometer, first aid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???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avoid lecturing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Crowd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control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Communicate with team leader and seek feed back on decisions.</a:t>
            </a:r>
          </a:p>
          <a:p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IN"/>
          </a:p>
        </p:txBody>
      </p:sp>
      <p:sp>
        <p:nvSpPr>
          <p:cNvPr id="1048662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endParaRPr b="1" dirty="0" sz="8800" i="1" lang="en-IN" smtClean="0">
              <a:latin typeface="Algerian" pitchFamily="82" charset="0"/>
            </a:endParaRPr>
          </a:p>
          <a:p>
            <a:pPr>
              <a:buNone/>
            </a:pPr>
            <a:r>
              <a:rPr b="1" dirty="0" sz="8800" i="1" lang="en-IN" smtClean="0">
                <a:latin typeface="Algerian" pitchFamily="82" charset="0"/>
              </a:rPr>
              <a:t>	</a:t>
            </a:r>
            <a:r>
              <a:rPr b="1" dirty="0" sz="8800" i="1" lang="en-IN" smtClean="0">
                <a:latin typeface="Algerian" pitchFamily="82" charset="0"/>
              </a:rPr>
              <a:t>	</a:t>
            </a:r>
            <a:r>
              <a:rPr b="1" dirty="0" sz="8800" i="1" lang="en-IN" smtClean="0">
                <a:latin typeface="Algerian" pitchFamily="82" charset="0"/>
              </a:rPr>
              <a:t>THANK YOU</a:t>
            </a:r>
            <a:endParaRPr b="1" dirty="0" sz="8800" i="1" lang="en-IN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>
                <a:cs typeface="Times New Roman" pitchFamily="18" charset="0"/>
              </a:rPr>
              <a:t>Meaning of triage</a:t>
            </a:r>
            <a:endParaRPr b="1" dirty="0" lang="en-IN">
              <a:cs typeface="Times New Roman" pitchFamily="18" charset="0"/>
            </a:endParaRPr>
          </a:p>
        </p:txBody>
      </p:sp>
      <p:sp>
        <p:nvSpPr>
          <p:cNvPr id="1048616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sz="2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Triage comes from the French word, ‘to </a:t>
            </a:r>
            <a:r>
              <a:rPr dirty="0" sz="2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sort out or choose”.</a:t>
            </a:r>
          </a:p>
          <a:p>
            <a:r>
              <a:rPr dirty="0" sz="2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It is the art of sorting patients according to the severity of their injury</a:t>
            </a:r>
            <a:r>
              <a:rPr dirty="0" sz="2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dirty="0" sz="2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dirty="0" sz="2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It is the key for successful management of the disaster affected victims of which is performed in the field and in the emergency department. </a:t>
            </a:r>
            <a:endParaRPr dirty="0" sz="280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IN" smtClean="0"/>
              <a:t>Definition of triage</a:t>
            </a:r>
            <a:endParaRPr b="1" dirty="0" lang="en-IN"/>
          </a:p>
        </p:txBody>
      </p:sp>
      <p:sp>
        <p:nvSpPr>
          <p:cNvPr id="1048618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It’s the process by which patients classified according to the type and urgency of their conditions to get the . Right patient to the Right place at the Right time with the Right care provider 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IN" smtClean="0">
                <a:cs typeface="Times New Roman" pitchFamily="18" charset="0"/>
              </a:rPr>
              <a:t>Aims of triage</a:t>
            </a:r>
            <a:br>
              <a:rPr b="1" dirty="0" lang="en-IN" smtClean="0">
                <a:cs typeface="Times New Roman" pitchFamily="18" charset="0"/>
              </a:rPr>
            </a:br>
            <a:endParaRPr dirty="0" lang="en-IN"/>
          </a:p>
        </p:txBody>
      </p:sp>
      <p:sp>
        <p:nvSpPr>
          <p:cNvPr id="1048620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1.      To sort patients based on needs for immediate care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2.      To recognize futility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3.      Medical needs will outstrip the immediately available resources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4.      Additional resources will become available given enough time.</a:t>
            </a: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IN" smtClean="0">
                <a:cs typeface="Times New Roman" pitchFamily="18" charset="0"/>
              </a:rPr>
              <a:t>PRINCIPLES OF TRIAGE</a:t>
            </a:r>
            <a:br>
              <a:rPr b="1" dirty="0" lang="en-IN" smtClean="0">
                <a:cs typeface="Times New Roman" pitchFamily="18" charset="0"/>
              </a:rPr>
            </a:br>
            <a:endParaRPr dirty="0" lang="en-IN"/>
          </a:p>
        </p:txBody>
      </p:sp>
      <p:sp>
        <p:nvSpPr>
          <p:cNvPr id="1048622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The main principles of triage are as follows: –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1.      Every patient should receive and triaged by appropriate skilled health-care professionals.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2.      Triage is a clinic-managerial decision and must involve collaborative planning.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3.      The triage process should not cause a delay in the delivery of effective clinical care.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IN" smtClean="0">
                <a:cs typeface="Times New Roman" pitchFamily="18" charset="0"/>
              </a:rPr>
              <a:t>Advantages of Triage</a:t>
            </a:r>
            <a:br>
              <a:rPr b="1" dirty="0" lang="en-IN" smtClean="0">
                <a:cs typeface="Times New Roman" pitchFamily="18" charset="0"/>
              </a:rPr>
            </a:br>
            <a:endParaRPr dirty="0" lang="en-IN"/>
          </a:p>
        </p:txBody>
      </p:sp>
      <p:sp>
        <p:nvSpPr>
          <p:cNvPr id="104862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1.      Helps to bring order and organization to a chaotic scene.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2.      It identifies and provides care to those who are in greatest need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3.      Helps make the difficult decisions easier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4.      Assure that resources are used in the most effective manner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5.      May take some of the emotional burden away from those doing triage</a:t>
            </a: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IN" smtClean="0">
                <a:cs typeface="Times New Roman" pitchFamily="18" charset="0"/>
              </a:rPr>
              <a:t>Types of triage</a:t>
            </a:r>
            <a:br>
              <a:rPr b="1" dirty="0" lang="en-IN" smtClean="0">
                <a:cs typeface="Times New Roman" pitchFamily="18" charset="0"/>
              </a:rPr>
            </a:br>
            <a:endParaRPr dirty="0" lang="en-IN"/>
          </a:p>
        </p:txBody>
      </p:sp>
      <p:sp>
        <p:nvSpPr>
          <p:cNvPr id="1048626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There are two types of triage: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1.      Simple triage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2.      Advanced triage</a:t>
            </a:r>
          </a:p>
          <a:p>
            <a:pPr>
              <a:buNone/>
            </a:pP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lang="en-IN" smtClean="0">
                <a:cs typeface="Times New Roman" pitchFamily="18" charset="0"/>
              </a:rPr>
              <a:t>Simple  triage</a:t>
            </a:r>
            <a:br>
              <a:rPr b="1" dirty="0" lang="en-IN" smtClean="0">
                <a:cs typeface="Times New Roman" pitchFamily="18" charset="0"/>
              </a:rPr>
            </a:br>
            <a:endParaRPr dirty="0" lang="en-IN">
              <a:cs typeface="Times New Roman" pitchFamily="18" charset="0"/>
            </a:endParaRPr>
          </a:p>
        </p:txBody>
      </p:sp>
      <p:sp>
        <p:nvSpPr>
          <p:cNvPr id="1048628" name="Content Placeholder 2"/>
          <p:cNvSpPr>
            <a:spLocks noGrp="1"/>
          </p:cNvSpPr>
          <p:nvPr>
            <p:ph sz="quarter" idx="1"/>
          </p:nvPr>
        </p:nvSpPr>
        <p:spPr>
          <a:xfrm>
            <a:off x="900332" y="1350498"/>
            <a:ext cx="10453468" cy="4826465"/>
          </a:xfrm>
        </p:spPr>
        <p:txBody>
          <a:bodyPr>
            <a:noAutofit/>
          </a:bodyPr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Simple triage is used in a scene of mass casualty, in order to sort patients into those who need critical attention and immediate transport to the hospital and those with less serious injuries.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S.T.A.R.T. (Simple Triage and Rapid Treatment) is a simple triage system that can be performed by lightly trained lay and emergency personnel in emergencies.</a:t>
            </a:r>
          </a:p>
          <a:p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Triage separates the injured into four groups: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       0 – The deceased who are beyond help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       1 – The injured who can be helped by immediate transportation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        2 – The injured whose transport can be delayed</a:t>
            </a:r>
          </a:p>
          <a:p>
            <a:pPr>
              <a:buNone/>
            </a:pPr>
            <a:r>
              <a:rPr dirty="0" sz="2800" lang="en-IN" smtClean="0">
                <a:latin typeface="Times New Roman" pitchFamily="18" charset="0"/>
                <a:cs typeface="Times New Roman" pitchFamily="18" charset="0"/>
              </a:rPr>
              <a:t>       3 – Those with minor injuries, who need help less urgently</a:t>
            </a:r>
            <a:endParaRPr dirty="0" sz="2800" lang="en-I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lastClr="000000" val="windowText"/>
      </a:dk1>
      <a:lt1>
        <a:sysClr lastClr="FFFFFF" val="window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r="5400000" dist="25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r="5400000" dist="2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r="5400000" dist="2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algn="tl" flip="y" sx="40000" sy="5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Triage </dc:title>
  <dc:creator>user</dc:creator>
  <cp:lastModifiedBy>ANILA ARUN</cp:lastModifiedBy>
  <dcterms:created xsi:type="dcterms:W3CDTF">2017-11-21T18:39:44Z</dcterms:created>
  <dcterms:modified xsi:type="dcterms:W3CDTF">2024-10-25T04:26:08Z</dcterms:modified>
</cp:coreProperties>
</file>