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3" r:id="rId18"/>
    <p:sldId id="275" r:id="rId19"/>
    <p:sldId id="276" r:id="rId20"/>
    <p:sldId id="28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5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84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76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23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40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086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82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991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486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180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91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55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3437-D62E-4A77-B856-4CFAE4A09C31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7DCC6-5F7C-4CFE-A066-1DB0A73B29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230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3" name="Picture 3" descr="C:\Users\user\AppData\Local\Microsoft\Windows\INetCache\IE\E2POPS2P\floral-welcome-sig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"/>
            <a:ext cx="9144000" cy="67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0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36833"/>
            <a:ext cx="2133600" cy="20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189" y="318261"/>
            <a:ext cx="7904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FORMULATING</a:t>
            </a:r>
            <a:r>
              <a:rPr sz="4000" spc="-15" dirty="0"/>
              <a:t> </a:t>
            </a:r>
            <a:r>
              <a:rPr sz="4000" spc="-5" dirty="0"/>
              <a:t>HYPOTHESIS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sz="quarter" idx="4294967295"/>
          </p:nvPr>
        </p:nvSpPr>
        <p:spPr>
          <a:xfrm>
            <a:off x="107504" y="1268760"/>
            <a:ext cx="8928992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4295" marR="624205" indent="0" algn="just">
              <a:spcBef>
                <a:spcPts val="100"/>
              </a:spcBef>
              <a:buNone/>
              <a:tabLst>
                <a:tab pos="1687195" algn="l"/>
                <a:tab pos="1687830" algn="l"/>
                <a:tab pos="6220460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Hypothesis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pc="-5" dirty="0" smtClean="0">
                <a:latin typeface="Times New Roman" pitchFamily="18" charset="0"/>
                <a:cs typeface="Times New Roman" pitchFamily="18" charset="0"/>
              </a:rPr>
              <a:t>assumed</a:t>
            </a:r>
            <a:r>
              <a:rPr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statement	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suggesting an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answer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to a question, which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not be</a:t>
            </a:r>
            <a:r>
              <a:rPr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true.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1344295" marR="624205" indent="0" algn="just">
              <a:spcBef>
                <a:spcPts val="100"/>
              </a:spcBef>
              <a:buNone/>
              <a:tabLst>
                <a:tab pos="1687195" algn="l"/>
                <a:tab pos="1687830" algn="l"/>
                <a:tab pos="6220460" algn="l"/>
              </a:tabLst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a prediction of what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expected to be the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outcome</a:t>
            </a:r>
            <a:r>
              <a:rPr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of  the study, which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either accepted or</a:t>
            </a:r>
            <a:r>
              <a:rPr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rejected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7733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3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1" y="353948"/>
            <a:ext cx="88392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pc="-5" dirty="0"/>
              <a:t>DESIGN </a:t>
            </a:r>
            <a:r>
              <a:rPr dirty="0"/>
              <a:t>AND PLANNING</a:t>
            </a:r>
            <a:r>
              <a:rPr spc="-70" dirty="0"/>
              <a:t> </a:t>
            </a:r>
            <a:r>
              <a:rPr dirty="0"/>
              <a:t>PHASE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408556"/>
            <a:ext cx="7467600" cy="4901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dirty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sz="2400" dirty="0">
                <a:latin typeface="Times New Roman"/>
                <a:cs typeface="Times New Roman"/>
              </a:rPr>
              <a:t>Selecting the research approach and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design</a:t>
            </a:r>
            <a:endParaRPr lang="en-IN"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endParaRPr lang="en-IN" sz="24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354965" algn="l"/>
              </a:tabLst>
            </a:pPr>
            <a:r>
              <a:rPr lang="en-IN" sz="2400" dirty="0" smtClean="0">
                <a:latin typeface="Times New Roman"/>
                <a:cs typeface="Times New Roman"/>
              </a:rPr>
              <a:t>Developing intervention protocols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354965" algn="l"/>
              </a:tabLst>
            </a:pPr>
            <a:r>
              <a:rPr sz="2400" dirty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sz="2400" dirty="0">
                <a:latin typeface="Times New Roman"/>
                <a:cs typeface="Times New Roman"/>
              </a:rPr>
              <a:t>Specifying 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population</a:t>
            </a:r>
            <a:endParaRPr lang="en-IN" sz="24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 pitchFamily="2" charset="2"/>
              <a:buChar char="ü"/>
              <a:tabLst>
                <a:tab pos="354965" algn="l"/>
              </a:tabLst>
            </a:pPr>
            <a:r>
              <a:rPr lang="en-IN" sz="2400" dirty="0" smtClean="0">
                <a:latin typeface="Times New Roman"/>
                <a:cs typeface="Times New Roman"/>
              </a:rPr>
              <a:t>Designing the sample plan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354965" algn="l"/>
              </a:tabLst>
            </a:pPr>
            <a:r>
              <a:rPr sz="2400" dirty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sz="2400" dirty="0">
                <a:latin typeface="Times New Roman"/>
                <a:cs typeface="Times New Roman"/>
              </a:rPr>
              <a:t>Developing tool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data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collection</a:t>
            </a:r>
          </a:p>
          <a:p>
            <a:pPr marL="12700">
              <a:lnSpc>
                <a:spcPct val="100000"/>
              </a:lnSpc>
              <a:spcBef>
                <a:spcPts val="2020"/>
              </a:spcBef>
              <a:tabLst>
                <a:tab pos="354965" algn="l"/>
              </a:tabLst>
            </a:pPr>
            <a:r>
              <a:rPr sz="2400" dirty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sz="2400" dirty="0">
                <a:latin typeface="Times New Roman"/>
                <a:cs typeface="Times New Roman"/>
              </a:rPr>
              <a:t>Establishing ethical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consideration</a:t>
            </a: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354965" algn="l"/>
              </a:tabLst>
            </a:pPr>
            <a:r>
              <a:rPr sz="2400" dirty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IN" sz="2400" dirty="0">
                <a:latin typeface="Times New Roman"/>
                <a:cs typeface="Times New Roman"/>
              </a:rPr>
              <a:t>F</a:t>
            </a:r>
            <a:r>
              <a:rPr lang="en-IN" sz="2400" dirty="0" smtClean="0">
                <a:latin typeface="Times New Roman"/>
                <a:cs typeface="Times New Roman"/>
              </a:rPr>
              <a:t>inalising the research plan</a:t>
            </a: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35496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29" y="4005064"/>
            <a:ext cx="27733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1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114046"/>
            <a:ext cx="8879152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RESEARCH</a:t>
            </a:r>
            <a:r>
              <a:rPr spc="-60" dirty="0"/>
              <a:t> </a:t>
            </a:r>
            <a:r>
              <a:rPr spc="-5" dirty="0"/>
              <a:t>APPROACH/DESIGN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1" y="933170"/>
            <a:ext cx="8556624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4450" indent="-342900" algn="just">
              <a:lnSpc>
                <a:spcPct val="15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Research design is the blue print of research study, which enables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 researcher to know on whom, what, when, where, and </a:t>
            </a:r>
            <a:r>
              <a:rPr sz="2000" spc="5" dirty="0">
                <a:latin typeface="Times New Roman"/>
                <a:cs typeface="Times New Roman"/>
              </a:rPr>
              <a:t>how </a:t>
            </a:r>
            <a:r>
              <a:rPr sz="2000" dirty="0">
                <a:latin typeface="Times New Roman"/>
                <a:cs typeface="Times New Roman"/>
              </a:rPr>
              <a:t>the study  will be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conducted.</a:t>
            </a:r>
          </a:p>
          <a:p>
            <a:pPr marL="355600" marR="5080" indent="-342900" algn="just">
              <a:lnSpc>
                <a:spcPct val="150100"/>
              </a:lnSpc>
              <a:spcBef>
                <a:spcPts val="47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Experimental – it </a:t>
            </a:r>
            <a:r>
              <a:rPr sz="2000" spc="-5" dirty="0">
                <a:latin typeface="Times New Roman"/>
                <a:cs typeface="Times New Roman"/>
              </a:rPr>
              <a:t>must </a:t>
            </a:r>
            <a:r>
              <a:rPr sz="2000" dirty="0">
                <a:latin typeface="Times New Roman"/>
                <a:cs typeface="Times New Roman"/>
              </a:rPr>
              <a:t>have three </a:t>
            </a:r>
            <a:r>
              <a:rPr sz="2000" spc="-5" dirty="0">
                <a:latin typeface="Times New Roman"/>
                <a:cs typeface="Times New Roman"/>
              </a:rPr>
              <a:t>characteristics </a:t>
            </a:r>
            <a:r>
              <a:rPr sz="2000" dirty="0">
                <a:latin typeface="Times New Roman"/>
                <a:cs typeface="Times New Roman"/>
              </a:rPr>
              <a:t>that is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manipulation,  </a:t>
            </a:r>
            <a:r>
              <a:rPr sz="2000" spc="-5" dirty="0">
                <a:latin typeface="Times New Roman"/>
                <a:cs typeface="Times New Roman"/>
              </a:rPr>
              <a:t>randomization </a:t>
            </a:r>
            <a:r>
              <a:rPr sz="2000" dirty="0">
                <a:latin typeface="Times New Roman"/>
                <a:cs typeface="Times New Roman"/>
              </a:rPr>
              <a:t>and control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group</a:t>
            </a:r>
          </a:p>
          <a:p>
            <a:pPr marL="355600" marR="137795" indent="-342900">
              <a:lnSpc>
                <a:spcPct val="15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Quasi </a:t>
            </a:r>
            <a:r>
              <a:rPr sz="2000" spc="-5" dirty="0">
                <a:latin typeface="Times New Roman"/>
                <a:cs typeface="Times New Roman"/>
              </a:rPr>
              <a:t>experimental- </a:t>
            </a:r>
            <a:r>
              <a:rPr sz="2000" dirty="0">
                <a:latin typeface="Times New Roman"/>
                <a:cs typeface="Times New Roman"/>
              </a:rPr>
              <a:t>it involve </a:t>
            </a:r>
            <a:r>
              <a:rPr sz="2000" spc="-5" dirty="0">
                <a:latin typeface="Times New Roman"/>
                <a:cs typeface="Times New Roman"/>
              </a:rPr>
              <a:t>manipulation </a:t>
            </a:r>
            <a:r>
              <a:rPr sz="2000" dirty="0">
                <a:latin typeface="Times New Roman"/>
                <a:cs typeface="Times New Roman"/>
              </a:rPr>
              <a:t>of independent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variable  to observe the effect on dependent variables,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dirty="0">
                <a:latin typeface="Times New Roman"/>
                <a:cs typeface="Times New Roman"/>
              </a:rPr>
              <a:t>usually there is  absence of </a:t>
            </a:r>
            <a:r>
              <a:rPr sz="2000" spc="-5" dirty="0">
                <a:latin typeface="Times New Roman"/>
                <a:cs typeface="Times New Roman"/>
              </a:rPr>
              <a:t>randomization </a:t>
            </a:r>
            <a:r>
              <a:rPr sz="2000" dirty="0">
                <a:latin typeface="Times New Roman"/>
                <a:cs typeface="Times New Roman"/>
              </a:rPr>
              <a:t>or control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group.</a:t>
            </a:r>
          </a:p>
          <a:p>
            <a:pPr marL="355600" marR="286385" indent="-342900">
              <a:lnSpc>
                <a:spcPct val="15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Times New Roman"/>
                <a:cs typeface="Times New Roman"/>
              </a:rPr>
              <a:t>Non </a:t>
            </a:r>
            <a:r>
              <a:rPr sz="2000" spc="-5" dirty="0">
                <a:latin typeface="Times New Roman"/>
                <a:cs typeface="Times New Roman"/>
              </a:rPr>
              <a:t>experimental </a:t>
            </a:r>
            <a:r>
              <a:rPr sz="2000" dirty="0">
                <a:latin typeface="Times New Roman"/>
                <a:cs typeface="Times New Roman"/>
              </a:rPr>
              <a:t>– it involve study of research variables without  </a:t>
            </a:r>
            <a:r>
              <a:rPr sz="2000" spc="-5" dirty="0">
                <a:latin typeface="Times New Roman"/>
                <a:cs typeface="Times New Roman"/>
              </a:rPr>
              <a:t>manipulation </a:t>
            </a:r>
            <a:r>
              <a:rPr sz="2000" dirty="0">
                <a:latin typeface="Times New Roman"/>
                <a:cs typeface="Times New Roman"/>
              </a:rPr>
              <a:t>them in natural </a:t>
            </a:r>
            <a:r>
              <a:rPr sz="2000" spc="-5" dirty="0">
                <a:latin typeface="Times New Roman"/>
                <a:cs typeface="Times New Roman"/>
              </a:rPr>
              <a:t>setting </a:t>
            </a:r>
            <a:r>
              <a:rPr sz="2000" dirty="0">
                <a:latin typeface="Times New Roman"/>
                <a:cs typeface="Times New Roman"/>
              </a:rPr>
              <a:t>for the purpose of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description,  </a:t>
            </a:r>
            <a:r>
              <a:rPr sz="2000" spc="-5" dirty="0">
                <a:latin typeface="Times New Roman"/>
                <a:cs typeface="Times New Roman"/>
              </a:rPr>
              <a:t>exploration, </a:t>
            </a:r>
            <a:r>
              <a:rPr sz="2000" dirty="0">
                <a:latin typeface="Times New Roman"/>
                <a:cs typeface="Times New Roman"/>
              </a:rPr>
              <a:t>explanation, and correlation between two or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more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870" y="6298488"/>
            <a:ext cx="10077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va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bles.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23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137144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SPECIFY </a:t>
            </a:r>
            <a:r>
              <a:rPr spc="-10" dirty="0"/>
              <a:t>THE</a:t>
            </a:r>
            <a:r>
              <a:rPr spc="-65" dirty="0"/>
              <a:t> </a:t>
            </a:r>
            <a:r>
              <a:rPr spc="-5" dirty="0"/>
              <a:t>POPULATION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577468"/>
            <a:ext cx="9090023" cy="5768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116839" indent="-343535">
              <a:lnSpc>
                <a:spcPct val="150000"/>
              </a:lnSpc>
              <a:spcBef>
                <a:spcPts val="100"/>
              </a:spcBef>
              <a:buChar char="•"/>
              <a:tabLst>
                <a:tab pos="406400" algn="l"/>
                <a:tab pos="407034" algn="l"/>
              </a:tabLst>
            </a:pPr>
            <a:r>
              <a:rPr sz="2400" dirty="0">
                <a:latin typeface="Times New Roman"/>
                <a:cs typeface="Times New Roman"/>
              </a:rPr>
              <a:t>Research population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an aggregate of all the subjects or  objects with specific </a:t>
            </a:r>
            <a:r>
              <a:rPr sz="2400" spc="-5" dirty="0">
                <a:latin typeface="Times New Roman"/>
                <a:cs typeface="Times New Roman"/>
              </a:rPr>
              <a:t>characteristics. </a:t>
            </a:r>
            <a:r>
              <a:rPr sz="2400" dirty="0">
                <a:latin typeface="Times New Roman"/>
                <a:cs typeface="Times New Roman"/>
              </a:rPr>
              <a:t>( E.g.)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study on  prevalence of health care associated infection </a:t>
            </a:r>
            <a:r>
              <a:rPr sz="2400" spc="-5" dirty="0">
                <a:latin typeface="Times New Roman"/>
                <a:cs typeface="Times New Roman"/>
              </a:rPr>
              <a:t>among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  </a:t>
            </a:r>
            <a:r>
              <a:rPr sz="2400" spc="-5" dirty="0">
                <a:latin typeface="Times New Roman"/>
                <a:cs typeface="Times New Roman"/>
              </a:rPr>
              <a:t>admitted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ICU</a:t>
            </a:r>
            <a:endParaRPr sz="240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839"/>
              </a:spcBef>
            </a:pPr>
            <a:r>
              <a:rPr sz="2400" b="1" dirty="0">
                <a:solidFill>
                  <a:srgbClr val="FF0000"/>
                </a:solidFill>
                <a:latin typeface="Segoe Script"/>
                <a:cs typeface="Segoe Script"/>
              </a:rPr>
              <a:t>DEVELOPING </a:t>
            </a:r>
            <a:r>
              <a:rPr sz="2400" b="1" spc="-5" dirty="0">
                <a:solidFill>
                  <a:srgbClr val="FF0000"/>
                </a:solidFill>
                <a:latin typeface="Segoe Script"/>
                <a:cs typeface="Segoe Script"/>
              </a:rPr>
              <a:t>TOOL </a:t>
            </a:r>
            <a:r>
              <a:rPr sz="2400" b="1" dirty="0">
                <a:solidFill>
                  <a:srgbClr val="FF0000"/>
                </a:solidFill>
                <a:latin typeface="Segoe Script"/>
                <a:cs typeface="Segoe Script"/>
              </a:rPr>
              <a:t>FOR DATA</a:t>
            </a:r>
            <a:r>
              <a:rPr sz="2400" b="1" spc="-3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Segoe Script"/>
                <a:cs typeface="Segoe Script"/>
              </a:rPr>
              <a:t>COLLECTION</a:t>
            </a:r>
            <a:endParaRPr sz="2400" dirty="0">
              <a:latin typeface="Segoe Script"/>
              <a:cs typeface="Segoe Script"/>
            </a:endParaRPr>
          </a:p>
          <a:p>
            <a:pPr marL="406400" marR="43180" indent="-343535">
              <a:lnSpc>
                <a:spcPct val="150000"/>
              </a:lnSpc>
              <a:spcBef>
                <a:spcPts val="755"/>
              </a:spcBef>
              <a:buChar char="•"/>
              <a:tabLst>
                <a:tab pos="406400" algn="l"/>
                <a:tab pos="407034" algn="l"/>
              </a:tabLst>
            </a:pP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important </a:t>
            </a:r>
            <a:r>
              <a:rPr sz="2400" dirty="0">
                <a:latin typeface="Times New Roman"/>
                <a:cs typeface="Times New Roman"/>
              </a:rPr>
              <a:t>and crucial step of the research  process the tool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data </a:t>
            </a:r>
            <a:r>
              <a:rPr sz="2400" spc="-5" dirty="0">
                <a:latin typeface="Times New Roman"/>
                <a:cs typeface="Times New Roman"/>
              </a:rPr>
              <a:t>collection </a:t>
            </a:r>
            <a:r>
              <a:rPr sz="2400" dirty="0">
                <a:latin typeface="Times New Roman"/>
                <a:cs typeface="Times New Roman"/>
              </a:rPr>
              <a:t>depends on several </a:t>
            </a:r>
            <a:r>
              <a:rPr sz="2400" spc="-5" dirty="0">
                <a:latin typeface="Times New Roman"/>
                <a:cs typeface="Times New Roman"/>
              </a:rPr>
              <a:t>factor  such </a:t>
            </a:r>
            <a:r>
              <a:rPr sz="2400" dirty="0">
                <a:latin typeface="Times New Roman"/>
                <a:cs typeface="Times New Roman"/>
              </a:rPr>
              <a:t>as type of research design, variables, subjects,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available  resources and </a:t>
            </a:r>
            <a:r>
              <a:rPr sz="2400" spc="-5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for the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study.</a:t>
            </a:r>
          </a:p>
          <a:p>
            <a:pPr marL="406400" indent="-343535">
              <a:lnSpc>
                <a:spcPct val="100000"/>
              </a:lnSpc>
              <a:spcBef>
                <a:spcPts val="2014"/>
              </a:spcBef>
              <a:buChar char="•"/>
              <a:tabLst>
                <a:tab pos="406400" algn="l"/>
                <a:tab pos="407034" algn="l"/>
                <a:tab pos="4453890" algn="l"/>
              </a:tabLst>
            </a:pPr>
            <a:r>
              <a:rPr sz="2400" dirty="0">
                <a:latin typeface="Times New Roman"/>
                <a:cs typeface="Times New Roman"/>
              </a:rPr>
              <a:t>The researcher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standardized	tool or develop new tool,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</a:p>
          <a:p>
            <a:pPr marL="406400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be used after establishing their validity and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14" dirty="0" smtClean="0">
                <a:latin typeface="Times New Roman"/>
                <a:cs typeface="Times New Roman"/>
              </a:rPr>
              <a:t>reliabili</a:t>
            </a:r>
            <a:r>
              <a:rPr lang="en-US" sz="2100" spc="-172" baseline="51587" dirty="0" smtClean="0">
                <a:latin typeface="Arial"/>
                <a:cs typeface="Arial"/>
              </a:rPr>
              <a:t>t</a:t>
            </a:r>
            <a:r>
              <a:rPr sz="2400" spc="-114" dirty="0" smtClean="0">
                <a:latin typeface="Times New Roman"/>
                <a:cs typeface="Times New Roman"/>
              </a:rPr>
              <a:t>y</a:t>
            </a:r>
            <a:r>
              <a:rPr sz="2400" spc="-114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9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4234"/>
            <a:ext cx="7772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sz="2800" spc="-5" dirty="0"/>
              <a:t>ESTABLISHING ETHICAL</a:t>
            </a:r>
            <a:r>
              <a:rPr sz="2800" spc="50" dirty="0"/>
              <a:t> </a:t>
            </a:r>
            <a:r>
              <a:rPr sz="2800" spc="-10" dirty="0"/>
              <a:t>CONSIDERATION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28601" y="905002"/>
            <a:ext cx="8818878" cy="522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Obtaining ethical approval from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IEC</a:t>
            </a: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Taking </a:t>
            </a:r>
            <a:r>
              <a:rPr sz="2400" spc="-5" dirty="0">
                <a:latin typeface="Times New Roman"/>
                <a:cs typeface="Times New Roman"/>
              </a:rPr>
              <a:t>informed </a:t>
            </a:r>
            <a:r>
              <a:rPr sz="2400" dirty="0">
                <a:latin typeface="Times New Roman"/>
                <a:cs typeface="Times New Roman"/>
              </a:rPr>
              <a:t>consent from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participants</a:t>
            </a:r>
            <a:endParaRPr sz="2400" dirty="0">
              <a:latin typeface="Times New Roman"/>
              <a:cs typeface="Times New Roman"/>
            </a:endParaRPr>
          </a:p>
          <a:p>
            <a:pPr marL="355600" marR="469265" indent="-342900">
              <a:lnSpc>
                <a:spcPct val="15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Obtaining the </a:t>
            </a:r>
            <a:r>
              <a:rPr sz="2400" spc="-5" dirty="0">
                <a:latin typeface="Times New Roman"/>
                <a:cs typeface="Times New Roman"/>
              </a:rPr>
              <a:t>permission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5" dirty="0">
                <a:latin typeface="Times New Roman"/>
                <a:cs typeface="Times New Roman"/>
              </a:rPr>
              <a:t>competent </a:t>
            </a:r>
            <a:r>
              <a:rPr sz="2400" dirty="0">
                <a:latin typeface="Times New Roman"/>
                <a:cs typeface="Times New Roman"/>
              </a:rPr>
              <a:t>authority of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health care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facility</a:t>
            </a: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Maintaining </a:t>
            </a:r>
            <a:r>
              <a:rPr sz="2400" spc="-5" dirty="0">
                <a:latin typeface="Times New Roman"/>
                <a:cs typeface="Times New Roman"/>
              </a:rPr>
              <a:t>confidentiality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400" b="1" spc="-10" dirty="0">
                <a:solidFill>
                  <a:srgbClr val="FF0000"/>
                </a:solidFill>
                <a:latin typeface="Segoe Script"/>
                <a:cs typeface="Segoe Script"/>
              </a:rPr>
              <a:t>CONDUCTING </a:t>
            </a:r>
            <a:r>
              <a:rPr sz="2400" b="1" spc="-5" dirty="0">
                <a:solidFill>
                  <a:srgbClr val="FF0000"/>
                </a:solidFill>
                <a:latin typeface="Segoe Script"/>
                <a:cs typeface="Segoe Script"/>
              </a:rPr>
              <a:t>PILOT</a:t>
            </a:r>
            <a:r>
              <a:rPr sz="2400" b="1" spc="60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Segoe Script"/>
                <a:cs typeface="Segoe Script"/>
              </a:rPr>
              <a:t>STUDY</a:t>
            </a:r>
            <a:endParaRPr sz="2400" dirty="0">
              <a:latin typeface="Segoe Script"/>
              <a:cs typeface="Segoe Script"/>
            </a:endParaRPr>
          </a:p>
          <a:p>
            <a:pPr marL="355600" marR="5080" indent="-342900">
              <a:lnSpc>
                <a:spcPct val="15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Pilot </a:t>
            </a:r>
            <a:r>
              <a:rPr sz="2400" dirty="0">
                <a:latin typeface="Times New Roman"/>
                <a:cs typeface="Times New Roman"/>
              </a:rPr>
              <a:t>study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kind of </a:t>
            </a:r>
            <a:r>
              <a:rPr sz="2400" spc="-5" dirty="0">
                <a:latin typeface="Times New Roman"/>
                <a:cs typeface="Times New Roman"/>
              </a:rPr>
              <a:t>small </a:t>
            </a:r>
            <a:r>
              <a:rPr sz="2400" dirty="0">
                <a:latin typeface="Times New Roman"/>
                <a:cs typeface="Times New Roman"/>
              </a:rPr>
              <a:t>scale rehearsal on the  subjects, but these subjects are not a part of the actual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study</a:t>
            </a: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Pilot study conducted to ensure the </a:t>
            </a:r>
            <a:r>
              <a:rPr sz="2400" spc="-5" dirty="0">
                <a:latin typeface="Times New Roman"/>
                <a:cs typeface="Times New Roman"/>
              </a:rPr>
              <a:t>feasibility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3870" y="6282944"/>
            <a:ext cx="5607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and revise </a:t>
            </a:r>
            <a:r>
              <a:rPr sz="2400" spc="-5" dirty="0">
                <a:latin typeface="Times New Roman"/>
                <a:cs typeface="Times New Roman"/>
              </a:rPr>
              <a:t>methodology </a:t>
            </a:r>
            <a:r>
              <a:rPr sz="2400" dirty="0">
                <a:latin typeface="Times New Roman"/>
                <a:cs typeface="Times New Roman"/>
              </a:rPr>
              <a:t>and tool of the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study.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8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191261"/>
            <a:ext cx="5353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EMPIRICAL</a:t>
            </a:r>
            <a:r>
              <a:rPr sz="4000" spc="-45" dirty="0"/>
              <a:t> </a:t>
            </a:r>
            <a:r>
              <a:rPr sz="4000" spc="-5" dirty="0"/>
              <a:t>PHASE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0198" y="1556792"/>
            <a:ext cx="8993802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Data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collection</a:t>
            </a: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Preparation of data for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9774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0"/>
            <a:ext cx="5738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SAMPLE</a:t>
            </a:r>
            <a:r>
              <a:rPr sz="4000" spc="-15" dirty="0"/>
              <a:t> </a:t>
            </a:r>
            <a:r>
              <a:rPr sz="4000" spc="-5" dirty="0"/>
              <a:t>SELECTION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95536" y="361949"/>
            <a:ext cx="8656642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 </a:t>
            </a:r>
            <a:r>
              <a:rPr sz="2400" spc="-5" dirty="0">
                <a:latin typeface="Times New Roman"/>
                <a:cs typeface="Times New Roman"/>
              </a:rPr>
              <a:t>practically </a:t>
            </a:r>
            <a:r>
              <a:rPr sz="2400" dirty="0">
                <a:latin typeface="Times New Roman"/>
                <a:cs typeface="Times New Roman"/>
              </a:rPr>
              <a:t>possible to conduct study on entire  population. Therefore researcher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select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representative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Part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population</a:t>
            </a:r>
          </a:p>
          <a:p>
            <a:pPr marL="355600" marR="505459" indent="-342900">
              <a:lnSpc>
                <a:spcPct val="15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 sample </a:t>
            </a:r>
            <a:r>
              <a:rPr sz="2400" dirty="0">
                <a:latin typeface="Times New Roman"/>
                <a:cs typeface="Times New Roman"/>
              </a:rPr>
              <a:t>can be selected by </a:t>
            </a:r>
            <a:r>
              <a:rPr sz="2400" spc="-5" dirty="0">
                <a:latin typeface="Times New Roman"/>
                <a:cs typeface="Times New Roman"/>
              </a:rPr>
              <a:t>using </a:t>
            </a:r>
            <a:r>
              <a:rPr sz="2400" dirty="0">
                <a:latin typeface="Times New Roman"/>
                <a:cs typeface="Times New Roman"/>
              </a:rPr>
              <a:t>either probability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non probability </a:t>
            </a:r>
            <a:r>
              <a:rPr sz="2400" spc="-5" dirty="0">
                <a:latin typeface="Times New Roman"/>
                <a:cs typeface="Times New Roman"/>
              </a:rPr>
              <a:t>sampling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techniques.</a:t>
            </a: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400" b="1" spc="-5" dirty="0">
                <a:solidFill>
                  <a:srgbClr val="FF0000"/>
                </a:solidFill>
                <a:latin typeface="Segoe Script"/>
                <a:cs typeface="Segoe Script"/>
              </a:rPr>
              <a:t>DATA</a:t>
            </a:r>
            <a:r>
              <a:rPr sz="2400" b="1" spc="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Segoe Script"/>
                <a:cs typeface="Segoe Script"/>
              </a:rPr>
              <a:t>COLLECTION</a:t>
            </a:r>
            <a:endParaRPr sz="2400" dirty="0">
              <a:latin typeface="Segoe Script"/>
              <a:cs typeface="Segoe Script"/>
            </a:endParaRPr>
          </a:p>
          <a:p>
            <a:pPr marL="355600" marR="128905" indent="-342900">
              <a:lnSpc>
                <a:spcPct val="15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time consuming </a:t>
            </a:r>
            <a:r>
              <a:rPr sz="2400" dirty="0">
                <a:latin typeface="Times New Roman"/>
                <a:cs typeface="Times New Roman"/>
              </a:rPr>
              <a:t>steps of research </a:t>
            </a:r>
            <a:r>
              <a:rPr sz="2400" spc="-5" dirty="0">
                <a:latin typeface="Times New Roman"/>
                <a:cs typeface="Times New Roman"/>
              </a:rPr>
              <a:t>process which  </a:t>
            </a:r>
            <a:r>
              <a:rPr sz="2400" dirty="0">
                <a:latin typeface="Times New Roman"/>
                <a:cs typeface="Times New Roman"/>
              </a:rPr>
              <a:t>involves direct or indirect interaction to get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endParaRPr sz="2400" dirty="0">
              <a:latin typeface="Times New Roman"/>
              <a:cs typeface="Times New Roman"/>
            </a:endParaRPr>
          </a:p>
          <a:p>
            <a:pPr marL="355600" marR="342265" indent="-342900">
              <a:lnSpc>
                <a:spcPct val="15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  <a:tab pos="2990850" algn="l"/>
              </a:tabLst>
            </a:pPr>
            <a:r>
              <a:rPr sz="2400" dirty="0">
                <a:latin typeface="Times New Roman"/>
                <a:cs typeface="Times New Roman"/>
              </a:rPr>
              <a:t>Data collection require adequate planning, patience,  </a:t>
            </a:r>
            <a:r>
              <a:rPr sz="2400" spc="-5" dirty="0">
                <a:latin typeface="Times New Roman"/>
                <a:cs typeface="Times New Roman"/>
              </a:rPr>
              <a:t>communication, </a:t>
            </a:r>
            <a:r>
              <a:rPr sz="2400" dirty="0">
                <a:latin typeface="Times New Roman"/>
                <a:cs typeface="Times New Roman"/>
              </a:rPr>
              <a:t>and	IPR. Data could be collect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5244" y="6397548"/>
            <a:ext cx="6146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questioning, interviewing, or observation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methods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89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36833"/>
            <a:ext cx="2133600" cy="20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7817" y="183895"/>
            <a:ext cx="7734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PREPARING </a:t>
            </a:r>
            <a:r>
              <a:rPr sz="3200" spc="-5" dirty="0"/>
              <a:t>DATA </a:t>
            </a:r>
            <a:r>
              <a:rPr sz="3200" dirty="0"/>
              <a:t>FOR</a:t>
            </a:r>
            <a:r>
              <a:rPr sz="3200" spc="-90" dirty="0"/>
              <a:t> </a:t>
            </a:r>
            <a:r>
              <a:rPr sz="3200" dirty="0"/>
              <a:t>ANALYSIS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82344" y="938275"/>
            <a:ext cx="7280275" cy="456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 Quantitative studies careful checking of every tool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 its </a:t>
            </a:r>
            <a:r>
              <a:rPr sz="2400" spc="-5" dirty="0">
                <a:latin typeface="Times New Roman"/>
                <a:cs typeface="Times New Roman"/>
              </a:rPr>
              <a:t>completeness </a:t>
            </a:r>
            <a:r>
              <a:rPr sz="2400" dirty="0">
                <a:latin typeface="Times New Roman"/>
                <a:cs typeface="Times New Roman"/>
              </a:rPr>
              <a:t>and coding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main </a:t>
            </a:r>
            <a:r>
              <a:rPr sz="2400" dirty="0">
                <a:latin typeface="Times New Roman"/>
                <a:cs typeface="Times New Roman"/>
              </a:rPr>
              <a:t>activity during  this step of research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  <a:p>
            <a:pPr marL="355600" marR="172720" indent="-342900">
              <a:lnSpc>
                <a:spcPct val="1501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10" dirty="0">
                <a:latin typeface="Times New Roman"/>
                <a:cs typeface="Times New Roman"/>
              </a:rPr>
              <a:t>must </a:t>
            </a:r>
            <a:r>
              <a:rPr sz="2400" dirty="0">
                <a:latin typeface="Times New Roman"/>
                <a:cs typeface="Times New Roman"/>
              </a:rPr>
              <a:t>ensure that one code specifies only one piece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information, </a:t>
            </a:r>
            <a:r>
              <a:rPr sz="2400" dirty="0">
                <a:latin typeface="Times New Roman"/>
                <a:cs typeface="Times New Roman"/>
              </a:rPr>
              <a:t>and it should be </a:t>
            </a:r>
            <a:r>
              <a:rPr sz="2400" spc="-5" dirty="0">
                <a:latin typeface="Times New Roman"/>
                <a:cs typeface="Times New Roman"/>
              </a:rPr>
              <a:t>maintained </a:t>
            </a:r>
            <a:r>
              <a:rPr sz="2400" dirty="0">
                <a:latin typeface="Times New Roman"/>
                <a:cs typeface="Times New Roman"/>
              </a:rPr>
              <a:t>carefully to  avoid any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error.</a:t>
            </a:r>
            <a:endParaRPr sz="2400">
              <a:latin typeface="Times New Roman"/>
              <a:cs typeface="Times New Roman"/>
            </a:endParaRPr>
          </a:p>
          <a:p>
            <a:pPr marL="355600" marR="65405" indent="-342900">
              <a:lnSpc>
                <a:spcPct val="15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Coding can be carried out </a:t>
            </a:r>
            <a:r>
              <a:rPr sz="2400" spc="-5" dirty="0">
                <a:latin typeface="Times New Roman"/>
                <a:cs typeface="Times New Roman"/>
              </a:rPr>
              <a:t>manually </a:t>
            </a:r>
            <a:r>
              <a:rPr sz="2400" dirty="0">
                <a:latin typeface="Times New Roman"/>
                <a:cs typeface="Times New Roman"/>
              </a:rPr>
              <a:t>on a paper sheet, or  </a:t>
            </a:r>
            <a:r>
              <a:rPr sz="2400" spc="-5" dirty="0">
                <a:latin typeface="Times New Roman"/>
                <a:cs typeface="Times New Roman"/>
              </a:rPr>
              <a:t>computer </a:t>
            </a:r>
            <a:r>
              <a:rPr sz="2400" dirty="0">
                <a:latin typeface="Times New Roman"/>
                <a:cs typeface="Times New Roman"/>
              </a:rPr>
              <a:t>grading sheet or directly in statistical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software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36833"/>
            <a:ext cx="2133600" cy="20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7817" y="34239"/>
            <a:ext cx="7170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ANALYTIC PHASE:</a:t>
            </a:r>
            <a:r>
              <a:rPr sz="4000" spc="-10" dirty="0"/>
              <a:t> TASKS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1521" y="770890"/>
            <a:ext cx="8157022" cy="575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">
              <a:lnSpc>
                <a:spcPct val="15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Segoe Script"/>
                <a:cs typeface="Segoe Script"/>
              </a:rPr>
              <a:t>ANALYSING </a:t>
            </a:r>
            <a:r>
              <a:rPr sz="2400" spc="-5" dirty="0">
                <a:solidFill>
                  <a:srgbClr val="FF0000"/>
                </a:solidFill>
                <a:latin typeface="Segoe Script"/>
                <a:cs typeface="Segoe Script"/>
              </a:rPr>
              <a:t>DATA </a:t>
            </a:r>
            <a:r>
              <a:rPr sz="2400" dirty="0">
                <a:solidFill>
                  <a:srgbClr val="FF0000"/>
                </a:solidFill>
                <a:latin typeface="Segoe Script"/>
                <a:cs typeface="Segoe Script"/>
              </a:rPr>
              <a:t>&amp; </a:t>
            </a:r>
            <a:r>
              <a:rPr sz="2400" spc="-5" dirty="0">
                <a:solidFill>
                  <a:srgbClr val="FF0000"/>
                </a:solidFill>
                <a:latin typeface="Segoe Script"/>
                <a:cs typeface="Segoe Script"/>
              </a:rPr>
              <a:t>INTERPRETING THE  </a:t>
            </a:r>
            <a:r>
              <a:rPr sz="2400" dirty="0">
                <a:solidFill>
                  <a:srgbClr val="FF0000"/>
                </a:solidFill>
                <a:latin typeface="Segoe Script"/>
                <a:cs typeface="Segoe Script"/>
              </a:rPr>
              <a:t>FINDINGS</a:t>
            </a:r>
            <a:endParaRPr sz="2400" dirty="0">
              <a:latin typeface="Segoe Script"/>
              <a:cs typeface="Segoe Script"/>
            </a:endParaRPr>
          </a:p>
          <a:p>
            <a:pPr marL="355600" marR="23495" indent="-342900">
              <a:lnSpc>
                <a:spcPct val="15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 quantitative research studies </a:t>
            </a:r>
            <a:r>
              <a:rPr sz="2400" spc="-5" dirty="0">
                <a:latin typeface="Times New Roman"/>
                <a:cs typeface="Times New Roman"/>
              </a:rPr>
              <a:t>numerical </a:t>
            </a:r>
            <a:r>
              <a:rPr sz="2400" dirty="0">
                <a:latin typeface="Times New Roman"/>
                <a:cs typeface="Times New Roman"/>
              </a:rPr>
              <a:t>data </a:t>
            </a:r>
            <a:r>
              <a:rPr sz="2400" spc="-10" dirty="0">
                <a:latin typeface="Times New Roman"/>
                <a:cs typeface="Times New Roman"/>
              </a:rPr>
              <a:t>must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 organised in an orderly and sequential </a:t>
            </a:r>
            <a:r>
              <a:rPr sz="2400" spc="-5" dirty="0">
                <a:latin typeface="Times New Roman"/>
                <a:cs typeface="Times New Roman"/>
              </a:rPr>
              <a:t>manner, </a:t>
            </a:r>
            <a:r>
              <a:rPr sz="2400" dirty="0">
                <a:latin typeface="Times New Roman"/>
                <a:cs typeface="Times New Roman"/>
              </a:rPr>
              <a:t>and  analysis and </a:t>
            </a:r>
            <a:r>
              <a:rPr sz="2400" spc="-5" dirty="0">
                <a:latin typeface="Times New Roman"/>
                <a:cs typeface="Times New Roman"/>
              </a:rPr>
              <a:t>interpretation </a:t>
            </a:r>
            <a:r>
              <a:rPr sz="2400" dirty="0">
                <a:latin typeface="Times New Roman"/>
                <a:cs typeface="Times New Roman"/>
              </a:rPr>
              <a:t>of data using appropriate  descriptive and inferential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statistics.</a:t>
            </a:r>
          </a:p>
          <a:p>
            <a:pPr marL="355600" marR="5080" indent="-342900">
              <a:lnSpc>
                <a:spcPct val="15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Data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analysed either </a:t>
            </a:r>
            <a:r>
              <a:rPr sz="2400" spc="-5" dirty="0">
                <a:latin typeface="Times New Roman"/>
                <a:cs typeface="Times New Roman"/>
              </a:rPr>
              <a:t>manual calculation </a:t>
            </a:r>
            <a:r>
              <a:rPr sz="2400" dirty="0">
                <a:latin typeface="Times New Roman"/>
                <a:cs typeface="Times New Roman"/>
              </a:rPr>
              <a:t>or by  using statistical </a:t>
            </a:r>
            <a:r>
              <a:rPr sz="2400" spc="-5" dirty="0">
                <a:latin typeface="Times New Roman"/>
                <a:cs typeface="Times New Roman"/>
              </a:rPr>
              <a:t>programme </a:t>
            </a:r>
            <a:r>
              <a:rPr sz="2400" dirty="0">
                <a:latin typeface="Times New Roman"/>
                <a:cs typeface="Times New Roman"/>
              </a:rPr>
              <a:t>for social sciences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(SPSS),  </a:t>
            </a:r>
            <a:r>
              <a:rPr sz="2400" dirty="0">
                <a:latin typeface="Times New Roman"/>
                <a:cs typeface="Times New Roman"/>
              </a:rPr>
              <a:t>Epi- info, </a:t>
            </a:r>
            <a:r>
              <a:rPr sz="2400" spc="-5" dirty="0">
                <a:latin typeface="Times New Roman"/>
                <a:cs typeface="Times New Roman"/>
              </a:rPr>
              <a:t>STATA, </a:t>
            </a:r>
            <a:r>
              <a:rPr sz="2400" dirty="0">
                <a:latin typeface="Times New Roman"/>
                <a:cs typeface="Times New Roman"/>
              </a:rPr>
              <a:t>Minitab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PASS.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Data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presented through tables, graphs, and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chart.</a:t>
            </a:r>
          </a:p>
        </p:txBody>
      </p:sp>
    </p:spTree>
    <p:extLst>
      <p:ext uri="{BB962C8B-B14F-4D97-AF65-F5344CB8AC3E}">
        <p14:creationId xmlns:p14="http://schemas.microsoft.com/office/powerpoint/2010/main" val="6528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36833"/>
            <a:ext cx="2133600" cy="20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13187"/>
            <a:ext cx="885539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DISSEMINATION </a:t>
            </a:r>
            <a:r>
              <a:rPr dirty="0"/>
              <a:t>PHASE:</a:t>
            </a:r>
            <a:r>
              <a:rPr spc="-50" dirty="0"/>
              <a:t> </a:t>
            </a:r>
            <a:r>
              <a:rPr spc="-5" dirty="0"/>
              <a:t>TASKS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513" y="953770"/>
            <a:ext cx="8599362" cy="4116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Segoe Script"/>
                <a:cs typeface="Segoe Script"/>
              </a:rPr>
              <a:t>COMMUNICATING </a:t>
            </a:r>
            <a:r>
              <a:rPr sz="2400" spc="-5" dirty="0">
                <a:solidFill>
                  <a:srgbClr val="FF0000"/>
                </a:solidFill>
                <a:latin typeface="Segoe Script"/>
                <a:cs typeface="Segoe Script"/>
              </a:rPr>
              <a:t>THE</a:t>
            </a:r>
            <a:r>
              <a:rPr sz="2400" spc="55" dirty="0">
                <a:solidFill>
                  <a:srgbClr val="FF0000"/>
                </a:solidFill>
                <a:latin typeface="Segoe Script"/>
                <a:cs typeface="Segoe Script"/>
              </a:rPr>
              <a:t> </a:t>
            </a:r>
            <a:r>
              <a:rPr sz="2400" dirty="0">
                <a:solidFill>
                  <a:srgbClr val="FF0000"/>
                </a:solidFill>
                <a:latin typeface="Segoe Script"/>
                <a:cs typeface="Segoe Script"/>
              </a:rPr>
              <a:t>FINDINGS</a:t>
            </a:r>
            <a:endParaRPr sz="2400" dirty="0">
              <a:latin typeface="Segoe Script"/>
              <a:cs typeface="Segoe Script"/>
            </a:endParaRPr>
          </a:p>
          <a:p>
            <a:pPr marL="355600" marR="5080" indent="-342900">
              <a:lnSpc>
                <a:spcPct val="1501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Research finding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communicated </a:t>
            </a:r>
            <a:r>
              <a:rPr sz="2400" dirty="0">
                <a:latin typeface="Times New Roman"/>
                <a:cs typeface="Times New Roman"/>
              </a:rPr>
              <a:t>through writing  of research thesis, </a:t>
            </a:r>
            <a:r>
              <a:rPr sz="2400" spc="-5" dirty="0">
                <a:latin typeface="Times New Roman"/>
                <a:cs typeface="Times New Roman"/>
              </a:rPr>
              <a:t>article, </a:t>
            </a:r>
            <a:r>
              <a:rPr sz="2400" dirty="0">
                <a:latin typeface="Times New Roman"/>
                <a:cs typeface="Times New Roman"/>
              </a:rPr>
              <a:t>or presentation an oral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research  report at scientific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conference</a:t>
            </a:r>
            <a:endParaRPr lang="en-IN" sz="240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1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IN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UTILIZING THE FINDINGS IN PRACTICE</a:t>
            </a:r>
          </a:p>
          <a:p>
            <a:pPr marL="355600" marR="5080" indent="-342900">
              <a:lnSpc>
                <a:spcPct val="1501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endParaRPr lang="en-IN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1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96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STEPS OF RESEARCH PROCESS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PREPARED BY:HENSA C A</a:t>
            </a:r>
          </a:p>
          <a:p>
            <a:pPr algn="r"/>
            <a:r>
              <a:rPr lang="en-US" dirty="0" smtClean="0"/>
              <a:t>LECTURER</a:t>
            </a:r>
          </a:p>
          <a:p>
            <a:pPr algn="r"/>
            <a:r>
              <a:rPr lang="en-US" dirty="0" smtClean="0"/>
              <a:t>JMCON</a:t>
            </a:r>
            <a:endParaRPr lang="en-IN" dirty="0"/>
          </a:p>
        </p:txBody>
      </p:sp>
      <p:pic>
        <p:nvPicPr>
          <p:cNvPr id="1026" name="Picture 2" descr="C:\Users\user\AppData\Local\Microsoft\Windows\INetCache\IE\E8844227\research-390297_19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1"/>
            <a:ext cx="2771800" cy="26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2416886"/>
            <a:ext cx="6558915" cy="1266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ts val="4970"/>
              </a:lnSpc>
              <a:spcBef>
                <a:spcPts val="120"/>
              </a:spcBef>
            </a:pPr>
            <a:r>
              <a:rPr sz="4000" spc="-5" dirty="0"/>
              <a:t>STEPS IN</a:t>
            </a:r>
            <a:r>
              <a:rPr sz="4000" spc="-50" dirty="0"/>
              <a:t> </a:t>
            </a:r>
            <a:r>
              <a:rPr sz="4000" spc="-5" dirty="0"/>
              <a:t>QUALITATIVE  RESEARCH</a:t>
            </a:r>
            <a:r>
              <a:rPr sz="4000" spc="-10" dirty="0"/>
              <a:t> </a:t>
            </a:r>
            <a:r>
              <a:rPr sz="4000" spc="-5" dirty="0"/>
              <a:t>PROCESS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36833"/>
            <a:ext cx="2133600" cy="20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3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2416886"/>
            <a:ext cx="6558915" cy="12661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ts val="4970"/>
              </a:lnSpc>
              <a:spcBef>
                <a:spcPts val="120"/>
              </a:spcBef>
            </a:pPr>
            <a:r>
              <a:rPr sz="4000" spc="-5" dirty="0"/>
              <a:t>STEPS IN</a:t>
            </a:r>
            <a:r>
              <a:rPr sz="4000" spc="-50" dirty="0"/>
              <a:t> </a:t>
            </a:r>
            <a:r>
              <a:rPr sz="4000" spc="-5" dirty="0"/>
              <a:t>QUALITATIVE  RESEARCH</a:t>
            </a:r>
            <a:r>
              <a:rPr sz="4000" spc="-10" dirty="0"/>
              <a:t> </a:t>
            </a:r>
            <a:r>
              <a:rPr sz="4000" spc="-5" dirty="0"/>
              <a:t>PROCESS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36833"/>
            <a:ext cx="2133600" cy="20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3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1.Planning the study</a:t>
            </a:r>
          </a:p>
          <a:p>
            <a:pPr marL="0" indent="0">
              <a:buNone/>
            </a:pPr>
            <a:r>
              <a:rPr lang="en-IN" dirty="0" smtClean="0"/>
              <a:t>2.Developing data collection strategies</a:t>
            </a:r>
          </a:p>
          <a:p>
            <a:pPr marL="0" indent="0">
              <a:buNone/>
            </a:pPr>
            <a:r>
              <a:rPr lang="en-IN" dirty="0" smtClean="0"/>
              <a:t>3.Gathering and analysing data</a:t>
            </a:r>
          </a:p>
          <a:p>
            <a:pPr marL="0" indent="0">
              <a:buNone/>
            </a:pPr>
            <a:r>
              <a:rPr lang="en-IN" dirty="0" smtClean="0"/>
              <a:t>4.Disseminating findings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36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PLANNING THE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Identifying the research  problem</a:t>
            </a:r>
          </a:p>
          <a:p>
            <a:r>
              <a:rPr lang="en-IN" dirty="0" smtClean="0"/>
              <a:t>Doing a literature review</a:t>
            </a:r>
          </a:p>
          <a:p>
            <a:r>
              <a:rPr lang="en-IN" dirty="0" smtClean="0"/>
              <a:t>Developing an overall approach</a:t>
            </a:r>
          </a:p>
          <a:p>
            <a:r>
              <a:rPr lang="en-IN" dirty="0" smtClean="0"/>
              <a:t>Selecting and gaining entry into research sites</a:t>
            </a:r>
          </a:p>
          <a:p>
            <a:r>
              <a:rPr lang="en-IN" dirty="0" smtClean="0"/>
              <a:t>Developing methods to Safeguard the participants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52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DEVELOPING DATA COLLECTION STRATEGIES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Deciding what type of data to gather and how to gather them</a:t>
            </a:r>
          </a:p>
          <a:p>
            <a:r>
              <a:rPr lang="en-IN" dirty="0" smtClean="0"/>
              <a:t>Deciding from whom to collect the data</a:t>
            </a:r>
          </a:p>
          <a:p>
            <a:r>
              <a:rPr lang="en-IN" dirty="0" smtClean="0"/>
              <a:t>Deciding how to enhance the trustworthiness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21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GATHERING AND ANALYSING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Collecting data</a:t>
            </a:r>
          </a:p>
          <a:p>
            <a:r>
              <a:rPr lang="en-IN" dirty="0" smtClean="0"/>
              <a:t>Organizing and analysing data</a:t>
            </a:r>
          </a:p>
          <a:p>
            <a:r>
              <a:rPr lang="en-IN" dirty="0" smtClean="0"/>
              <a:t>Evaluating data: making modification to data collection techniques, if necessary</a:t>
            </a:r>
          </a:p>
          <a:p>
            <a:r>
              <a:rPr lang="en-IN" dirty="0" smtClean="0"/>
              <a:t>Evaluating data; determining saturation has been achieved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45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DISSEMINATING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Communicating findings</a:t>
            </a:r>
          </a:p>
          <a:p>
            <a:r>
              <a:rPr lang="en-IN" dirty="0" smtClean="0"/>
              <a:t>Utilizing findings in practice and future research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22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JIJO\AppData\Local\Microsoft\Windows\INetCache\IE\D9WQ030J\thank-you-2204269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594" y="71373"/>
            <a:ext cx="6035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RESEARCH</a:t>
            </a:r>
            <a:r>
              <a:rPr sz="4000" spc="-45" dirty="0"/>
              <a:t> </a:t>
            </a:r>
            <a:r>
              <a:rPr sz="4000" spc="-5" dirty="0"/>
              <a:t>PROCESS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7365" y="1261219"/>
            <a:ext cx="8583107" cy="346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step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step process </a:t>
            </a:r>
            <a:r>
              <a:rPr sz="2400" dirty="0">
                <a:latin typeface="Times New Roman"/>
                <a:cs typeface="Times New Roman"/>
              </a:rPr>
              <a:t>involves identifying,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locating,  assessing and analysing the research question then  developing and expressing your ideas in order to find  </a:t>
            </a:r>
            <a:r>
              <a:rPr sz="2400" spc="-5" dirty="0">
                <a:latin typeface="Times New Roman"/>
                <a:cs typeface="Times New Roman"/>
              </a:rPr>
              <a:t>answer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ways </a:t>
            </a:r>
            <a:r>
              <a:rPr sz="2400" dirty="0">
                <a:latin typeface="Times New Roman"/>
                <a:cs typeface="Times New Roman"/>
              </a:rPr>
              <a:t>in which they are carried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out.</a:t>
            </a:r>
          </a:p>
          <a:p>
            <a:pPr marL="1104900" lvl="1" indent="-178435">
              <a:lnSpc>
                <a:spcPct val="100000"/>
              </a:lnSpc>
              <a:spcBef>
                <a:spcPts val="2020"/>
              </a:spcBef>
              <a:buChar char="-"/>
              <a:tabLst>
                <a:tab pos="1105535" algn="l"/>
              </a:tabLst>
            </a:pPr>
            <a:r>
              <a:rPr sz="2400" dirty="0">
                <a:latin typeface="Times New Roman"/>
                <a:cs typeface="Times New Roman"/>
              </a:rPr>
              <a:t>Quantitative research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</a:p>
          <a:p>
            <a:pPr marL="1104900" lvl="1" indent="-178435">
              <a:lnSpc>
                <a:spcPct val="100000"/>
              </a:lnSpc>
              <a:spcBef>
                <a:spcPts val="2014"/>
              </a:spcBef>
              <a:buChar char="-"/>
              <a:tabLst>
                <a:tab pos="1105535" algn="l"/>
              </a:tabLst>
            </a:pPr>
            <a:r>
              <a:rPr sz="2400" dirty="0">
                <a:latin typeface="Times New Roman"/>
                <a:cs typeface="Times New Roman"/>
              </a:rPr>
              <a:t>Qualitative research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733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4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OF</a:t>
            </a:r>
            <a:r>
              <a:rPr lang="en-US" spc="-60" dirty="0" smtClean="0"/>
              <a:t> </a:t>
            </a:r>
            <a:r>
              <a:rPr lang="en-US" spc="-10" dirty="0" smtClean="0"/>
              <a:t>QUANTITATIVE  </a:t>
            </a:r>
            <a:r>
              <a:rPr lang="en-US" dirty="0" smtClean="0"/>
              <a:t>RESEARCH</a:t>
            </a:r>
            <a:r>
              <a:rPr lang="en-US" spc="-40" dirty="0" smtClean="0"/>
              <a:t> </a:t>
            </a:r>
            <a:r>
              <a:rPr lang="en-US" dirty="0" smtClean="0"/>
              <a:t>PROCESS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766445" algn="l"/>
                <a:tab pos="2481580" algn="l"/>
                <a:tab pos="3778885" algn="l"/>
                <a:tab pos="4972050" algn="l"/>
                <a:tab pos="5676265" algn="l"/>
                <a:tab pos="624332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The qua</a:t>
            </a:r>
            <a:r>
              <a:rPr lang="en-US" spc="-10" dirty="0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spc="-15" dirty="0" smtClean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ta</a:t>
            </a:r>
            <a:r>
              <a:rPr lang="en-US" spc="-15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ive </a:t>
            </a:r>
            <a:r>
              <a:rPr lang="en-US" spc="-5" dirty="0" smtClean="0">
                <a:latin typeface="Times New Roman"/>
                <a:cs typeface="Times New Roman"/>
              </a:rPr>
              <a:t>re</a:t>
            </a:r>
            <a:r>
              <a:rPr lang="en-US" dirty="0" smtClean="0">
                <a:latin typeface="Times New Roman"/>
                <a:cs typeface="Times New Roman"/>
              </a:rPr>
              <a:t>s</a:t>
            </a:r>
            <a:r>
              <a:rPr lang="en-US" spc="-10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ar</a:t>
            </a:r>
            <a:r>
              <a:rPr lang="en-US" spc="5" dirty="0" smtClean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roc</a:t>
            </a:r>
            <a:r>
              <a:rPr lang="en-US" spc="-10" dirty="0" smtClean="0">
                <a:latin typeface="Times New Roman"/>
                <a:cs typeface="Times New Roman"/>
              </a:rPr>
              <a:t>e</a:t>
            </a:r>
            <a:r>
              <a:rPr lang="en-US" spc="-5" dirty="0" smtClean="0">
                <a:latin typeface="Times New Roman"/>
                <a:cs typeface="Times New Roman"/>
              </a:rPr>
              <a:t>ss</a:t>
            </a:r>
            <a:r>
              <a:rPr lang="en-US" dirty="0" smtClean="0">
                <a:latin typeface="Times New Roman"/>
                <a:cs typeface="Times New Roman"/>
              </a:rPr>
              <a:t>	can	be	broa</a:t>
            </a:r>
            <a:r>
              <a:rPr lang="en-US" spc="-15" dirty="0" smtClean="0">
                <a:latin typeface="Times New Roman"/>
                <a:cs typeface="Times New Roman"/>
              </a:rPr>
              <a:t>d</a:t>
            </a:r>
            <a:r>
              <a:rPr lang="en-US" dirty="0" smtClean="0">
                <a:latin typeface="Times New Roman"/>
                <a:cs typeface="Times New Roman"/>
              </a:rPr>
              <a:t>ly  categorized into the following</a:t>
            </a:r>
            <a:r>
              <a:rPr lang="en-US" spc="-7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phases:</a:t>
            </a:r>
          </a:p>
          <a:p>
            <a:pPr marL="0" indent="0">
              <a:lnSpc>
                <a:spcPct val="100000"/>
              </a:lnSpc>
              <a:spcBef>
                <a:spcPts val="2014"/>
              </a:spcBef>
              <a:buNone/>
              <a:tabLst>
                <a:tab pos="354965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dirty="0" smtClean="0">
                <a:latin typeface="Times New Roman"/>
                <a:cs typeface="Times New Roman"/>
              </a:rPr>
              <a:t>Conceptual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phase</a:t>
            </a:r>
          </a:p>
          <a:p>
            <a:pPr marL="0" indent="0">
              <a:lnSpc>
                <a:spcPct val="100000"/>
              </a:lnSpc>
              <a:spcBef>
                <a:spcPts val="2014"/>
              </a:spcBef>
              <a:buNone/>
              <a:tabLst>
                <a:tab pos="354965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dirty="0" smtClean="0">
                <a:latin typeface="Times New Roman"/>
                <a:cs typeface="Times New Roman"/>
              </a:rPr>
              <a:t>Design and planning</a:t>
            </a:r>
            <a:r>
              <a:rPr lang="en-US" spc="-4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phase</a:t>
            </a:r>
          </a:p>
          <a:p>
            <a:pPr marL="0" indent="0">
              <a:lnSpc>
                <a:spcPct val="100000"/>
              </a:lnSpc>
              <a:spcBef>
                <a:spcPts val="2020"/>
              </a:spcBef>
              <a:buNone/>
              <a:tabLst>
                <a:tab pos="354965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spc="-5" dirty="0" smtClean="0">
                <a:latin typeface="Times New Roman"/>
                <a:cs typeface="Times New Roman"/>
              </a:rPr>
              <a:t>Empirical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phase</a:t>
            </a:r>
          </a:p>
          <a:p>
            <a:pPr marL="0" indent="0">
              <a:lnSpc>
                <a:spcPct val="100000"/>
              </a:lnSpc>
              <a:spcBef>
                <a:spcPts val="2014"/>
              </a:spcBef>
              <a:buNone/>
              <a:tabLst>
                <a:tab pos="354965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dirty="0" smtClean="0">
                <a:latin typeface="Times New Roman"/>
                <a:cs typeface="Times New Roman"/>
              </a:rPr>
              <a:t>Analytic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phase</a:t>
            </a:r>
          </a:p>
          <a:p>
            <a:pPr marL="0" indent="0">
              <a:lnSpc>
                <a:spcPct val="100000"/>
              </a:lnSpc>
              <a:spcBef>
                <a:spcPts val="2020"/>
              </a:spcBef>
              <a:buNone/>
              <a:tabLst>
                <a:tab pos="354965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spc="-5" dirty="0" smtClean="0">
                <a:latin typeface="Times New Roman"/>
                <a:cs typeface="Times New Roman"/>
              </a:rPr>
              <a:t>Disseminating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phase</a:t>
            </a:r>
          </a:p>
          <a:p>
            <a:endParaRPr lang="en-IN" dirty="0"/>
          </a:p>
        </p:txBody>
      </p:sp>
      <p:pic>
        <p:nvPicPr>
          <p:cNvPr id="4" name="Picture 2" descr="C:\Users\user\AppData\Local\Microsoft\Windows\INetCache\IE\E8844227\research-390297_19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771800" cy="26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5" dirty="0" smtClean="0"/>
              <a:t>CONCEPTUAL</a:t>
            </a:r>
            <a:r>
              <a:rPr lang="en-IN" spc="-55" dirty="0" smtClean="0"/>
              <a:t> </a:t>
            </a:r>
            <a:r>
              <a:rPr lang="en-IN" spc="-5" dirty="0" smtClean="0"/>
              <a:t>PHASE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spc="-5" dirty="0" smtClean="0">
                <a:latin typeface="Times New Roman"/>
                <a:cs typeface="Times New Roman"/>
              </a:rPr>
              <a:t>Formulating </a:t>
            </a:r>
            <a:r>
              <a:rPr lang="en-US" dirty="0" smtClean="0">
                <a:latin typeface="Times New Roman"/>
                <a:cs typeface="Times New Roman"/>
              </a:rPr>
              <a:t>the research</a:t>
            </a:r>
            <a:r>
              <a:rPr lang="en-US" spc="-6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problem</a:t>
            </a:r>
          </a:p>
          <a:p>
            <a:pPr marL="12700">
              <a:spcBef>
                <a:spcPts val="2014"/>
              </a:spcBef>
              <a:tabLst>
                <a:tab pos="355600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dirty="0" smtClean="0">
                <a:latin typeface="Times New Roman"/>
                <a:cs typeface="Times New Roman"/>
              </a:rPr>
              <a:t>Review of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literature</a:t>
            </a:r>
          </a:p>
          <a:p>
            <a:pPr marL="12700">
              <a:spcBef>
                <a:spcPts val="2014"/>
              </a:spcBef>
              <a:tabLst>
                <a:tab pos="355600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spc="-5" dirty="0" smtClean="0">
                <a:latin typeface="Times New Roman"/>
                <a:cs typeface="Times New Roman"/>
              </a:rPr>
              <a:t> Determine </a:t>
            </a:r>
            <a:r>
              <a:rPr lang="en-US" dirty="0" smtClean="0">
                <a:latin typeface="Times New Roman"/>
                <a:cs typeface="Times New Roman"/>
              </a:rPr>
              <a:t>the study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objective </a:t>
            </a:r>
          </a:p>
          <a:p>
            <a:pPr marL="12700">
              <a:spcBef>
                <a:spcPts val="2014"/>
              </a:spcBef>
              <a:tabLst>
                <a:tab pos="355600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dirty="0" smtClean="0">
                <a:latin typeface="Times New Roman"/>
                <a:cs typeface="Times New Roman"/>
              </a:rPr>
              <a:t>Developing conceptual</a:t>
            </a:r>
            <a:r>
              <a:rPr lang="en-US" spc="-7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framework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355600" algn="l"/>
              </a:tabLst>
            </a:pPr>
            <a:r>
              <a:rPr lang="en-US" dirty="0" smtClean="0">
                <a:solidFill>
                  <a:srgbClr val="790000"/>
                </a:solidFill>
                <a:latin typeface="Times New Roman"/>
                <a:cs typeface="Times New Roman"/>
              </a:rPr>
              <a:t>♣	</a:t>
            </a:r>
            <a:r>
              <a:rPr lang="en-US" spc="-5" dirty="0" smtClean="0">
                <a:latin typeface="Times New Roman"/>
                <a:cs typeface="Times New Roman"/>
              </a:rPr>
              <a:t>Formulating hypothesis </a:t>
            </a:r>
            <a:r>
              <a:rPr lang="en-US" dirty="0" smtClean="0">
                <a:latin typeface="Times New Roman"/>
                <a:cs typeface="Times New Roman"/>
              </a:rPr>
              <a:t>and</a:t>
            </a:r>
            <a:r>
              <a:rPr lang="en-US" spc="-5" dirty="0" smtClean="0">
                <a:latin typeface="Times New Roman"/>
                <a:cs typeface="Times New Roman"/>
              </a:rPr>
              <a:t> assumption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386681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0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0770" y="0"/>
            <a:ext cx="5030470" cy="1016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ts val="3960"/>
              </a:lnSpc>
              <a:spcBef>
                <a:spcPts val="135"/>
              </a:spcBef>
            </a:pPr>
            <a:r>
              <a:rPr sz="3200" b="0" dirty="0">
                <a:latin typeface="Segoe Script"/>
                <a:cs typeface="Segoe Script"/>
              </a:rPr>
              <a:t>FORMULATING </a:t>
            </a:r>
            <a:r>
              <a:rPr sz="3200" b="0" spc="-5" dirty="0">
                <a:latin typeface="Segoe Script"/>
                <a:cs typeface="Segoe Script"/>
              </a:rPr>
              <a:t>THE  </a:t>
            </a:r>
            <a:r>
              <a:rPr sz="3200" b="0" dirty="0">
                <a:latin typeface="Segoe Script"/>
                <a:cs typeface="Segoe Script"/>
              </a:rPr>
              <a:t>RESEARCH</a:t>
            </a:r>
            <a:r>
              <a:rPr sz="3200" b="0" spc="-95" dirty="0">
                <a:latin typeface="Segoe Script"/>
                <a:cs typeface="Segoe Script"/>
              </a:rPr>
              <a:t> </a:t>
            </a:r>
            <a:r>
              <a:rPr sz="3200" b="0" dirty="0">
                <a:latin typeface="Segoe Script"/>
                <a:cs typeface="Segoe Script"/>
              </a:rPr>
              <a:t>PROBLEM</a:t>
            </a:r>
            <a:endParaRPr sz="3200">
              <a:latin typeface="Segoe Script"/>
              <a:cs typeface="Sego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1095603"/>
            <a:ext cx="7156450" cy="489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Generally </a:t>
            </a:r>
            <a:r>
              <a:rPr sz="2000" spc="-5" dirty="0">
                <a:latin typeface="Times New Roman"/>
                <a:cs typeface="Times New Roman"/>
              </a:rPr>
              <a:t>start </a:t>
            </a:r>
            <a:r>
              <a:rPr sz="2000" dirty="0">
                <a:latin typeface="Times New Roman"/>
                <a:cs typeface="Times New Roman"/>
              </a:rPr>
              <a:t>with broad topic area and </a:t>
            </a:r>
            <a:r>
              <a:rPr sz="2000" spc="-5" dirty="0">
                <a:latin typeface="Times New Roman"/>
                <a:cs typeface="Times New Roman"/>
              </a:rPr>
              <a:t>later </a:t>
            </a:r>
            <a:r>
              <a:rPr sz="2000" dirty="0">
                <a:latin typeface="Times New Roman"/>
                <a:cs typeface="Times New Roman"/>
              </a:rPr>
              <a:t>narrowed to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specific  topic of 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study</a:t>
            </a: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PICOT </a:t>
            </a:r>
            <a:r>
              <a:rPr sz="2000" spc="-5" dirty="0">
                <a:latin typeface="Times New Roman"/>
                <a:cs typeface="Times New Roman"/>
              </a:rPr>
              <a:t>model </a:t>
            </a:r>
            <a:r>
              <a:rPr sz="2000" dirty="0">
                <a:latin typeface="Times New Roman"/>
                <a:cs typeface="Times New Roman"/>
              </a:rPr>
              <a:t>guide for </a:t>
            </a:r>
            <a:r>
              <a:rPr sz="2000" spc="-5" dirty="0">
                <a:latin typeface="Times New Roman"/>
                <a:cs typeface="Times New Roman"/>
              </a:rPr>
              <a:t>formulating </a:t>
            </a:r>
            <a:r>
              <a:rPr sz="2000" dirty="0">
                <a:latin typeface="Times New Roman"/>
                <a:cs typeface="Times New Roman"/>
              </a:rPr>
              <a:t>a clinical research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question</a:t>
            </a:r>
          </a:p>
          <a:p>
            <a:pPr marL="756285" lvl="1" indent="-287020">
              <a:lnSpc>
                <a:spcPct val="100000"/>
              </a:lnSpc>
              <a:spcBef>
                <a:spcPts val="144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Times New Roman"/>
                <a:cs typeface="Times New Roman"/>
              </a:rPr>
              <a:t>P- Population</a:t>
            </a:r>
            <a:endParaRPr sz="16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34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Times New Roman"/>
                <a:cs typeface="Times New Roman"/>
              </a:rPr>
              <a:t>I-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Intervention</a:t>
            </a:r>
            <a:endParaRPr sz="16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34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Times New Roman"/>
                <a:cs typeface="Times New Roman"/>
              </a:rPr>
              <a:t>C- Comparison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group</a:t>
            </a:r>
            <a:endParaRPr sz="16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34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Times New Roman"/>
                <a:cs typeface="Times New Roman"/>
              </a:rPr>
              <a:t>O- </a:t>
            </a:r>
            <a:r>
              <a:rPr sz="1600" spc="-10" dirty="0">
                <a:latin typeface="Times New Roman"/>
                <a:cs typeface="Times New Roman"/>
              </a:rPr>
              <a:t>Outcome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interest</a:t>
            </a:r>
            <a:endParaRPr sz="16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34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Times New Roman"/>
                <a:cs typeface="Times New Roman"/>
              </a:rPr>
              <a:t>T- </a:t>
            </a:r>
            <a:r>
              <a:rPr sz="1600" spc="-15" dirty="0">
                <a:latin typeface="Times New Roman"/>
                <a:cs typeface="Times New Roman"/>
              </a:rPr>
              <a:t>Time</a:t>
            </a:r>
            <a:endParaRPr sz="16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Char char="–"/>
            </a:pPr>
            <a:endParaRPr sz="13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Check 4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Dimension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44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Times New Roman"/>
                <a:cs typeface="Times New Roman"/>
              </a:rPr>
              <a:t>Substantive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dimension</a:t>
            </a:r>
            <a:endParaRPr sz="16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34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Times New Roman"/>
                <a:cs typeface="Times New Roman"/>
              </a:rPr>
              <a:t>Methodological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dimension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794" y="6132677"/>
            <a:ext cx="1919605" cy="683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Practical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dimension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345"/>
              </a:spcBef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Ethical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dimension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7733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6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436833"/>
            <a:ext cx="2133600" cy="204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496" y="200660"/>
            <a:ext cx="7066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REVIEW OF</a:t>
            </a:r>
            <a:r>
              <a:rPr sz="4000" spc="-55" dirty="0"/>
              <a:t> </a:t>
            </a:r>
            <a:r>
              <a:rPr sz="4000" spc="-5" dirty="0"/>
              <a:t>LITERATURE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55496" y="1082802"/>
            <a:ext cx="7233920" cy="456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literature </a:t>
            </a:r>
            <a:r>
              <a:rPr sz="2400" spc="-5" dirty="0">
                <a:latin typeface="Times New Roman"/>
                <a:cs typeface="Times New Roman"/>
              </a:rPr>
              <a:t>review 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summary </a:t>
            </a:r>
            <a:r>
              <a:rPr sz="2400" dirty="0">
                <a:latin typeface="Times New Roman"/>
                <a:cs typeface="Times New Roman"/>
              </a:rPr>
              <a:t>of previous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knowledge  generated on the topic 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study.</a:t>
            </a:r>
            <a:endParaRPr sz="2400">
              <a:latin typeface="Times New Roman"/>
              <a:cs typeface="Times New Roman"/>
            </a:endParaRPr>
          </a:p>
          <a:p>
            <a:pPr marL="354965" marR="88900" indent="-342900">
              <a:lnSpc>
                <a:spcPct val="15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Review of literature helps the researcher to understand  what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already known about the topic and what need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be further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investigated.</a:t>
            </a:r>
            <a:endParaRPr sz="2400">
              <a:latin typeface="Times New Roman"/>
              <a:cs typeface="Times New Roman"/>
            </a:endParaRPr>
          </a:p>
          <a:p>
            <a:pPr marL="354965" marR="196850" indent="-342900">
              <a:lnSpc>
                <a:spcPct val="15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sources </a:t>
            </a:r>
            <a:r>
              <a:rPr sz="2400" dirty="0">
                <a:latin typeface="Times New Roman"/>
                <a:cs typeface="Times New Roman"/>
              </a:rPr>
              <a:t>of ROL such as books, journals, research  report, unpublished theses, newspaper, </a:t>
            </a:r>
            <a:r>
              <a:rPr sz="2400" spc="-5" dirty="0">
                <a:latin typeface="Times New Roman"/>
                <a:cs typeface="Times New Roman"/>
              </a:rPr>
              <a:t>magazines,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electronic data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base,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39964"/>
            <a:ext cx="2808311" cy="193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5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5" dirty="0" smtClean="0"/>
              <a:t>DETERMINING</a:t>
            </a:r>
            <a:r>
              <a:rPr lang="en-IN" spc="-80" dirty="0" smtClean="0"/>
              <a:t> </a:t>
            </a:r>
            <a:r>
              <a:rPr lang="en-IN" dirty="0" smtClean="0"/>
              <a:t>STUDY  </a:t>
            </a:r>
            <a:r>
              <a:rPr lang="en-IN" spc="-5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4965" marR="5080">
              <a:lnSpc>
                <a:spcPct val="1501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There </a:t>
            </a:r>
            <a:r>
              <a:rPr lang="en-US" spc="-10" dirty="0" smtClean="0">
                <a:latin typeface="Times New Roman"/>
                <a:cs typeface="Times New Roman"/>
              </a:rPr>
              <a:t>must </a:t>
            </a:r>
            <a:r>
              <a:rPr lang="en-US" dirty="0" smtClean="0">
                <a:latin typeface="Times New Roman"/>
                <a:cs typeface="Times New Roman"/>
              </a:rPr>
              <a:t>be a clear direction to every research</a:t>
            </a:r>
            <a:r>
              <a:rPr lang="en-US" spc="-17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project  and objectives certainly serve this purpose. It </a:t>
            </a:r>
            <a:r>
              <a:rPr lang="en-US" spc="-10" dirty="0" smtClean="0">
                <a:latin typeface="Times New Roman"/>
                <a:cs typeface="Times New Roman"/>
              </a:rPr>
              <a:t>may </a:t>
            </a:r>
            <a:r>
              <a:rPr lang="en-US" dirty="0" smtClean="0">
                <a:latin typeface="Times New Roman"/>
                <a:cs typeface="Times New Roman"/>
              </a:rPr>
              <a:t>be  general and specific objective for a research</a:t>
            </a:r>
            <a:r>
              <a:rPr lang="en-US" spc="-16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project.</a:t>
            </a:r>
          </a:p>
          <a:p>
            <a:pPr marL="355600">
              <a:spcBef>
                <a:spcPts val="2014"/>
              </a:spcBef>
              <a:tabLst>
                <a:tab pos="354965" algn="l"/>
                <a:tab pos="35560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This step </a:t>
            </a:r>
            <a:r>
              <a:rPr lang="en-US" spc="-5" dirty="0" smtClean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research process also includes</a:t>
            </a:r>
            <a:r>
              <a:rPr lang="en-US" spc="-1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writing</a:t>
            </a:r>
          </a:p>
          <a:p>
            <a:pPr marL="12065" indent="0">
              <a:lnSpc>
                <a:spcPct val="100000"/>
              </a:lnSpc>
              <a:spcBef>
                <a:spcPts val="1440"/>
              </a:spcBef>
              <a:buNone/>
            </a:pPr>
            <a:r>
              <a:rPr lang="en-US" dirty="0" smtClean="0">
                <a:latin typeface="Times New Roman"/>
                <a:cs typeface="Times New Roman"/>
              </a:rPr>
              <a:t>  operational definition of the variables under the</a:t>
            </a:r>
            <a:r>
              <a:rPr lang="en-US" spc="-204" dirty="0" smtClean="0">
                <a:latin typeface="Times New Roman"/>
                <a:cs typeface="Times New Roman"/>
              </a:rPr>
              <a:t>      </a:t>
            </a:r>
            <a:r>
              <a:rPr lang="en-US" dirty="0" smtClean="0">
                <a:latin typeface="Times New Roman"/>
                <a:cs typeface="Times New Roman"/>
              </a:rPr>
              <a:t>study.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5517232"/>
            <a:ext cx="2773363" cy="15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344" y="0"/>
            <a:ext cx="62630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DEVELOPING CONCEPTUAL  </a:t>
            </a:r>
            <a:r>
              <a:rPr sz="3200" dirty="0"/>
              <a:t>FRAMEWORK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79513" y="1082802"/>
            <a:ext cx="8856984" cy="404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basic aim of </a:t>
            </a:r>
            <a:r>
              <a:rPr sz="2400" spc="-5" dirty="0">
                <a:latin typeface="Times New Roman"/>
                <a:cs typeface="Times New Roman"/>
              </a:rPr>
              <a:t>quantitative </a:t>
            </a:r>
            <a:r>
              <a:rPr sz="2400" dirty="0">
                <a:latin typeface="Times New Roman"/>
                <a:cs typeface="Times New Roman"/>
              </a:rPr>
              <a:t>research in </a:t>
            </a:r>
            <a:r>
              <a:rPr sz="2400" spc="-10" dirty="0">
                <a:latin typeface="Times New Roman"/>
                <a:cs typeface="Times New Roman"/>
              </a:rPr>
              <a:t>most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discipline 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to develop, refine or test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theories.</a:t>
            </a:r>
          </a:p>
          <a:p>
            <a:pPr marL="355600" marR="197485" indent="-342900">
              <a:lnSpc>
                <a:spcPct val="15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of the nursing researcher plan to develop a  conceptual </a:t>
            </a:r>
            <a:r>
              <a:rPr sz="2400" spc="-5" dirty="0">
                <a:latin typeface="Times New Roman"/>
                <a:cs typeface="Times New Roman"/>
              </a:rPr>
              <a:t>framework </a:t>
            </a:r>
            <a:r>
              <a:rPr sz="2400" dirty="0">
                <a:latin typeface="Times New Roman"/>
                <a:cs typeface="Times New Roman"/>
              </a:rPr>
              <a:t>based on the existing nursing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non nursing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theories.</a:t>
            </a:r>
          </a:p>
          <a:p>
            <a:pPr marL="355600" marR="28575" indent="-342900" algn="just">
              <a:lnSpc>
                <a:spcPct val="15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conceptual </a:t>
            </a:r>
            <a:r>
              <a:rPr sz="2400" spc="-5" dirty="0">
                <a:latin typeface="Times New Roman"/>
                <a:cs typeface="Times New Roman"/>
              </a:rPr>
              <a:t>framework </a:t>
            </a:r>
            <a:r>
              <a:rPr sz="2400" dirty="0">
                <a:latin typeface="Times New Roman"/>
                <a:cs typeface="Times New Roman"/>
              </a:rPr>
              <a:t>not only provide </a:t>
            </a:r>
            <a:r>
              <a:rPr sz="2400" spc="-5" dirty="0">
                <a:latin typeface="Times New Roman"/>
                <a:cs typeface="Times New Roman"/>
              </a:rPr>
              <a:t>meaning </a:t>
            </a:r>
            <a:r>
              <a:rPr sz="2400" dirty="0">
                <a:latin typeface="Times New Roman"/>
                <a:cs typeface="Times New Roman"/>
              </a:rPr>
              <a:t>to  research problem but also help in developing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hypothesis 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assumptions for </a:t>
            </a:r>
            <a:r>
              <a:rPr sz="2400" dirty="0">
                <a:latin typeface="Times New Roman"/>
                <a:cs typeface="Times New Roman"/>
              </a:rPr>
              <a:t>research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study.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4437112"/>
            <a:ext cx="27733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8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970</Words>
  <Application>Microsoft Office PowerPoint</Application>
  <PresentationFormat>On-screen Show (4:3)</PresentationFormat>
  <Paragraphs>131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STEPS OF RESEARCH PROCESS</vt:lpstr>
      <vt:lpstr>RESEARCH PROCESS</vt:lpstr>
      <vt:lpstr>STEPS OF QUANTITATIVE  RESEARCH PROCESS</vt:lpstr>
      <vt:lpstr>CONCEPTUAL PHASE</vt:lpstr>
      <vt:lpstr>FORMULATING THE  RESEARCH PROBLEM</vt:lpstr>
      <vt:lpstr>REVIEW OF LITERATURE</vt:lpstr>
      <vt:lpstr>DETERMINING STUDY  OBJECTIVES</vt:lpstr>
      <vt:lpstr>DEVELOPING CONCEPTUAL  FRAMEWORK</vt:lpstr>
      <vt:lpstr>FORMULATING HYPOTHESIS</vt:lpstr>
      <vt:lpstr>DESIGN AND PLANNING PHASE</vt:lpstr>
      <vt:lpstr>RESEARCH APPROACH/DESIGN</vt:lpstr>
      <vt:lpstr>SPECIFY THE POPULATION</vt:lpstr>
      <vt:lpstr>ESTABLISHING ETHICAL CONSIDERATION</vt:lpstr>
      <vt:lpstr>EMPIRICAL PHASE</vt:lpstr>
      <vt:lpstr>SAMPLE SELECTION</vt:lpstr>
      <vt:lpstr>PREPARING DATA FOR ANALYSIS</vt:lpstr>
      <vt:lpstr>ANALYTIC PHASE: TASKS</vt:lpstr>
      <vt:lpstr>DISSEMINATION PHASE: TASKS</vt:lpstr>
      <vt:lpstr>STEPS IN QUALITATIVE  RESEARCH PROCESS</vt:lpstr>
      <vt:lpstr>STEPS IN QUALITATIVE  RESEARCH PROCESS</vt:lpstr>
      <vt:lpstr>PowerPoint Presentation</vt:lpstr>
      <vt:lpstr>PLANNING THE STUDY</vt:lpstr>
      <vt:lpstr>DEVELOPING DATA COLLECTION STRATEGIES</vt:lpstr>
      <vt:lpstr>GATHERING AND ANALYSING DATA</vt:lpstr>
      <vt:lpstr>DISSEMINATING FINDINGS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OF RESEARCH PROCESS</dc:title>
  <dc:creator>HP</dc:creator>
  <cp:lastModifiedBy>user</cp:lastModifiedBy>
  <cp:revision>11</cp:revision>
  <dcterms:created xsi:type="dcterms:W3CDTF">2020-09-14T06:01:39Z</dcterms:created>
  <dcterms:modified xsi:type="dcterms:W3CDTF">2022-01-20T12:08:04Z</dcterms:modified>
</cp:coreProperties>
</file>