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70" r:id="rId2"/>
    <p:sldId id="269" r:id="rId3"/>
    <p:sldId id="271" r:id="rId4"/>
    <p:sldId id="272" r:id="rId5"/>
    <p:sldId id="257" r:id="rId6"/>
    <p:sldId id="273" r:id="rId7"/>
    <p:sldId id="258" r:id="rId8"/>
    <p:sldId id="259" r:id="rId9"/>
    <p:sldId id="260" r:id="rId10"/>
    <p:sldId id="275" r:id="rId11"/>
    <p:sldId id="276" r:id="rId12"/>
    <p:sldId id="277" r:id="rId13"/>
    <p:sldId id="261" r:id="rId14"/>
    <p:sldId id="278" r:id="rId15"/>
    <p:sldId id="262" r:id="rId16"/>
    <p:sldId id="263" r:id="rId17"/>
    <p:sldId id="264" r:id="rId18"/>
    <p:sldId id="265" r:id="rId19"/>
    <p:sldId id="266" r:id="rId20"/>
    <p:sldId id="268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23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39B1F63-D6AD-4DC1-82C4-27D7DCE8F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3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7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42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57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549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47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24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8D43DCB7-9E0C-44F8-A88B-53E7289C60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102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915F0656-4FFE-4559-A40D-3F38AC125C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F7D3A1C-800E-4635-87CB-F2B3604BF5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4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7851F0EF-66E1-4C6A-A1C5-435EC6B902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4AF2430-A5AB-4D6E-B70B-B1C2CF4371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3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B004F6A-DAB0-4604-AE25-F24E89B178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2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5841F6C-532D-43CF-A4FD-D6E12D7111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2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1208837A-B242-48BB-87D5-9C61FCDE26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6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8CC8282-1013-4060-950F-C0B6D126E1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0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097F27E-EFA1-47AD-B725-B8D6D80F5A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93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185C7D2B-A398-432F-BDFB-561F54955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91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1600201"/>
            <a:ext cx="5917679" cy="1904999"/>
          </a:xfrm>
        </p:spPr>
        <p:txBody>
          <a:bodyPr/>
          <a:lstStyle/>
          <a:p>
            <a:r>
              <a:rPr lang="en-IN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askerville Old Face" panose="02020602080505020303" pitchFamily="18" charset="0"/>
              </a:rPr>
              <a:t>Simulation </a:t>
            </a:r>
            <a:endParaRPr lang="en-IN" b="1" dirty="0">
              <a:solidFill>
                <a:schemeClr val="accent1">
                  <a:lumMod val="20000"/>
                  <a:lumOff val="8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12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Principles: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8305800" cy="4267200"/>
          </a:xfrm>
        </p:spPr>
        <p:txBody>
          <a:bodyPr>
            <a:noAutofit/>
          </a:bodyPr>
          <a:lstStyle/>
          <a:p>
            <a:r>
              <a:rPr lang="en-IN" sz="2400" dirty="0" smtClean="0">
                <a:latin typeface="Baskerville Old Face" panose="02020602080505020303" pitchFamily="18" charset="0"/>
              </a:rPr>
              <a:t>Clear stated objectives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Actual patient care experiences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Proper orientation of proceedings/scenario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Must challenge the use  of problem solving and critical reasoning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Role of educator must be a facilitator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It should be a collaborative approach between educator and simulator</a:t>
            </a:r>
          </a:p>
          <a:p>
            <a:r>
              <a:rPr lang="en-IN" sz="2400" dirty="0" smtClean="0">
                <a:latin typeface="Baskerville Old Face" panose="02020602080505020303" pitchFamily="18" charset="0"/>
              </a:rPr>
              <a:t>Each simulation should include feedback and evaluation session</a:t>
            </a:r>
            <a:endParaRPr lang="en-IN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511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Steps 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7467600" cy="4191000"/>
          </a:xfrm>
        </p:spPr>
        <p:txBody>
          <a:bodyPr>
            <a:noAutofit/>
          </a:bodyPr>
          <a:lstStyle/>
          <a:p>
            <a:r>
              <a:rPr lang="en-IN" sz="2000" b="1" dirty="0" smtClean="0"/>
              <a:t>Step I</a:t>
            </a:r>
            <a:r>
              <a:rPr lang="en-IN" sz="2000" dirty="0" smtClean="0"/>
              <a:t>: prepare the group. Assign letter designation to all the members</a:t>
            </a:r>
          </a:p>
          <a:p>
            <a:r>
              <a:rPr lang="en-IN" sz="2000" b="1" dirty="0" smtClean="0"/>
              <a:t>Step II: </a:t>
            </a:r>
            <a:r>
              <a:rPr lang="en-IN" sz="2000" dirty="0" smtClean="0"/>
              <a:t>planning, preparation and deciding the topic of skill to be practiced</a:t>
            </a:r>
          </a:p>
          <a:p>
            <a:r>
              <a:rPr lang="en-IN" sz="2000" b="1" dirty="0" smtClean="0"/>
              <a:t>Step III</a:t>
            </a:r>
            <a:r>
              <a:rPr lang="en-IN" sz="2000" dirty="0" smtClean="0"/>
              <a:t>: Prepare a detailed schedule of interaction. Decide who will start the conversation</a:t>
            </a:r>
          </a:p>
          <a:p>
            <a:r>
              <a:rPr lang="en-IN" sz="2000" b="1" dirty="0" smtClean="0"/>
              <a:t>Step IV</a:t>
            </a:r>
            <a:r>
              <a:rPr lang="en-IN" sz="2000" dirty="0" smtClean="0"/>
              <a:t>: Decide the procedure of evaluation</a:t>
            </a:r>
          </a:p>
          <a:p>
            <a:r>
              <a:rPr lang="en-IN" sz="2000" b="1" dirty="0" smtClean="0"/>
              <a:t>Step V: </a:t>
            </a:r>
            <a:r>
              <a:rPr lang="en-IN" sz="2000" dirty="0" smtClean="0"/>
              <a:t>Conduct the practice session, provide feedback for the improvement</a:t>
            </a:r>
          </a:p>
          <a:p>
            <a:r>
              <a:rPr lang="en-IN" sz="2000" b="1" dirty="0" smtClean="0"/>
              <a:t>Step VI: </a:t>
            </a:r>
            <a:r>
              <a:rPr lang="en-IN" sz="2000" dirty="0" smtClean="0"/>
              <a:t>Change the topic and move on to the other skill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937449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Role of a teacher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 smtClean="0"/>
              <a:t>Planning</a:t>
            </a:r>
          </a:p>
          <a:p>
            <a:pPr>
              <a:lnSpc>
                <a:spcPct val="150000"/>
              </a:lnSpc>
            </a:pPr>
            <a:r>
              <a:rPr lang="en-IN" sz="2400" dirty="0" smtClean="0"/>
              <a:t>Facilitating </a:t>
            </a:r>
          </a:p>
          <a:p>
            <a:pPr>
              <a:lnSpc>
                <a:spcPct val="150000"/>
              </a:lnSpc>
            </a:pPr>
            <a:r>
              <a:rPr lang="en-IN" sz="2400" dirty="0" smtClean="0"/>
              <a:t>Debriefing</a:t>
            </a:r>
          </a:p>
          <a:p>
            <a:pPr>
              <a:lnSpc>
                <a:spcPct val="150000"/>
              </a:lnSpc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766403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514600"/>
            <a:ext cx="6345260" cy="353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Baskerville Old Face" panose="02020602080505020303" pitchFamily="18" charset="0"/>
              </a:rPr>
              <a:t>Written simulation 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Audiovisual simulation.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Live stimulated simulation</a:t>
            </a:r>
            <a:r>
              <a:rPr lang="en-US" sz="2400" dirty="0" smtClean="0">
                <a:latin typeface="Baskerville Old Face" panose="02020602080505020303" pitchFamily="18" charset="0"/>
              </a:rPr>
              <a:t>.</a:t>
            </a:r>
          </a:p>
          <a:p>
            <a:endParaRPr lang="en-US" sz="24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Stimulated simulation</a:t>
            </a:r>
            <a:endParaRPr lang="en-US" sz="2800" dirty="0"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Different equipment used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289018" cy="3530600"/>
          </a:xfrm>
        </p:spPr>
        <p:txBody>
          <a:bodyPr>
            <a:normAutofit/>
          </a:bodyPr>
          <a:lstStyle/>
          <a:p>
            <a:r>
              <a:rPr lang="en-IN" sz="2400" dirty="0" smtClean="0"/>
              <a:t>Video recording</a:t>
            </a:r>
          </a:p>
          <a:p>
            <a:r>
              <a:rPr lang="en-IN" sz="2400" dirty="0" smtClean="0"/>
              <a:t>Simulation device</a:t>
            </a:r>
          </a:p>
          <a:p>
            <a:pPr marL="745236" lvl="1" indent="-342900">
              <a:buFont typeface="+mj-lt"/>
              <a:buAutoNum type="arabicPeriod"/>
            </a:pPr>
            <a:r>
              <a:rPr lang="en-IN" sz="2000" dirty="0" smtClean="0"/>
              <a:t>Part task trainer</a:t>
            </a:r>
          </a:p>
          <a:p>
            <a:pPr marL="745236" lvl="1" indent="-342900">
              <a:buFont typeface="+mj-lt"/>
              <a:buAutoNum type="arabicPeriod"/>
            </a:pPr>
            <a:r>
              <a:rPr lang="en-IN" sz="2000" dirty="0" smtClean="0"/>
              <a:t>Complex task trainer</a:t>
            </a:r>
          </a:p>
          <a:p>
            <a:pPr marL="745236" lvl="1" indent="-342900">
              <a:buFont typeface="+mj-lt"/>
              <a:buAutoNum type="arabicPeriod"/>
            </a:pPr>
            <a:r>
              <a:rPr lang="en-IN" sz="2000" dirty="0" smtClean="0"/>
              <a:t>Integrated simulators</a:t>
            </a:r>
          </a:p>
          <a:p>
            <a:r>
              <a:rPr lang="en-IN" sz="2400" dirty="0" smtClean="0"/>
              <a:t>Standardized </a:t>
            </a:r>
            <a:r>
              <a:rPr lang="en-IN" sz="2400" dirty="0"/>
              <a:t>patient/Simulated patient</a:t>
            </a:r>
          </a:p>
          <a:p>
            <a:r>
              <a:rPr lang="en-IN" sz="2400" dirty="0"/>
              <a:t>Screen based computer simulator</a:t>
            </a:r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1510637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 of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382000" cy="449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Baskerville Old Face" panose="02020602080505020303" pitchFamily="18" charset="0"/>
              </a:rPr>
              <a:t>Ensures safe nursing practice.</a:t>
            </a: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Help to learn psychomotor skills</a:t>
            </a: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Develop critical thinking abilities</a:t>
            </a: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Help to inculcate proper attitude among nursing students</a:t>
            </a: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Create a real life situation</a:t>
            </a: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Gives feedback for the improvement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060418" cy="353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Baskerville Old Face" panose="02020602080505020303" pitchFamily="18" charset="0"/>
              </a:rPr>
              <a:t>Reduces the complexities of real life 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Motivate people to learn.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Effective for all type of students.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Encourages creative and divergent thinking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6345260" cy="36830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Baskerville Old Face" panose="02020602080505020303" pitchFamily="18" charset="0"/>
              </a:rPr>
              <a:t>Learning by doing.</a:t>
            </a:r>
          </a:p>
          <a:p>
            <a:endParaRPr lang="en-US" sz="3000" dirty="0" smtClean="0">
              <a:latin typeface="Baskerville Old Face" panose="02020602080505020303" pitchFamily="18" charset="0"/>
            </a:endParaRPr>
          </a:p>
          <a:p>
            <a:r>
              <a:rPr lang="en-US" sz="3000" dirty="0" smtClean="0">
                <a:latin typeface="Baskerville Old Face" panose="02020602080505020303" pitchFamily="18" charset="0"/>
              </a:rPr>
              <a:t>Opportunity to learn from mistakes.</a:t>
            </a:r>
          </a:p>
          <a:p>
            <a:endParaRPr lang="en-US" sz="3000" dirty="0" smtClean="0">
              <a:latin typeface="Baskerville Old Face" panose="02020602080505020303" pitchFamily="18" charset="0"/>
            </a:endParaRPr>
          </a:p>
          <a:p>
            <a:r>
              <a:rPr lang="en-US" sz="3000" dirty="0" smtClean="0">
                <a:latin typeface="Baskerville Old Face" panose="02020602080505020303" pitchFamily="18" charset="0"/>
              </a:rPr>
              <a:t>Develop problem solving skills.</a:t>
            </a:r>
          </a:p>
          <a:p>
            <a:endParaRPr lang="en-US" sz="3000" dirty="0" smtClean="0">
              <a:latin typeface="Baskerville Old Face" panose="02020602080505020303" pitchFamily="18" charset="0"/>
            </a:endParaRPr>
          </a:p>
          <a:p>
            <a:r>
              <a:rPr lang="en-US" sz="3000" dirty="0" smtClean="0">
                <a:latin typeface="Baskerville Old Face" panose="02020602080505020303" pitchFamily="18" charset="0"/>
              </a:rPr>
              <a:t>Student centered teaching method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Baskerville Old Face" panose="02020602080505020303" pitchFamily="18" charset="0"/>
              </a:rPr>
              <a:t>Time consuming</a:t>
            </a:r>
          </a:p>
          <a:p>
            <a:endParaRPr lang="en-US" sz="2400" dirty="0" smtClean="0">
              <a:latin typeface="Baskerville Old Face" panose="02020602080505020303" pitchFamily="18" charset="0"/>
            </a:endParaRPr>
          </a:p>
          <a:p>
            <a:r>
              <a:rPr lang="en-US" sz="2400" dirty="0" smtClean="0">
                <a:latin typeface="Baskerville Old Face" panose="02020602080505020303" pitchFamily="18" charset="0"/>
              </a:rPr>
              <a:t>Costly </a:t>
            </a:r>
          </a:p>
          <a:p>
            <a:endParaRPr lang="en-US" sz="2400" dirty="0" smtClean="0">
              <a:latin typeface="Baskerville Old Face" panose="02020602080505020303" pitchFamily="18" charset="0"/>
            </a:endParaRPr>
          </a:p>
          <a:p>
            <a:r>
              <a:rPr lang="en-US" sz="2400" dirty="0" smtClean="0">
                <a:latin typeface="Baskerville Old Face" panose="02020602080505020303" pitchFamily="18" charset="0"/>
              </a:rPr>
              <a:t>Usable for small groups.</a:t>
            </a:r>
          </a:p>
          <a:p>
            <a:endParaRPr lang="en-US" sz="2400" dirty="0" smtClean="0">
              <a:latin typeface="Baskerville Old Face" panose="02020602080505020303" pitchFamily="18" charset="0"/>
            </a:endParaRPr>
          </a:p>
          <a:p>
            <a:r>
              <a:rPr lang="en-US" sz="2400" dirty="0" smtClean="0">
                <a:latin typeface="Baskerville Old Face" panose="02020602080505020303" pitchFamily="18" charset="0"/>
              </a:rPr>
              <a:t>Models often easily damaged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Cont…………..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970" y="2438400"/>
            <a:ext cx="7439830" cy="3530600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latin typeface="Baskerville Old Face" panose="02020602080505020303" pitchFamily="18" charset="0"/>
              </a:rPr>
              <a:t>Never same as performing technique on a patient.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Cannot generalize the result of single simulation to all situations </a:t>
            </a:r>
          </a:p>
          <a:p>
            <a:endParaRPr lang="en-US" sz="2800" dirty="0" smtClean="0">
              <a:latin typeface="Baskerville Old Face" panose="02020602080505020303" pitchFamily="18" charset="0"/>
            </a:endParaRPr>
          </a:p>
          <a:p>
            <a:r>
              <a:rPr lang="en-US" sz="2800" dirty="0" smtClean="0">
                <a:latin typeface="Baskerville Old Face" panose="02020602080505020303" pitchFamily="18" charset="0"/>
              </a:rPr>
              <a:t>Emotion laden simulation may cause mental trauma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NursingKH4Z2866-n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27456"/>
          </a:xfrm>
        </p:spPr>
      </p:pic>
      <p:sp>
        <p:nvSpPr>
          <p:cNvPr id="4" name="Rectangle 3"/>
          <p:cNvSpPr/>
          <p:nvPr/>
        </p:nvSpPr>
        <p:spPr>
          <a:xfrm>
            <a:off x="2076766" y="5638800"/>
            <a:ext cx="49904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29377" y="2967335"/>
            <a:ext cx="34852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Doubts?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Objectives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209800"/>
            <a:ext cx="6345260" cy="4495800"/>
          </a:xfrm>
        </p:spPr>
        <p:txBody>
          <a:bodyPr>
            <a:noAutofit/>
          </a:bodyPr>
          <a:lstStyle/>
          <a:p>
            <a:r>
              <a:rPr lang="en-IN" dirty="0" smtClean="0">
                <a:solidFill>
                  <a:schemeClr val="tx1"/>
                </a:solidFill>
              </a:rPr>
              <a:t>State the meaning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Define simulation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Trace back the origin of simulation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Explain the purpose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List the uses 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Describe the principles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Describe the steps followed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Explain the role of a teacher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Enumerate the types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Analyse the values 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List the advantages and disadvantages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514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Meaning 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107260" cy="3530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2400" dirty="0" smtClean="0">
                <a:solidFill>
                  <a:schemeClr val="tx1"/>
                </a:solidFill>
              </a:rPr>
              <a:t>It is a technique or device that attempt to create characteristics of a real world.  In health care , simulation refer to a device representing a simulated patient or part of a patient, or a situation happens in the health care setting , such a device can respond to and interact with the action of a learner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0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Simulation has been defined as an attempt to give appearance and /or to give the effect of something else.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</a:t>
            </a:r>
            <a:r>
              <a:rPr lang="en-US" dirty="0" smtClean="0"/>
              <a:t>(Barton  1970)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Origin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6908018" cy="3530600"/>
          </a:xfrm>
        </p:spPr>
        <p:txBody>
          <a:bodyPr>
            <a:normAutofit/>
          </a:bodyPr>
          <a:lstStyle/>
          <a:p>
            <a:r>
              <a:rPr lang="en-IN" sz="2400" dirty="0" smtClean="0">
                <a:solidFill>
                  <a:schemeClr val="tx1"/>
                </a:solidFill>
              </a:rPr>
              <a:t>War game in ancient India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Chess is believed to be the original war game and decides the fate of the battles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 during  I world war it used to train the pilots in air force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By 18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century military game were  in use for the analysis of real world battle situation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2338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6482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Help the students to practice decision making skill 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Develop problem solving skills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Develop human interaction abilities.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Student achieves cognitive affective and psychomotor outcomes 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To make Learning more creative by Learning by doing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91000"/>
          </a:xfrm>
        </p:spPr>
        <p:txBody>
          <a:bodyPr/>
          <a:lstStyle/>
          <a:p>
            <a:r>
              <a:rPr lang="en-US" sz="2000" b="1" dirty="0" smtClean="0"/>
              <a:t>Used to achieve learning objectives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Help student gain skill  in applying the nursing process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Learn to solve problems efficiently with minimal wasting of time.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In the acquisition of communication skills.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An avenue for attitude change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Fostering decision making skills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Can be applied to the learning of psychomotor skills.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Used for evaluation (student learning and competencies.)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242</TotalTime>
  <Words>577</Words>
  <Application>Microsoft Office PowerPoint</Application>
  <PresentationFormat>On-screen Show (4:3)</PresentationFormat>
  <Paragraphs>125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Baskerville Old Face</vt:lpstr>
      <vt:lpstr>Century Gothic</vt:lpstr>
      <vt:lpstr>Tahoma</vt:lpstr>
      <vt:lpstr>Wingdings 3</vt:lpstr>
      <vt:lpstr>Ion Boardroom</vt:lpstr>
      <vt:lpstr>Simulation </vt:lpstr>
      <vt:lpstr>PowerPoint Presentation</vt:lpstr>
      <vt:lpstr>Objectives </vt:lpstr>
      <vt:lpstr>Meaning :</vt:lpstr>
      <vt:lpstr>Definition </vt:lpstr>
      <vt:lpstr>Origin </vt:lpstr>
      <vt:lpstr>Purpose </vt:lpstr>
      <vt:lpstr>Uses </vt:lpstr>
      <vt:lpstr>Cont……….</vt:lpstr>
      <vt:lpstr>Principles:</vt:lpstr>
      <vt:lpstr>Steps :</vt:lpstr>
      <vt:lpstr>Role of a teacher</vt:lpstr>
      <vt:lpstr>Types  </vt:lpstr>
      <vt:lpstr>Different equipment used </vt:lpstr>
      <vt:lpstr>Values of simulation</vt:lpstr>
      <vt:lpstr>Advantages </vt:lpstr>
      <vt:lpstr>Cont………..</vt:lpstr>
      <vt:lpstr>Disadvantages </vt:lpstr>
      <vt:lpstr>Cont…………..</vt:lpstr>
      <vt:lpstr>PowerPoint Presentation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</dc:title>
  <dc:creator>Your User Name</dc:creator>
  <cp:lastModifiedBy>Admin</cp:lastModifiedBy>
  <cp:revision>21</cp:revision>
  <cp:lastPrinted>1601-01-01T00:00:00Z</cp:lastPrinted>
  <dcterms:created xsi:type="dcterms:W3CDTF">2010-10-06T06:21:52Z</dcterms:created>
  <dcterms:modified xsi:type="dcterms:W3CDTF">2017-11-01T03:55:43Z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