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21"/>
  </p:notesMasterIdLst>
  <p:sldIdLst>
    <p:sldId id="27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6" r:id="rId12"/>
    <p:sldId id="267" r:id="rId13"/>
    <p:sldId id="268" r:id="rId14"/>
    <p:sldId id="269" r:id="rId15"/>
    <p:sldId id="270" r:id="rId16"/>
    <p:sldId id="271" r:id="rId17"/>
    <p:sldId id="272" r:id="rId18"/>
    <p:sldId id="278" r:id="rId19"/>
    <p:sldId id="273" r:id="rId2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243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D9F4B-B53C-41F4-8A04-ED6BF724F050}" type="datetimeFigureOut">
              <a:rPr lang="en-US" smtClean="0"/>
              <a:t>12/11/2023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3B76ED-36D3-4C4A-8111-22EB7CDF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3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C5DD80-DF0D-47F1-A97E-F9196652AEA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73641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pedia.com/" TargetMode="External"/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tudymafia.org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og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76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strip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47800" y="609600"/>
            <a:ext cx="76200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2133600" y="4648200"/>
            <a:ext cx="6934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Sr</a:t>
            </a:r>
            <a:r>
              <a:rPr lang="en-US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Dhanya</a:t>
            </a:r>
            <a:r>
              <a:rPr lang="en-US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Chf</a:t>
            </a:r>
            <a:endParaRPr lang="en-US" sz="20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Asso</a:t>
            </a:r>
            <a:r>
              <a:rPr lang="en-US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Professor. </a:t>
            </a:r>
            <a:r>
              <a:rPr lang="en-US" sz="2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Dept.Psychiatric</a:t>
            </a:r>
            <a:r>
              <a:rPr lang="en-US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Nursing</a:t>
            </a:r>
            <a:endParaRPr lang="en-US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5400" y="1676064"/>
            <a:ext cx="6931753" cy="128636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8553" y="467105"/>
            <a:ext cx="823531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40530" algn="l"/>
              </a:tabLst>
            </a:pPr>
            <a:r>
              <a:rPr spc="-5" dirty="0"/>
              <a:t>Johari</a:t>
            </a:r>
            <a:r>
              <a:rPr spc="25" dirty="0"/>
              <a:t> </a:t>
            </a:r>
            <a:r>
              <a:rPr spc="-5" dirty="0"/>
              <a:t>window	four</a:t>
            </a:r>
            <a:r>
              <a:rPr spc="-25" dirty="0"/>
              <a:t> </a:t>
            </a:r>
            <a:r>
              <a:rPr spc="-5" dirty="0"/>
              <a:t>quadrants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775205"/>
            <a:ext cx="8072755" cy="39039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78460" algn="l"/>
              </a:tabLst>
            </a:pPr>
            <a:r>
              <a:rPr sz="2400" dirty="0">
                <a:latin typeface="Times New Roman"/>
                <a:cs typeface="Times New Roman"/>
              </a:rPr>
              <a:t>what is known by the </a:t>
            </a:r>
            <a:r>
              <a:rPr sz="2400" spc="-5" dirty="0">
                <a:latin typeface="Times New Roman"/>
                <a:cs typeface="Times New Roman"/>
              </a:rPr>
              <a:t>person about him/herself </a:t>
            </a:r>
            <a:r>
              <a:rPr sz="2400" dirty="0">
                <a:latin typeface="Times New Roman"/>
                <a:cs typeface="Times New Roman"/>
              </a:rPr>
              <a:t>and is also  </a:t>
            </a:r>
            <a:r>
              <a:rPr sz="2400" spc="-5" dirty="0">
                <a:latin typeface="Times New Roman"/>
                <a:cs typeface="Times New Roman"/>
              </a:rPr>
              <a:t>known by </a:t>
            </a:r>
            <a:r>
              <a:rPr sz="2400" dirty="0">
                <a:latin typeface="Times New Roman"/>
                <a:cs typeface="Times New Roman"/>
              </a:rPr>
              <a:t>others - open area, open self, </a:t>
            </a:r>
            <a:r>
              <a:rPr sz="2400" spc="-5" dirty="0">
                <a:latin typeface="Times New Roman"/>
                <a:cs typeface="Times New Roman"/>
              </a:rPr>
              <a:t>free area, free </a:t>
            </a:r>
            <a:r>
              <a:rPr sz="2400" dirty="0">
                <a:latin typeface="Times New Roman"/>
                <a:cs typeface="Times New Roman"/>
              </a:rPr>
              <a:t>self, </a:t>
            </a:r>
            <a:r>
              <a:rPr sz="2400" spc="-5" dirty="0">
                <a:latin typeface="Times New Roman"/>
                <a:cs typeface="Times New Roman"/>
              </a:rPr>
              <a:t>or 'the  </a:t>
            </a:r>
            <a:r>
              <a:rPr sz="2400" dirty="0">
                <a:latin typeface="Times New Roman"/>
                <a:cs typeface="Times New Roman"/>
              </a:rPr>
              <a:t>arena‘.</a:t>
            </a:r>
            <a:endParaRPr sz="2400">
              <a:latin typeface="Times New Roman"/>
              <a:cs typeface="Times New Roman"/>
            </a:endParaRPr>
          </a:p>
          <a:p>
            <a:pPr marL="12700" marR="6985" algn="just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361950" algn="l"/>
              </a:tabLst>
            </a:pPr>
            <a:r>
              <a:rPr sz="2400" dirty="0">
                <a:latin typeface="Times New Roman"/>
                <a:cs typeface="Times New Roman"/>
              </a:rPr>
              <a:t>what is </a:t>
            </a:r>
            <a:r>
              <a:rPr sz="2400" spc="-5" dirty="0">
                <a:latin typeface="Times New Roman"/>
                <a:cs typeface="Times New Roman"/>
              </a:rPr>
              <a:t>unknown </a:t>
            </a:r>
            <a:r>
              <a:rPr sz="2400" dirty="0">
                <a:latin typeface="Times New Roman"/>
                <a:cs typeface="Times New Roman"/>
              </a:rPr>
              <a:t>by the </a:t>
            </a:r>
            <a:r>
              <a:rPr sz="2400" spc="-5" dirty="0">
                <a:latin typeface="Times New Roman"/>
                <a:cs typeface="Times New Roman"/>
              </a:rPr>
              <a:t>person about him/herself but </a:t>
            </a:r>
            <a:r>
              <a:rPr sz="2400" dirty="0">
                <a:latin typeface="Times New Roman"/>
                <a:cs typeface="Times New Roman"/>
              </a:rPr>
              <a:t>which  </a:t>
            </a:r>
            <a:r>
              <a:rPr sz="2400" spc="-5" dirty="0">
                <a:latin typeface="Times New Roman"/>
                <a:cs typeface="Times New Roman"/>
              </a:rPr>
              <a:t>others </a:t>
            </a:r>
            <a:r>
              <a:rPr sz="2400" dirty="0">
                <a:latin typeface="Times New Roman"/>
                <a:cs typeface="Times New Roman"/>
              </a:rPr>
              <a:t>know - blind area, blind self, or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'blindspot‘.</a:t>
            </a:r>
            <a:endParaRPr sz="24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369570" algn="l"/>
              </a:tabLst>
            </a:pPr>
            <a:r>
              <a:rPr sz="2400" spc="-5" dirty="0">
                <a:latin typeface="Times New Roman"/>
                <a:cs typeface="Times New Roman"/>
              </a:rPr>
              <a:t>what </a:t>
            </a:r>
            <a:r>
              <a:rPr sz="2400" dirty="0">
                <a:latin typeface="Times New Roman"/>
                <a:cs typeface="Times New Roman"/>
              </a:rPr>
              <a:t>the person </a:t>
            </a:r>
            <a:r>
              <a:rPr sz="2400" spc="-5" dirty="0">
                <a:latin typeface="Times New Roman"/>
                <a:cs typeface="Times New Roman"/>
              </a:rPr>
              <a:t>knows </a:t>
            </a:r>
            <a:r>
              <a:rPr sz="2400" dirty="0">
                <a:latin typeface="Times New Roman"/>
                <a:cs typeface="Times New Roman"/>
              </a:rPr>
              <a:t>about </a:t>
            </a:r>
            <a:r>
              <a:rPr sz="2400" spc="-5" dirty="0">
                <a:latin typeface="Times New Roman"/>
                <a:cs typeface="Times New Roman"/>
              </a:rPr>
              <a:t>him/herself </a:t>
            </a:r>
            <a:r>
              <a:rPr sz="2400" dirty="0">
                <a:latin typeface="Times New Roman"/>
                <a:cs typeface="Times New Roman"/>
              </a:rPr>
              <a:t>that </a:t>
            </a:r>
            <a:r>
              <a:rPr sz="2400" spc="-5" dirty="0">
                <a:latin typeface="Times New Roman"/>
                <a:cs typeface="Times New Roman"/>
              </a:rPr>
              <a:t>others do not 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know - hidden area, hidden self, avoided </a:t>
            </a:r>
            <a:r>
              <a:rPr sz="2400" dirty="0">
                <a:latin typeface="Times New Roman"/>
                <a:cs typeface="Times New Roman"/>
              </a:rPr>
              <a:t>area, </a:t>
            </a:r>
            <a:r>
              <a:rPr sz="2400" spc="-5" dirty="0">
                <a:latin typeface="Times New Roman"/>
                <a:cs typeface="Times New Roman"/>
              </a:rPr>
              <a:t>avoided </a:t>
            </a:r>
            <a:r>
              <a:rPr sz="2400" spc="-10" dirty="0">
                <a:latin typeface="Times New Roman"/>
                <a:cs typeface="Times New Roman"/>
              </a:rPr>
              <a:t>self </a:t>
            </a:r>
            <a:r>
              <a:rPr sz="2400" dirty="0">
                <a:latin typeface="Times New Roman"/>
                <a:cs typeface="Times New Roman"/>
              </a:rPr>
              <a:t>or  </a:t>
            </a:r>
            <a:r>
              <a:rPr sz="2400" spc="-5" dirty="0">
                <a:latin typeface="Times New Roman"/>
                <a:cs typeface="Times New Roman"/>
              </a:rPr>
              <a:t>'facade‘.</a:t>
            </a: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351155" algn="l"/>
              </a:tabLst>
            </a:pPr>
            <a:r>
              <a:rPr sz="2400" dirty="0">
                <a:latin typeface="Times New Roman"/>
                <a:cs typeface="Times New Roman"/>
              </a:rPr>
              <a:t>what is </a:t>
            </a:r>
            <a:r>
              <a:rPr sz="2400" spc="-5" dirty="0">
                <a:latin typeface="Times New Roman"/>
                <a:cs typeface="Times New Roman"/>
              </a:rPr>
              <a:t>unknown </a:t>
            </a:r>
            <a:r>
              <a:rPr sz="2400" dirty="0">
                <a:latin typeface="Times New Roman"/>
                <a:cs typeface="Times New Roman"/>
              </a:rPr>
              <a:t>by the </a:t>
            </a:r>
            <a:r>
              <a:rPr sz="2400" spc="-5" dirty="0">
                <a:latin typeface="Times New Roman"/>
                <a:cs typeface="Times New Roman"/>
              </a:rPr>
              <a:t>person about him/herself </a:t>
            </a:r>
            <a:r>
              <a:rPr sz="2400" dirty="0">
                <a:latin typeface="Times New Roman"/>
                <a:cs typeface="Times New Roman"/>
              </a:rPr>
              <a:t>and is also  </a:t>
            </a:r>
            <a:r>
              <a:rPr sz="2400" spc="-5" dirty="0">
                <a:latin typeface="Times New Roman"/>
                <a:cs typeface="Times New Roman"/>
              </a:rPr>
              <a:t>unknown by </a:t>
            </a:r>
            <a:r>
              <a:rPr sz="2400" dirty="0">
                <a:latin typeface="Times New Roman"/>
                <a:cs typeface="Times New Roman"/>
              </a:rPr>
              <a:t>others - </a:t>
            </a:r>
            <a:r>
              <a:rPr sz="2400" spc="-5" dirty="0">
                <a:latin typeface="Times New Roman"/>
                <a:cs typeface="Times New Roman"/>
              </a:rPr>
              <a:t>unknown </a:t>
            </a:r>
            <a:r>
              <a:rPr sz="2400" dirty="0">
                <a:latin typeface="Times New Roman"/>
                <a:cs typeface="Times New Roman"/>
              </a:rPr>
              <a:t>area </a:t>
            </a:r>
            <a:r>
              <a:rPr sz="2400" spc="-5" dirty="0">
                <a:latin typeface="Times New Roman"/>
                <a:cs typeface="Times New Roman"/>
              </a:rPr>
              <a:t>or unknown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self.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83880" cy="1051560"/>
          </a:xfrm>
        </p:spPr>
        <p:txBody>
          <a:bodyPr>
            <a:normAutofit/>
          </a:bodyPr>
          <a:lstStyle/>
          <a:p>
            <a:r>
              <a:rPr lang="en-US" sz="3200" spc="-5" dirty="0" err="1" smtClean="0"/>
              <a:t>Johari</a:t>
            </a:r>
            <a:r>
              <a:rPr lang="en-US" sz="3200" spc="25" dirty="0" smtClean="0"/>
              <a:t> </a:t>
            </a:r>
            <a:r>
              <a:rPr lang="en-US" sz="3200" spc="-5" dirty="0" smtClean="0"/>
              <a:t>window four</a:t>
            </a:r>
            <a:r>
              <a:rPr lang="en-US" sz="3200" spc="-25" dirty="0" smtClean="0"/>
              <a:t> </a:t>
            </a:r>
            <a:r>
              <a:rPr lang="en-US" sz="3200" spc="-5" dirty="0" smtClean="0"/>
              <a:t>quadrants</a:t>
            </a:r>
            <a:endParaRPr lang="en-US" sz="3200" dirty="0"/>
          </a:p>
        </p:txBody>
      </p:sp>
      <p:pic>
        <p:nvPicPr>
          <p:cNvPr id="5" name="Picture 3" descr="D:\Users\NISHANTKUMARNIRAJ BB\Desktop\Untitledh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71625"/>
            <a:ext cx="7981950" cy="4677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8176" y="619505"/>
            <a:ext cx="478726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Johari </a:t>
            </a:r>
            <a:r>
              <a:rPr dirty="0"/>
              <a:t>quadrant</a:t>
            </a:r>
            <a:r>
              <a:rPr spc="-65" dirty="0"/>
              <a:t> </a:t>
            </a:r>
            <a:r>
              <a:rPr spc="-5" dirty="0"/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2156282"/>
            <a:ext cx="8073390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Johari </a:t>
            </a:r>
            <a:r>
              <a:rPr sz="2400" spc="-5" dirty="0">
                <a:latin typeface="Times New Roman"/>
                <a:cs typeface="Times New Roman"/>
              </a:rPr>
              <a:t>region </a:t>
            </a:r>
            <a:r>
              <a:rPr sz="2400" dirty="0">
                <a:latin typeface="Times New Roman"/>
                <a:cs typeface="Times New Roman"/>
              </a:rPr>
              <a:t>1 is </a:t>
            </a:r>
            <a:r>
              <a:rPr sz="2400" spc="-5" dirty="0">
                <a:latin typeface="Times New Roman"/>
                <a:cs typeface="Times New Roman"/>
              </a:rPr>
              <a:t>also known </a:t>
            </a:r>
            <a:r>
              <a:rPr sz="2400" dirty="0">
                <a:latin typeface="Times New Roman"/>
                <a:cs typeface="Times New Roman"/>
              </a:rPr>
              <a:t>as the </a:t>
            </a:r>
            <a:r>
              <a:rPr sz="2400" spc="-5" dirty="0">
                <a:latin typeface="Times New Roman"/>
                <a:cs typeface="Times New Roman"/>
              </a:rPr>
              <a:t>'area of free activity'. This  </a:t>
            </a:r>
            <a:r>
              <a:rPr sz="2400" dirty="0">
                <a:latin typeface="Times New Roman"/>
                <a:cs typeface="Times New Roman"/>
              </a:rPr>
              <a:t>is the </a:t>
            </a:r>
            <a:r>
              <a:rPr sz="2400" spc="-5" dirty="0">
                <a:latin typeface="Times New Roman"/>
                <a:cs typeface="Times New Roman"/>
              </a:rPr>
              <a:t>information about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person </a:t>
            </a:r>
            <a:r>
              <a:rPr sz="2400" dirty="0">
                <a:latin typeface="Times New Roman"/>
                <a:cs typeface="Times New Roman"/>
              </a:rPr>
              <a:t>- </a:t>
            </a:r>
            <a:r>
              <a:rPr sz="2400" spc="-15" dirty="0">
                <a:latin typeface="Times New Roman"/>
                <a:cs typeface="Times New Roman"/>
              </a:rPr>
              <a:t>behaviour,</a:t>
            </a:r>
            <a:r>
              <a:rPr sz="2400" spc="5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attitude,  feelings, emotion, knowledge, experience, skills, views, etc </a:t>
            </a:r>
            <a:r>
              <a:rPr sz="2400" dirty="0">
                <a:latin typeface="Times New Roman"/>
                <a:cs typeface="Times New Roman"/>
              </a:rPr>
              <a:t>-  </a:t>
            </a:r>
            <a:r>
              <a:rPr sz="2400" b="1" spc="-5" dirty="0">
                <a:latin typeface="Times New Roman"/>
                <a:cs typeface="Times New Roman"/>
              </a:rPr>
              <a:t>known by </a:t>
            </a:r>
            <a:r>
              <a:rPr sz="2400" b="1" dirty="0">
                <a:latin typeface="Times New Roman"/>
                <a:cs typeface="Times New Roman"/>
              </a:rPr>
              <a:t>the </a:t>
            </a:r>
            <a:r>
              <a:rPr sz="2400" b="1" spc="-5" dirty="0">
                <a:latin typeface="Times New Roman"/>
                <a:cs typeface="Times New Roman"/>
              </a:rPr>
              <a:t>person </a:t>
            </a:r>
            <a:r>
              <a:rPr sz="2400" spc="-5" dirty="0">
                <a:latin typeface="Times New Roman"/>
                <a:cs typeface="Times New Roman"/>
              </a:rPr>
              <a:t>('the self')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b="1" dirty="0">
                <a:latin typeface="Times New Roman"/>
                <a:cs typeface="Times New Roman"/>
              </a:rPr>
              <a:t>known </a:t>
            </a:r>
            <a:r>
              <a:rPr sz="2400" b="1" spc="-5" dirty="0">
                <a:latin typeface="Times New Roman"/>
                <a:cs typeface="Times New Roman"/>
              </a:rPr>
              <a:t>by the </a:t>
            </a:r>
            <a:r>
              <a:rPr sz="2400" b="1" spc="-15" dirty="0">
                <a:latin typeface="Times New Roman"/>
                <a:cs typeface="Times New Roman"/>
              </a:rPr>
              <a:t>group  </a:t>
            </a:r>
            <a:r>
              <a:rPr sz="2400" spc="-5" dirty="0">
                <a:latin typeface="Times New Roman"/>
                <a:cs typeface="Times New Roman"/>
              </a:rPr>
              <a:t>('others').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8176" y="467105"/>
            <a:ext cx="478790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431665" algn="l"/>
              </a:tabLst>
            </a:pPr>
            <a:r>
              <a:rPr spc="-5" dirty="0"/>
              <a:t>Johari quadr</a:t>
            </a:r>
            <a:r>
              <a:rPr spc="5" dirty="0"/>
              <a:t>a</a:t>
            </a:r>
            <a:r>
              <a:rPr spc="-5" dirty="0"/>
              <a:t>nt	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2232482"/>
            <a:ext cx="807275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Johari </a:t>
            </a:r>
            <a:r>
              <a:rPr sz="2400" spc="-5" dirty="0">
                <a:latin typeface="Times New Roman"/>
                <a:cs typeface="Times New Roman"/>
              </a:rPr>
              <a:t>region </a:t>
            </a:r>
            <a:r>
              <a:rPr sz="2400" dirty="0">
                <a:latin typeface="Times New Roman"/>
                <a:cs typeface="Times New Roman"/>
              </a:rPr>
              <a:t>2 is </a:t>
            </a:r>
            <a:r>
              <a:rPr sz="2400" spc="-5" dirty="0">
                <a:latin typeface="Times New Roman"/>
                <a:cs typeface="Times New Roman"/>
              </a:rPr>
              <a:t>what </a:t>
            </a:r>
            <a:r>
              <a:rPr sz="2400" dirty="0">
                <a:latin typeface="Times New Roman"/>
                <a:cs typeface="Times New Roman"/>
              </a:rPr>
              <a:t>is </a:t>
            </a:r>
            <a:r>
              <a:rPr sz="2400" b="1" dirty="0">
                <a:latin typeface="Times New Roman"/>
                <a:cs typeface="Times New Roman"/>
              </a:rPr>
              <a:t>known about a person </a:t>
            </a:r>
            <a:r>
              <a:rPr sz="2400" b="1" spc="-5" dirty="0">
                <a:latin typeface="Times New Roman"/>
                <a:cs typeface="Times New Roman"/>
              </a:rPr>
              <a:t>by </a:t>
            </a:r>
            <a:r>
              <a:rPr sz="2400" b="1" dirty="0">
                <a:latin typeface="Times New Roman"/>
                <a:cs typeface="Times New Roman"/>
              </a:rPr>
              <a:t>others</a:t>
            </a:r>
            <a:r>
              <a:rPr sz="2400" b="1" spc="58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in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the group, but is </a:t>
            </a:r>
            <a:r>
              <a:rPr sz="2400" b="1" spc="-5" dirty="0">
                <a:latin typeface="Times New Roman"/>
                <a:cs typeface="Times New Roman"/>
              </a:rPr>
              <a:t>unknown by the person</a:t>
            </a:r>
            <a:r>
              <a:rPr sz="2400" b="1" spc="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him/herself</a:t>
            </a:r>
            <a:r>
              <a:rPr sz="240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8176" y="543305"/>
            <a:ext cx="478726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Johari </a:t>
            </a:r>
            <a:r>
              <a:rPr dirty="0"/>
              <a:t>quadrant</a:t>
            </a:r>
            <a:r>
              <a:rPr spc="-65" dirty="0"/>
              <a:t> </a:t>
            </a:r>
            <a:r>
              <a:rPr spc="-5" dirty="0"/>
              <a:t>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2312035"/>
            <a:ext cx="7038340" cy="903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6995" marR="5080" indent="-74295">
              <a:lnSpc>
                <a:spcPct val="12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what is </a:t>
            </a:r>
            <a:r>
              <a:rPr sz="2400" b="1" spc="-5" dirty="0">
                <a:latin typeface="Times New Roman"/>
                <a:cs typeface="Times New Roman"/>
              </a:rPr>
              <a:t>known </a:t>
            </a:r>
            <a:r>
              <a:rPr sz="2400" b="1" dirty="0">
                <a:latin typeface="Times New Roman"/>
                <a:cs typeface="Times New Roman"/>
              </a:rPr>
              <a:t>to ourselves </a:t>
            </a:r>
            <a:r>
              <a:rPr sz="2400" dirty="0">
                <a:latin typeface="Times New Roman"/>
                <a:cs typeface="Times New Roman"/>
              </a:rPr>
              <a:t>but kept hidden </a:t>
            </a:r>
            <a:r>
              <a:rPr sz="2400" spc="-5" dirty="0">
                <a:latin typeface="Times New Roman"/>
                <a:cs typeface="Times New Roman"/>
              </a:rPr>
              <a:t>from,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  therefore </a:t>
            </a:r>
            <a:r>
              <a:rPr sz="2400" b="1" spc="-5" dirty="0">
                <a:latin typeface="Times New Roman"/>
                <a:cs typeface="Times New Roman"/>
              </a:rPr>
              <a:t>unknown </a:t>
            </a:r>
            <a:r>
              <a:rPr sz="2400" b="1" dirty="0">
                <a:latin typeface="Times New Roman"/>
                <a:cs typeface="Times New Roman"/>
              </a:rPr>
              <a:t>to</a:t>
            </a:r>
            <a:r>
              <a:rPr sz="2400" b="1" spc="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others</a:t>
            </a:r>
            <a:r>
              <a:rPr sz="240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8176" y="467105"/>
            <a:ext cx="478726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Johari </a:t>
            </a:r>
            <a:r>
              <a:rPr dirty="0"/>
              <a:t>quadrant</a:t>
            </a:r>
            <a:r>
              <a:rPr spc="-65" dirty="0"/>
              <a:t> </a:t>
            </a:r>
            <a:r>
              <a:rPr spc="-5" dirty="0"/>
              <a:t>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2308986"/>
            <a:ext cx="23895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  <a:tab pos="1361440" algn="l"/>
              </a:tabLst>
            </a:pPr>
            <a:r>
              <a:rPr sz="2400" dirty="0">
                <a:latin typeface="Times New Roman"/>
                <a:cs typeface="Times New Roman"/>
              </a:rPr>
              <a:t>It	</a:t>
            </a:r>
            <a:r>
              <a:rPr sz="2400" spc="-5" dirty="0">
                <a:latin typeface="Times New Roman"/>
                <a:cs typeface="Times New Roman"/>
              </a:rPr>
              <a:t>contains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40963" y="2308986"/>
            <a:ext cx="48907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42515" algn="l"/>
                <a:tab pos="4201160" algn="l"/>
              </a:tabLst>
            </a:pPr>
            <a:r>
              <a:rPr sz="2400" dirty="0">
                <a:latin typeface="Times New Roman"/>
                <a:cs typeface="Times New Roman"/>
              </a:rPr>
              <a:t>i</a:t>
            </a:r>
            <a:r>
              <a:rPr sz="2400" spc="-10" dirty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fo</a:t>
            </a:r>
            <a:r>
              <a:rPr sz="2400" spc="5" dirty="0">
                <a:latin typeface="Times New Roman"/>
                <a:cs typeface="Times New Roman"/>
              </a:rPr>
              <a:t>r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ation,	fee</a:t>
            </a:r>
            <a:r>
              <a:rPr sz="2400" spc="-10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i</a:t>
            </a:r>
            <a:r>
              <a:rPr sz="2400" spc="-10" dirty="0">
                <a:latin typeface="Times New Roman"/>
                <a:cs typeface="Times New Roman"/>
              </a:rPr>
              <a:t>n</a:t>
            </a:r>
            <a:r>
              <a:rPr sz="2400" spc="-5" dirty="0">
                <a:latin typeface="Times New Roman"/>
                <a:cs typeface="Times New Roman"/>
              </a:rPr>
              <a:t>gs,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5" dirty="0">
                <a:latin typeface="Times New Roman"/>
                <a:cs typeface="Times New Roman"/>
              </a:rPr>
              <a:t>t</a:t>
            </a: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lent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2640" y="2674746"/>
            <a:ext cx="7728584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abilities, aptitudes, experiences etc, </a:t>
            </a:r>
            <a:r>
              <a:rPr sz="2400" dirty="0">
                <a:latin typeface="Times New Roman"/>
                <a:cs typeface="Times New Roman"/>
              </a:rPr>
              <a:t>that are </a:t>
            </a:r>
            <a:r>
              <a:rPr sz="2400" b="1" spc="-5" dirty="0">
                <a:latin typeface="Times New Roman"/>
                <a:cs typeface="Times New Roman"/>
              </a:rPr>
              <a:t>unknown </a:t>
            </a:r>
            <a:r>
              <a:rPr sz="2400" b="1" dirty="0">
                <a:latin typeface="Times New Roman"/>
                <a:cs typeface="Times New Roman"/>
              </a:rPr>
              <a:t>to </a:t>
            </a:r>
            <a:r>
              <a:rPr sz="2400" b="1" spc="-5" dirty="0">
                <a:latin typeface="Times New Roman"/>
                <a:cs typeface="Times New Roman"/>
              </a:rPr>
              <a:t>the  person </a:t>
            </a:r>
            <a:r>
              <a:rPr sz="2400" b="1" dirty="0">
                <a:latin typeface="Times New Roman"/>
                <a:cs typeface="Times New Roman"/>
              </a:rPr>
              <a:t>him/herself </a:t>
            </a:r>
            <a:r>
              <a:rPr sz="2400" b="1" spc="-5" dirty="0">
                <a:latin typeface="Times New Roman"/>
                <a:cs typeface="Times New Roman"/>
              </a:rPr>
              <a:t>and unknown </a:t>
            </a:r>
            <a:r>
              <a:rPr sz="2400" b="1" dirty="0">
                <a:latin typeface="Times New Roman"/>
                <a:cs typeface="Times New Roman"/>
              </a:rPr>
              <a:t>to </a:t>
            </a:r>
            <a:r>
              <a:rPr sz="2400" b="1" spc="-5" dirty="0">
                <a:latin typeface="Times New Roman"/>
                <a:cs typeface="Times New Roman"/>
              </a:rPr>
              <a:t>others </a:t>
            </a:r>
            <a:r>
              <a:rPr sz="2400" b="1" dirty="0">
                <a:latin typeface="Times New Roman"/>
                <a:cs typeface="Times New Roman"/>
              </a:rPr>
              <a:t>in </a:t>
            </a:r>
            <a:r>
              <a:rPr sz="2400" b="1" spc="-5" dirty="0">
                <a:latin typeface="Times New Roman"/>
                <a:cs typeface="Times New Roman"/>
              </a:rPr>
              <a:t>the</a:t>
            </a:r>
            <a:r>
              <a:rPr sz="2400" b="1" spc="2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group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304800"/>
            <a:ext cx="8183880" cy="1051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88615" algn="l"/>
              </a:tabLst>
            </a:pPr>
            <a:r>
              <a:rPr spc="-5" dirty="0"/>
              <a:t>Unknown	f</a:t>
            </a:r>
            <a:r>
              <a:rPr spc="5" dirty="0"/>
              <a:t>a</a:t>
            </a:r>
            <a:r>
              <a:rPr spc="-5" dirty="0"/>
              <a:t>ctors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546605"/>
            <a:ext cx="8073390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>
              <a:lnSpc>
                <a:spcPct val="100000"/>
              </a:lnSpc>
              <a:spcBef>
                <a:spcPts val="100"/>
              </a:spcBef>
              <a:buSzPct val="83333"/>
              <a:buFont typeface="Verdana"/>
              <a:buChar char="•"/>
              <a:tabLst>
                <a:tab pos="273685" algn="l"/>
                <a:tab pos="692150" algn="l"/>
                <a:tab pos="1598930" algn="l"/>
                <a:tab pos="2187575" algn="l"/>
                <a:tab pos="2522855" algn="l"/>
                <a:tab pos="4606290" algn="l"/>
                <a:tab pos="4992370" algn="l"/>
                <a:tab pos="6086475" algn="l"/>
                <a:tab pos="7167245" algn="l"/>
                <a:tab pos="7804150" algn="l"/>
              </a:tabLst>
            </a:pPr>
            <a:r>
              <a:rPr sz="2400" dirty="0">
                <a:latin typeface="Times New Roman"/>
                <a:cs typeface="Times New Roman"/>
              </a:rPr>
              <a:t>an	a</a:t>
            </a: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i</a:t>
            </a:r>
            <a:r>
              <a:rPr sz="2400" spc="-15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i</a:t>
            </a:r>
            <a:r>
              <a:rPr sz="2400" spc="5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y	that	i</a:t>
            </a:r>
            <a:r>
              <a:rPr sz="2400" spc="-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	un</a:t>
            </a:r>
            <a:r>
              <a:rPr sz="2400" spc="-15" dirty="0">
                <a:latin typeface="Times New Roman"/>
                <a:cs typeface="Times New Roman"/>
              </a:rPr>
              <a:t>d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40" dirty="0">
                <a:latin typeface="Times New Roman"/>
                <a:cs typeface="Times New Roman"/>
              </a:rPr>
              <a:t>r</a:t>
            </a:r>
            <a:r>
              <a:rPr sz="2400" spc="-10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esti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ated	or	un-tr</a:t>
            </a:r>
            <a:r>
              <a:rPr sz="2400" spc="-10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ed	th</a:t>
            </a:r>
            <a:r>
              <a:rPr sz="2400" spc="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ough	l</a:t>
            </a:r>
            <a:r>
              <a:rPr sz="2400" spc="-2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ck	of  </a:t>
            </a:r>
            <a:r>
              <a:rPr sz="2400" spc="-15" dirty="0">
                <a:latin typeface="Times New Roman"/>
                <a:cs typeface="Times New Roman"/>
              </a:rPr>
              <a:t>opportunity, </a:t>
            </a:r>
            <a:r>
              <a:rPr sz="2400" spc="-5" dirty="0">
                <a:latin typeface="Times New Roman"/>
                <a:cs typeface="Times New Roman"/>
              </a:rPr>
              <a:t>encouragement, </a:t>
            </a:r>
            <a:r>
              <a:rPr sz="2400" dirty="0">
                <a:latin typeface="Times New Roman"/>
                <a:cs typeface="Times New Roman"/>
              </a:rPr>
              <a:t>confidence or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training.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580"/>
              </a:spcBef>
              <a:buChar char="•"/>
              <a:tabLst>
                <a:tab pos="243204" algn="l"/>
              </a:tabLst>
            </a:pPr>
            <a:r>
              <a:rPr sz="2400" dirty="0">
                <a:latin typeface="Times New Roman"/>
                <a:cs typeface="Times New Roman"/>
              </a:rPr>
              <a:t>a natural </a:t>
            </a:r>
            <a:r>
              <a:rPr sz="2400" spc="-5" dirty="0">
                <a:latin typeface="Times New Roman"/>
                <a:cs typeface="Times New Roman"/>
              </a:rPr>
              <a:t>ability </a:t>
            </a:r>
            <a:r>
              <a:rPr sz="2400" dirty="0">
                <a:latin typeface="Times New Roman"/>
                <a:cs typeface="Times New Roman"/>
              </a:rPr>
              <a:t>or </a:t>
            </a:r>
            <a:r>
              <a:rPr sz="2400" spc="-5" dirty="0">
                <a:latin typeface="Times New Roman"/>
                <a:cs typeface="Times New Roman"/>
              </a:rPr>
              <a:t>aptitude that 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person doesn't realise </a:t>
            </a:r>
            <a:r>
              <a:rPr sz="2400" dirty="0">
                <a:latin typeface="Times New Roman"/>
                <a:cs typeface="Times New Roman"/>
              </a:rPr>
              <a:t>they  </a:t>
            </a:r>
            <a:r>
              <a:rPr sz="2400" spc="-5" dirty="0">
                <a:latin typeface="Times New Roman"/>
                <a:cs typeface="Times New Roman"/>
              </a:rPr>
              <a:t>possess</a:t>
            </a:r>
            <a:endParaRPr sz="2400">
              <a:latin typeface="Times New Roman"/>
              <a:cs typeface="Times New Roman"/>
            </a:endParaRPr>
          </a:p>
          <a:p>
            <a:pPr marL="193675" indent="-180975">
              <a:lnSpc>
                <a:spcPct val="100000"/>
              </a:lnSpc>
              <a:spcBef>
                <a:spcPts val="575"/>
              </a:spcBef>
              <a:buChar char="•"/>
              <a:tabLst>
                <a:tab pos="194310" algn="l"/>
              </a:tabLst>
            </a:pPr>
            <a:r>
              <a:rPr sz="2400" dirty="0">
                <a:latin typeface="Times New Roman"/>
                <a:cs typeface="Times New Roman"/>
              </a:rPr>
              <a:t>a fear or aversion that a </a:t>
            </a:r>
            <a:r>
              <a:rPr sz="2400" spc="-5" dirty="0">
                <a:latin typeface="Times New Roman"/>
                <a:cs typeface="Times New Roman"/>
              </a:rPr>
              <a:t>person </a:t>
            </a:r>
            <a:r>
              <a:rPr sz="2400" dirty="0">
                <a:latin typeface="Times New Roman"/>
                <a:cs typeface="Times New Roman"/>
              </a:rPr>
              <a:t>does not know they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have</a:t>
            </a:r>
            <a:endParaRPr sz="2400">
              <a:latin typeface="Times New Roman"/>
              <a:cs typeface="Times New Roman"/>
            </a:endParaRPr>
          </a:p>
          <a:p>
            <a:pPr marL="193675" indent="-180975">
              <a:lnSpc>
                <a:spcPct val="100000"/>
              </a:lnSpc>
              <a:spcBef>
                <a:spcPts val="575"/>
              </a:spcBef>
              <a:buChar char="•"/>
              <a:tabLst>
                <a:tab pos="194310" algn="l"/>
              </a:tabLst>
            </a:pPr>
            <a:r>
              <a:rPr sz="2400" dirty="0">
                <a:latin typeface="Times New Roman"/>
                <a:cs typeface="Times New Roman"/>
              </a:rPr>
              <a:t>an unknown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illness</a:t>
            </a:r>
            <a:endParaRPr sz="2400">
              <a:latin typeface="Times New Roman"/>
              <a:cs typeface="Times New Roman"/>
            </a:endParaRPr>
          </a:p>
          <a:p>
            <a:pPr marL="193675" indent="-180975">
              <a:lnSpc>
                <a:spcPct val="100000"/>
              </a:lnSpc>
              <a:spcBef>
                <a:spcPts val="575"/>
              </a:spcBef>
              <a:buChar char="•"/>
              <a:tabLst>
                <a:tab pos="194310" algn="l"/>
              </a:tabLst>
            </a:pPr>
            <a:r>
              <a:rPr sz="2400" spc="-5" dirty="0">
                <a:latin typeface="Times New Roman"/>
                <a:cs typeface="Times New Roman"/>
              </a:rPr>
              <a:t>repressed </a:t>
            </a:r>
            <a:r>
              <a:rPr sz="2400" dirty="0">
                <a:latin typeface="Times New Roman"/>
                <a:cs typeface="Times New Roman"/>
              </a:rPr>
              <a:t>or subconscious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feelings</a:t>
            </a:r>
            <a:endParaRPr sz="2400">
              <a:latin typeface="Times New Roman"/>
              <a:cs typeface="Times New Roman"/>
            </a:endParaRPr>
          </a:p>
          <a:p>
            <a:pPr marL="193675" indent="-180975">
              <a:lnSpc>
                <a:spcPct val="100000"/>
              </a:lnSpc>
              <a:spcBef>
                <a:spcPts val="580"/>
              </a:spcBef>
              <a:buChar char="•"/>
              <a:tabLst>
                <a:tab pos="194310" algn="l"/>
              </a:tabLst>
            </a:pPr>
            <a:r>
              <a:rPr sz="2400" dirty="0">
                <a:latin typeface="Times New Roman"/>
                <a:cs typeface="Times New Roman"/>
              </a:rPr>
              <a:t>conditioned behaviour or attitudes from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childhood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15229"/>
            <a:ext cx="718248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Drawbacks of Johari</a:t>
            </a:r>
            <a:r>
              <a:rPr sz="3200" spc="-140" dirty="0"/>
              <a:t> </a:t>
            </a:r>
            <a:r>
              <a:rPr sz="3200" dirty="0"/>
              <a:t>window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318005"/>
            <a:ext cx="8074025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8255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  <a:tab pos="1196975" algn="l"/>
                <a:tab pos="1971039" algn="l"/>
                <a:tab pos="2492375" algn="l"/>
                <a:tab pos="3733165" algn="l"/>
                <a:tab pos="4574540" algn="l"/>
                <a:tab pos="5109210" algn="l"/>
                <a:tab pos="5495290" algn="l"/>
                <a:tab pos="7502525" algn="l"/>
              </a:tabLst>
            </a:pPr>
            <a:r>
              <a:rPr sz="2400" spc="-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o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e	th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ng	a</a:t>
            </a:r>
            <a:r>
              <a:rPr sz="2400" spc="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e	</a:t>
            </a:r>
            <a:r>
              <a:rPr sz="2400" spc="-15" dirty="0">
                <a:latin typeface="Times New Roman"/>
                <a:cs typeface="Times New Roman"/>
              </a:rPr>
              <a:t>p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5" dirty="0">
                <a:latin typeface="Times New Roman"/>
                <a:cs typeface="Times New Roman"/>
              </a:rPr>
              <a:t>r</a:t>
            </a:r>
            <a:r>
              <a:rPr sz="2400" spc="-15" dirty="0">
                <a:latin typeface="Times New Roman"/>
                <a:cs typeface="Times New Roman"/>
              </a:rPr>
              <a:t>h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0" dirty="0">
                <a:latin typeface="Times New Roman"/>
                <a:cs typeface="Times New Roman"/>
              </a:rPr>
              <a:t>p</a:t>
            </a:r>
            <a:r>
              <a:rPr sz="2400" spc="-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	bett</a:t>
            </a:r>
            <a:r>
              <a:rPr sz="2400" spc="-10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r	n</a:t>
            </a:r>
            <a:r>
              <a:rPr sz="2400" spc="-15" dirty="0">
                <a:latin typeface="Times New Roman"/>
                <a:cs typeface="Times New Roman"/>
              </a:rPr>
              <a:t>o</a:t>
            </a:r>
            <a:r>
              <a:rPr sz="2400" dirty="0">
                <a:latin typeface="Times New Roman"/>
                <a:cs typeface="Times New Roman"/>
              </a:rPr>
              <a:t>t	</a:t>
            </a:r>
            <a:r>
              <a:rPr sz="2400" spc="5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o	Co</a:t>
            </a:r>
            <a:r>
              <a:rPr sz="2400" spc="-1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muni</a:t>
            </a:r>
            <a:r>
              <a:rPr sz="2400" spc="-15" dirty="0">
                <a:latin typeface="Times New Roman"/>
                <a:cs typeface="Times New Roman"/>
              </a:rPr>
              <a:t>c</a:t>
            </a: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t</a:t>
            </a:r>
            <a:r>
              <a:rPr sz="2400" spc="5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d	(</a:t>
            </a:r>
            <a:r>
              <a:rPr sz="2400" spc="-15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i</a:t>
            </a:r>
            <a:r>
              <a:rPr sz="2400" spc="-10" dirty="0">
                <a:latin typeface="Times New Roman"/>
                <a:cs typeface="Times New Roman"/>
              </a:rPr>
              <a:t>k</a:t>
            </a:r>
            <a:r>
              <a:rPr sz="2400" dirty="0">
                <a:latin typeface="Times New Roman"/>
                <a:cs typeface="Times New Roman"/>
              </a:rPr>
              <a:t>e  </a:t>
            </a:r>
            <a:r>
              <a:rPr sz="2400" spc="-5" dirty="0">
                <a:latin typeface="Times New Roman"/>
                <a:cs typeface="Times New Roman"/>
              </a:rPr>
              <a:t>mental </a:t>
            </a:r>
            <a:r>
              <a:rPr sz="2400" dirty="0">
                <a:latin typeface="Times New Roman"/>
                <a:cs typeface="Times New Roman"/>
              </a:rPr>
              <a:t>or health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problem)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  <a:tab pos="1233170" algn="l"/>
                <a:tab pos="2230120" algn="l"/>
                <a:tab pos="2937510" algn="l"/>
                <a:tab pos="3649345" algn="l"/>
                <a:tab pos="4138295" algn="l"/>
                <a:tab pos="4696460" algn="l"/>
                <a:tab pos="6318250" algn="l"/>
                <a:tab pos="7026909" algn="l"/>
              </a:tabLst>
            </a:pPr>
            <a:r>
              <a:rPr sz="2400" spc="-5" dirty="0">
                <a:latin typeface="Times New Roman"/>
                <a:cs typeface="Times New Roman"/>
              </a:rPr>
              <a:t>Some	people	</a:t>
            </a:r>
            <a:r>
              <a:rPr sz="2400" spc="-10" dirty="0">
                <a:latin typeface="Times New Roman"/>
                <a:cs typeface="Times New Roman"/>
              </a:rPr>
              <a:t>may	</a:t>
            </a:r>
            <a:r>
              <a:rPr sz="2400" dirty="0">
                <a:latin typeface="Times New Roman"/>
                <a:cs typeface="Times New Roman"/>
              </a:rPr>
              <a:t>pass	</a:t>
            </a:r>
            <a:r>
              <a:rPr sz="2400" spc="-5" dirty="0">
                <a:latin typeface="Times New Roman"/>
                <a:cs typeface="Times New Roman"/>
              </a:rPr>
              <a:t>on	</a:t>
            </a:r>
            <a:r>
              <a:rPr sz="2400" dirty="0">
                <a:latin typeface="Times New Roman"/>
                <a:cs typeface="Times New Roman"/>
              </a:rPr>
              <a:t>the	</a:t>
            </a:r>
            <a:r>
              <a:rPr sz="2400" spc="-5" dirty="0">
                <a:latin typeface="Times New Roman"/>
                <a:cs typeface="Times New Roman"/>
              </a:rPr>
              <a:t>information	they	received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further then </a:t>
            </a:r>
            <a:r>
              <a:rPr sz="2400" spc="-5" dirty="0">
                <a:latin typeface="Times New Roman"/>
                <a:cs typeface="Times New Roman"/>
              </a:rPr>
              <a:t>we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desire.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Times New Roman"/>
                <a:cs typeface="Times New Roman"/>
              </a:rPr>
              <a:t>Some </a:t>
            </a:r>
            <a:r>
              <a:rPr sz="2400" dirty="0">
                <a:latin typeface="Times New Roman"/>
                <a:cs typeface="Times New Roman"/>
              </a:rPr>
              <a:t>people </a:t>
            </a:r>
            <a:r>
              <a:rPr sz="2400" spc="-10" dirty="0">
                <a:latin typeface="Times New Roman"/>
                <a:cs typeface="Times New Roman"/>
              </a:rPr>
              <a:t>may </a:t>
            </a:r>
            <a:r>
              <a:rPr sz="2400" dirty="0">
                <a:latin typeface="Times New Roman"/>
                <a:cs typeface="Times New Roman"/>
              </a:rPr>
              <a:t>react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negatively.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Using johari window </a:t>
            </a:r>
            <a:r>
              <a:rPr sz="2400" spc="-10" dirty="0">
                <a:latin typeface="Times New Roman"/>
                <a:cs typeface="Times New Roman"/>
              </a:rPr>
              <a:t>is </a:t>
            </a:r>
            <a:r>
              <a:rPr sz="2400" spc="-5" dirty="0">
                <a:latin typeface="Times New Roman"/>
                <a:cs typeface="Times New Roman"/>
              </a:rPr>
              <a:t>useless exercise </a:t>
            </a:r>
            <a:r>
              <a:rPr sz="2400" dirty="0">
                <a:latin typeface="Times New Roman"/>
                <a:cs typeface="Times New Roman"/>
              </a:rPr>
              <a:t>if </a:t>
            </a:r>
            <a:r>
              <a:rPr sz="2400" spc="-5" dirty="0">
                <a:latin typeface="Times New Roman"/>
                <a:cs typeface="Times New Roman"/>
              </a:rPr>
              <a:t>it </a:t>
            </a:r>
            <a:r>
              <a:rPr sz="2400" spc="-10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not linked </a:t>
            </a:r>
            <a:r>
              <a:rPr sz="2400" spc="5" dirty="0">
                <a:latin typeface="Times New Roman"/>
                <a:cs typeface="Times New Roman"/>
              </a:rPr>
              <a:t>to 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activities that reinforce positive behavior or that correct 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negative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behavior.</a:t>
            </a:r>
            <a:endParaRPr sz="2400">
              <a:latin typeface="Times New Roman"/>
              <a:cs typeface="Times New Roman"/>
            </a:endParaRPr>
          </a:p>
          <a:p>
            <a:pPr marL="355600" marR="7620" indent="-342900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  <a:tab pos="1187450" algn="l"/>
                <a:tab pos="2291080" algn="l"/>
                <a:tab pos="3004820" algn="l"/>
                <a:tab pos="3277235" algn="l"/>
                <a:tab pos="3957320" algn="l"/>
                <a:tab pos="4686935" algn="l"/>
                <a:tab pos="5264785" algn="l"/>
                <a:tab pos="6567805" algn="l"/>
                <a:tab pos="7822565" algn="l"/>
              </a:tabLst>
            </a:pPr>
            <a:r>
              <a:rPr sz="2400" spc="-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o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e	cultu</a:t>
            </a:r>
            <a:r>
              <a:rPr sz="2400" spc="-10" dirty="0">
                <a:latin typeface="Times New Roman"/>
                <a:cs typeface="Times New Roman"/>
              </a:rPr>
              <a:t>r</a:t>
            </a:r>
            <a:r>
              <a:rPr sz="2400" spc="-5" dirty="0">
                <a:latin typeface="Times New Roman"/>
                <a:cs typeface="Times New Roman"/>
              </a:rPr>
              <a:t>es</a:t>
            </a:r>
            <a:r>
              <a:rPr sz="2400" dirty="0">
                <a:latin typeface="Times New Roman"/>
                <a:cs typeface="Times New Roman"/>
              </a:rPr>
              <a:t>	ha</a:t>
            </a:r>
            <a:r>
              <a:rPr sz="2400" spc="-10" dirty="0">
                <a:latin typeface="Times New Roman"/>
                <a:cs typeface="Times New Roman"/>
              </a:rPr>
              <a:t>v</a:t>
            </a:r>
            <a:r>
              <a:rPr sz="2400" dirty="0">
                <a:latin typeface="Times New Roman"/>
                <a:cs typeface="Times New Roman"/>
              </a:rPr>
              <a:t>e	a	</a:t>
            </a:r>
            <a:r>
              <a:rPr sz="2400" spc="-15" dirty="0">
                <a:latin typeface="Times New Roman"/>
                <a:cs typeface="Times New Roman"/>
              </a:rPr>
              <a:t>v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y	o</a:t>
            </a:r>
            <a:r>
              <a:rPr sz="2400" spc="-15" dirty="0">
                <a:latin typeface="Times New Roman"/>
                <a:cs typeface="Times New Roman"/>
              </a:rPr>
              <a:t>p</a:t>
            </a:r>
            <a:r>
              <a:rPr sz="2400" dirty="0">
                <a:latin typeface="Times New Roman"/>
                <a:cs typeface="Times New Roman"/>
              </a:rPr>
              <a:t>en	a</a:t>
            </a:r>
            <a:r>
              <a:rPr sz="2400" spc="-10" dirty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d	acce</a:t>
            </a:r>
            <a:r>
              <a:rPr sz="2400" spc="-15" dirty="0">
                <a:latin typeface="Times New Roman"/>
                <a:cs typeface="Times New Roman"/>
              </a:rPr>
              <a:t>p</a:t>
            </a:r>
            <a:r>
              <a:rPr sz="2400" dirty="0">
                <a:latin typeface="Times New Roman"/>
                <a:cs typeface="Times New Roman"/>
              </a:rPr>
              <a:t>ting	app</a:t>
            </a:r>
            <a:r>
              <a:rPr sz="2400" spc="5" dirty="0">
                <a:latin typeface="Times New Roman"/>
                <a:cs typeface="Times New Roman"/>
              </a:rPr>
              <a:t>r</a:t>
            </a:r>
            <a:r>
              <a:rPr sz="2400" spc="-15" dirty="0">
                <a:latin typeface="Times New Roman"/>
                <a:cs typeface="Times New Roman"/>
              </a:rPr>
              <a:t>o</a:t>
            </a:r>
            <a:r>
              <a:rPr sz="2400" dirty="0">
                <a:latin typeface="Times New Roman"/>
                <a:cs typeface="Times New Roman"/>
              </a:rPr>
              <a:t>ach	</a:t>
            </a:r>
            <a:r>
              <a:rPr sz="2400" spc="-10" dirty="0">
                <a:latin typeface="Times New Roman"/>
                <a:cs typeface="Times New Roman"/>
              </a:rPr>
              <a:t>to  </a:t>
            </a:r>
            <a:r>
              <a:rPr sz="2400" dirty="0">
                <a:latin typeface="Times New Roman"/>
                <a:cs typeface="Times New Roman"/>
              </a:rPr>
              <a:t>feedback and </a:t>
            </a:r>
            <a:r>
              <a:rPr sz="2400" spc="-5" dirty="0">
                <a:latin typeface="Times New Roman"/>
                <a:cs typeface="Times New Roman"/>
              </a:rPr>
              <a:t>others </a:t>
            </a:r>
            <a:r>
              <a:rPr sz="2400" dirty="0">
                <a:latin typeface="Times New Roman"/>
                <a:cs typeface="Times New Roman"/>
              </a:rPr>
              <a:t>do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not.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Times New Roman"/>
                <a:cs typeface="Times New Roman"/>
              </a:rPr>
              <a:t>Some </a:t>
            </a:r>
            <a:r>
              <a:rPr sz="2400" dirty="0">
                <a:latin typeface="Times New Roman"/>
                <a:cs typeface="Times New Roman"/>
              </a:rPr>
              <a:t>people take personal </a:t>
            </a:r>
            <a:r>
              <a:rPr sz="2400" spc="-5" dirty="0">
                <a:latin typeface="Times New Roman"/>
                <a:cs typeface="Times New Roman"/>
              </a:rPr>
              <a:t>feedback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offensively.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183880" cy="1051560"/>
          </a:xfrm>
        </p:spPr>
        <p:txBody>
          <a:bodyPr/>
          <a:lstStyle/>
          <a:p>
            <a:pPr algn="ctr"/>
            <a:r>
              <a:rPr lang="en-US" sz="3600" dirty="0" smtClean="0"/>
              <a:t>References</a:t>
            </a:r>
            <a:r>
              <a:rPr lang="en-US" dirty="0" smtClean="0"/>
              <a:t> 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8183880" cy="418795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Townsend </a:t>
            </a:r>
            <a:r>
              <a:rPr lang="en-US" sz="2000" dirty="0"/>
              <a:t>MC, Morgan KI. Psychiatric mental health nursing: Concepts of care in evidence-based practice. FA Davis; 2017 Oct 19</a:t>
            </a:r>
            <a:r>
              <a:rPr lang="en-US" sz="2000" dirty="0" smtClean="0"/>
              <a:t>.</a:t>
            </a:r>
          </a:p>
          <a:p>
            <a:r>
              <a:rPr lang="en-US" sz="2000" b="1" u="sng" dirty="0"/>
              <a:t> </a:t>
            </a:r>
            <a:r>
              <a:rPr lang="en-US" sz="2000" dirty="0" err="1"/>
              <a:t>Luft</a:t>
            </a:r>
            <a:r>
              <a:rPr lang="en-US" sz="2000" dirty="0"/>
              <a:t> J, Ingham H. The </a:t>
            </a:r>
            <a:r>
              <a:rPr lang="en-US" sz="2000" dirty="0" err="1"/>
              <a:t>johari</a:t>
            </a:r>
            <a:r>
              <a:rPr lang="en-US" sz="2000" dirty="0"/>
              <a:t> window. Human relations training news. 1961 Jan;5(1):6-7</a:t>
            </a:r>
            <a:r>
              <a:rPr lang="en-US" sz="2000" dirty="0" smtClean="0"/>
              <a:t>.</a:t>
            </a:r>
          </a:p>
          <a:p>
            <a:r>
              <a:rPr lang="en-US" sz="2000" b="1" u="sng" dirty="0">
                <a:hlinkClick r:id="rId2"/>
              </a:rPr>
              <a:t>www.google.com</a:t>
            </a:r>
            <a:r>
              <a:rPr lang="en-US" sz="2000" b="1" u="sng" dirty="0"/>
              <a:t> </a:t>
            </a:r>
            <a:endParaRPr lang="en-US" sz="2000" dirty="0"/>
          </a:p>
          <a:p>
            <a:r>
              <a:rPr lang="en-US" sz="2000" b="1" u="sng" dirty="0">
                <a:hlinkClick r:id="rId3"/>
              </a:rPr>
              <a:t>www.wikipedia.com</a:t>
            </a:r>
            <a:r>
              <a:rPr lang="en-US" sz="2000" b="1" u="sng" dirty="0"/>
              <a:t> </a:t>
            </a:r>
            <a:endParaRPr lang="en-US" sz="2000" dirty="0"/>
          </a:p>
          <a:p>
            <a:r>
              <a:rPr lang="en-US" sz="2000" b="1" u="sng" dirty="0">
                <a:hlinkClick r:id="rId4"/>
              </a:rPr>
              <a:t>www.studymafia.org</a:t>
            </a:r>
            <a:endParaRPr lang="en-US" sz="2000" b="1" u="sng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dirty="0" smtClean="0"/>
          </a:p>
          <a:p>
            <a:pPr>
              <a:buFont typeface="Georgia" pitchFamily="18" charset="0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33600" y="2438400"/>
            <a:ext cx="5562600" cy="13430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5"/>
              </a:spcBef>
            </a:pPr>
            <a:r>
              <a:rPr sz="7200" spc="-815" dirty="0">
                <a:latin typeface="Arial"/>
                <a:cs typeface="Arial"/>
              </a:rPr>
              <a:t>Thank </a:t>
            </a:r>
            <a:r>
              <a:rPr sz="7200" spc="-185" dirty="0">
                <a:latin typeface="Arial"/>
                <a:cs typeface="Arial"/>
              </a:rPr>
              <a:t>You......  </a:t>
            </a:r>
            <a:endParaRPr sz="7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6600" y="457200"/>
            <a:ext cx="3329179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400" dirty="0" smtClean="0"/>
              <a:t>Content</a:t>
            </a:r>
            <a:endParaRPr lang="en-US"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535325"/>
            <a:ext cx="3957320" cy="4123054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What is Johari </a:t>
            </a:r>
            <a:r>
              <a:rPr sz="2800" spc="-20" dirty="0">
                <a:latin typeface="Times New Roman"/>
                <a:cs typeface="Times New Roman"/>
              </a:rPr>
              <a:t>Window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?</a:t>
            </a:r>
            <a:endParaRPr sz="28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Times New Roman"/>
                <a:cs typeface="Times New Roman"/>
              </a:rPr>
              <a:t>Founders</a:t>
            </a: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Formation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10" dirty="0">
                <a:latin typeface="Times New Roman"/>
                <a:cs typeface="Times New Roman"/>
              </a:rPr>
              <a:t> Name</a:t>
            </a:r>
            <a:endParaRPr sz="28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Times New Roman"/>
                <a:cs typeface="Times New Roman"/>
              </a:rPr>
              <a:t>Influence of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Model</a:t>
            </a:r>
            <a:endParaRPr sz="28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Use of </a:t>
            </a:r>
            <a:r>
              <a:rPr sz="2800" dirty="0">
                <a:latin typeface="Times New Roman"/>
                <a:cs typeface="Times New Roman"/>
              </a:rPr>
              <a:t>Johari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Window</a:t>
            </a:r>
            <a:endParaRPr sz="28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What model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represents</a:t>
            </a:r>
            <a:endParaRPr sz="28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Areas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5" dirty="0">
                <a:latin typeface="Times New Roman"/>
                <a:cs typeface="Times New Roman"/>
              </a:rPr>
              <a:t> Model</a:t>
            </a:r>
            <a:endParaRPr sz="28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Drawbacks of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Model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20823" y="198120"/>
            <a:ext cx="2609088" cy="11384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854196" y="198120"/>
            <a:ext cx="3267455" cy="11384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475357" y="390905"/>
            <a:ext cx="419481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Johari</a:t>
            </a:r>
            <a:r>
              <a:rPr spc="-155" dirty="0"/>
              <a:t> </a:t>
            </a:r>
            <a:r>
              <a:rPr spc="-40" dirty="0"/>
              <a:t>Window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85800" y="1699005"/>
            <a:ext cx="7771765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A model for self- 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awareness</a:t>
            </a: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, personal development, group 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development </a:t>
            </a: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understanding relationship</a:t>
            </a: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83458" y="695705"/>
            <a:ext cx="257810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Founders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2003882"/>
            <a:ext cx="18415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  <a:tab pos="1083945" algn="l"/>
              </a:tabLst>
            </a:pPr>
            <a:r>
              <a:rPr sz="2400" dirty="0">
                <a:latin typeface="Times New Roman"/>
                <a:cs typeface="Times New Roman"/>
              </a:rPr>
              <a:t>The	Joh</a:t>
            </a:r>
            <a:r>
              <a:rPr sz="2400" spc="-15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ri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29585" y="2003882"/>
            <a:ext cx="60039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03655" algn="l"/>
                <a:tab pos="2318385" algn="l"/>
                <a:tab pos="3047365" algn="l"/>
                <a:tab pos="4231640" algn="l"/>
                <a:tab pos="4791075" algn="l"/>
              </a:tabLst>
            </a:pPr>
            <a:r>
              <a:rPr sz="2400" spc="-120" dirty="0">
                <a:latin typeface="Times New Roman"/>
                <a:cs typeface="Times New Roman"/>
              </a:rPr>
              <a:t>W</a:t>
            </a:r>
            <a:r>
              <a:rPr sz="2400" dirty="0">
                <a:latin typeface="Times New Roman"/>
                <a:cs typeface="Times New Roman"/>
              </a:rPr>
              <a:t>indow	</a:t>
            </a:r>
            <a:r>
              <a:rPr sz="2400" spc="-2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odel	was	de</a:t>
            </a:r>
            <a:r>
              <a:rPr sz="2400" spc="-15" dirty="0">
                <a:latin typeface="Times New Roman"/>
                <a:cs typeface="Times New Roman"/>
              </a:rPr>
              <a:t>v</a:t>
            </a:r>
            <a:r>
              <a:rPr sz="2400" dirty="0">
                <a:latin typeface="Times New Roman"/>
                <a:cs typeface="Times New Roman"/>
              </a:rPr>
              <a:t>ised	</a:t>
            </a:r>
            <a:r>
              <a:rPr sz="2400" spc="-5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y	A</a:t>
            </a:r>
            <a:r>
              <a:rPr sz="2400" spc="-1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er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spc="-10" dirty="0">
                <a:latin typeface="Times New Roman"/>
                <a:cs typeface="Times New Roman"/>
              </a:rPr>
              <a:t>ca</a:t>
            </a:r>
            <a:r>
              <a:rPr sz="2400" dirty="0">
                <a:latin typeface="Times New Roman"/>
                <a:cs typeface="Times New Roman"/>
              </a:rPr>
              <a:t>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9740" y="2369946"/>
            <a:ext cx="8089265" cy="2659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0955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psychologists </a:t>
            </a:r>
            <a:r>
              <a:rPr sz="2400" b="1" spc="-5" dirty="0">
                <a:latin typeface="Times New Roman"/>
                <a:cs typeface="Times New Roman"/>
              </a:rPr>
              <a:t>Joseph Luft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b="1" spc="-5" dirty="0">
                <a:latin typeface="Times New Roman"/>
                <a:cs typeface="Times New Roman"/>
              </a:rPr>
              <a:t>Harry Ingham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b="1" dirty="0">
                <a:latin typeface="Times New Roman"/>
                <a:cs typeface="Times New Roman"/>
              </a:rPr>
              <a:t>1955</a:t>
            </a:r>
            <a:r>
              <a:rPr sz="2400" dirty="0">
                <a:latin typeface="Times New Roman"/>
                <a:cs typeface="Times New Roman"/>
              </a:rPr>
              <a:t>, </a:t>
            </a:r>
            <a:r>
              <a:rPr sz="2400" spc="-5" dirty="0">
                <a:latin typeface="Times New Roman"/>
                <a:cs typeface="Times New Roman"/>
              </a:rPr>
              <a:t>while  researching </a:t>
            </a:r>
            <a:r>
              <a:rPr sz="2400" dirty="0">
                <a:latin typeface="Times New Roman"/>
                <a:cs typeface="Times New Roman"/>
              </a:rPr>
              <a:t>group </a:t>
            </a:r>
            <a:r>
              <a:rPr sz="2400" spc="-5" dirty="0">
                <a:latin typeface="Times New Roman"/>
                <a:cs typeface="Times New Roman"/>
              </a:rPr>
              <a:t>dynamics </a:t>
            </a:r>
            <a:r>
              <a:rPr sz="2400" dirty="0">
                <a:latin typeface="Times New Roman"/>
                <a:cs typeface="Times New Roman"/>
              </a:rPr>
              <a:t>at the </a:t>
            </a:r>
            <a:r>
              <a:rPr sz="2400" b="1" spc="-5" dirty="0">
                <a:latin typeface="Times New Roman"/>
                <a:cs typeface="Times New Roman"/>
              </a:rPr>
              <a:t>University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California  Los</a:t>
            </a:r>
            <a:r>
              <a:rPr sz="2400" b="1" spc="-15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Angeles</a:t>
            </a:r>
            <a:r>
              <a:rPr sz="2400" spc="-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model was first published in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Proceedings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the  </a:t>
            </a:r>
            <a:r>
              <a:rPr sz="2400" spc="-30" dirty="0">
                <a:latin typeface="Times New Roman"/>
                <a:cs typeface="Times New Roman"/>
              </a:rPr>
              <a:t>Western </a:t>
            </a:r>
            <a:r>
              <a:rPr sz="2400" spc="-15" dirty="0">
                <a:latin typeface="Times New Roman"/>
                <a:cs typeface="Times New Roman"/>
              </a:rPr>
              <a:t>Training </a:t>
            </a:r>
            <a:r>
              <a:rPr sz="2400" spc="-5" dirty="0">
                <a:latin typeface="Times New Roman"/>
                <a:cs typeface="Times New Roman"/>
              </a:rPr>
              <a:t>Laboratory </a:t>
            </a:r>
            <a:r>
              <a:rPr sz="2400" dirty="0">
                <a:latin typeface="Times New Roman"/>
                <a:cs typeface="Times New Roman"/>
              </a:rPr>
              <a:t>in Group </a:t>
            </a:r>
            <a:r>
              <a:rPr sz="2400" spc="-5" dirty="0">
                <a:latin typeface="Times New Roman"/>
                <a:cs typeface="Times New Roman"/>
              </a:rPr>
              <a:t>Development </a:t>
            </a:r>
            <a:r>
              <a:rPr sz="2400" dirty="0">
                <a:latin typeface="Times New Roman"/>
                <a:cs typeface="Times New Roman"/>
              </a:rPr>
              <a:t>by </a:t>
            </a:r>
            <a:r>
              <a:rPr sz="2400" spc="-5" dirty="0">
                <a:latin typeface="Times New Roman"/>
                <a:cs typeface="Times New Roman"/>
              </a:rPr>
              <a:t>UCLA  Extension </a:t>
            </a:r>
            <a:r>
              <a:rPr sz="2400" spc="-10" dirty="0">
                <a:latin typeface="Times New Roman"/>
                <a:cs typeface="Times New Roman"/>
              </a:rPr>
              <a:t>Office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5" dirty="0">
                <a:latin typeface="Times New Roman"/>
                <a:cs typeface="Times New Roman"/>
              </a:rPr>
              <a:t>1955,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was later </a:t>
            </a:r>
            <a:r>
              <a:rPr sz="2400" dirty="0">
                <a:latin typeface="Times New Roman"/>
                <a:cs typeface="Times New Roman"/>
              </a:rPr>
              <a:t>expanded by </a:t>
            </a:r>
            <a:r>
              <a:rPr sz="2400" spc="-5" dirty="0">
                <a:latin typeface="Times New Roman"/>
                <a:cs typeface="Times New Roman"/>
              </a:rPr>
              <a:t>Joseph  Luft.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5089" y="543305"/>
            <a:ext cx="543433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41015" algn="l"/>
                <a:tab pos="3783965" algn="l"/>
              </a:tabLst>
            </a:pPr>
            <a:r>
              <a:rPr spc="-5" dirty="0"/>
              <a:t>Formation	of	Name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2308986"/>
            <a:ext cx="807339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Luft </a:t>
            </a:r>
            <a:r>
              <a:rPr sz="2400" dirty="0">
                <a:latin typeface="Times New Roman"/>
                <a:cs typeface="Times New Roman"/>
              </a:rPr>
              <a:t>and Ingham </a:t>
            </a:r>
            <a:r>
              <a:rPr sz="2400" spc="-5" dirty="0">
                <a:latin typeface="Times New Roman"/>
                <a:cs typeface="Times New Roman"/>
              </a:rPr>
              <a:t>called their Johari </a:t>
            </a:r>
            <a:r>
              <a:rPr sz="2400" spc="-20" dirty="0">
                <a:latin typeface="Times New Roman"/>
                <a:cs typeface="Times New Roman"/>
              </a:rPr>
              <a:t>Window </a:t>
            </a:r>
            <a:r>
              <a:rPr sz="2400" spc="-5" dirty="0">
                <a:latin typeface="Times New Roman"/>
                <a:cs typeface="Times New Roman"/>
              </a:rPr>
              <a:t>model </a:t>
            </a:r>
            <a:r>
              <a:rPr sz="2400" dirty="0">
                <a:latin typeface="Times New Roman"/>
                <a:cs typeface="Times New Roman"/>
              </a:rPr>
              <a:t>'Johari'  after </a:t>
            </a:r>
            <a:r>
              <a:rPr sz="2400" spc="-5" dirty="0">
                <a:latin typeface="Times New Roman"/>
                <a:cs typeface="Times New Roman"/>
              </a:rPr>
              <a:t>combining </a:t>
            </a:r>
            <a:r>
              <a:rPr sz="2400" dirty="0">
                <a:latin typeface="Times New Roman"/>
                <a:cs typeface="Times New Roman"/>
              </a:rPr>
              <a:t>their </a:t>
            </a:r>
            <a:r>
              <a:rPr sz="2400" spc="-5" dirty="0">
                <a:latin typeface="Times New Roman"/>
                <a:cs typeface="Times New Roman"/>
              </a:rPr>
              <a:t>first </a:t>
            </a:r>
            <a:r>
              <a:rPr sz="2400" spc="-10" dirty="0">
                <a:latin typeface="Times New Roman"/>
                <a:cs typeface="Times New Roman"/>
              </a:rPr>
              <a:t>names, </a:t>
            </a:r>
            <a:r>
              <a:rPr sz="2400" b="1" dirty="0">
                <a:latin typeface="Times New Roman"/>
                <a:cs typeface="Times New Roman"/>
              </a:rPr>
              <a:t>Joe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b="1" dirty="0">
                <a:latin typeface="Times New Roman"/>
                <a:cs typeface="Times New Roman"/>
              </a:rPr>
              <a:t>Harry</a:t>
            </a:r>
            <a:r>
              <a:rPr sz="2400" dirty="0">
                <a:latin typeface="Times New Roman"/>
                <a:cs typeface="Times New Roman"/>
              </a:rPr>
              <a:t>. In </a:t>
            </a:r>
            <a:r>
              <a:rPr sz="2400" spc="-5" dirty="0">
                <a:latin typeface="Times New Roman"/>
                <a:cs typeface="Times New Roman"/>
              </a:rPr>
              <a:t>early 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publications the word appears </a:t>
            </a:r>
            <a:r>
              <a:rPr sz="2400" spc="-5" dirty="0">
                <a:latin typeface="Times New Roman"/>
                <a:cs typeface="Times New Roman"/>
              </a:rPr>
              <a:t>as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'</a:t>
            </a:r>
            <a:r>
              <a:rPr sz="2400" b="1" spc="-5" dirty="0">
                <a:latin typeface="Times New Roman"/>
                <a:cs typeface="Times New Roman"/>
              </a:rPr>
              <a:t>JoHari</a:t>
            </a:r>
            <a:r>
              <a:rPr sz="2400" spc="-5" dirty="0">
                <a:latin typeface="Times New Roman"/>
                <a:cs typeface="Times New Roman"/>
              </a:rPr>
              <a:t>'.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3646" y="543305"/>
            <a:ext cx="261683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Influen</a:t>
            </a:r>
            <a:r>
              <a:rPr spc="15" dirty="0"/>
              <a:t>c</a:t>
            </a:r>
            <a:r>
              <a:rPr dirty="0"/>
              <a:t>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533400" y="1600200"/>
            <a:ext cx="8183880" cy="41879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marR="5080">
              <a:lnSpc>
                <a:spcPct val="100000"/>
              </a:lnSpc>
              <a:spcBef>
                <a:spcPts val="100"/>
              </a:spcBef>
              <a:tabLst>
                <a:tab pos="913765" algn="l"/>
                <a:tab pos="1431925" algn="l"/>
                <a:tab pos="2320290" algn="l"/>
                <a:tab pos="3502025" algn="l"/>
                <a:tab pos="4407535" algn="l"/>
                <a:tab pos="4754880" algn="l"/>
                <a:tab pos="6115685" algn="l"/>
                <a:tab pos="7240905" algn="l"/>
                <a:tab pos="7824470" algn="l"/>
              </a:tabLst>
            </a:pPr>
            <a:r>
              <a:rPr spc="-175" dirty="0"/>
              <a:t>T</a:t>
            </a:r>
            <a:r>
              <a:rPr dirty="0"/>
              <a:t>oday	the	</a:t>
            </a:r>
            <a:r>
              <a:rPr spc="-15" dirty="0"/>
              <a:t>J</a:t>
            </a:r>
            <a:r>
              <a:rPr dirty="0"/>
              <a:t>ohari	</a:t>
            </a:r>
            <a:r>
              <a:rPr spc="-120" dirty="0"/>
              <a:t>W</a:t>
            </a:r>
            <a:r>
              <a:rPr dirty="0"/>
              <a:t>indow	</a:t>
            </a:r>
            <a:r>
              <a:rPr spc="-20" dirty="0"/>
              <a:t>m</a:t>
            </a:r>
            <a:r>
              <a:rPr dirty="0"/>
              <a:t>odel	</a:t>
            </a:r>
            <a:r>
              <a:rPr spc="-15" dirty="0"/>
              <a:t>i</a:t>
            </a:r>
            <a:r>
              <a:rPr spc="-5" dirty="0"/>
              <a:t>s</a:t>
            </a:r>
            <a:r>
              <a:rPr dirty="0"/>
              <a:t>	esp</a:t>
            </a:r>
            <a:r>
              <a:rPr spc="5" dirty="0"/>
              <a:t>e</a:t>
            </a:r>
            <a:r>
              <a:rPr spc="-10" dirty="0"/>
              <a:t>c</a:t>
            </a:r>
            <a:r>
              <a:rPr dirty="0"/>
              <a:t>ia</a:t>
            </a:r>
            <a:r>
              <a:rPr spc="-15" dirty="0"/>
              <a:t>l</a:t>
            </a:r>
            <a:r>
              <a:rPr dirty="0"/>
              <a:t>ly	rele</a:t>
            </a:r>
            <a:r>
              <a:rPr spc="-10" dirty="0"/>
              <a:t>v</a:t>
            </a:r>
            <a:r>
              <a:rPr dirty="0"/>
              <a:t>a</a:t>
            </a:r>
            <a:r>
              <a:rPr spc="-10" dirty="0"/>
              <a:t>n</a:t>
            </a:r>
            <a:r>
              <a:rPr dirty="0"/>
              <a:t>t	</a:t>
            </a:r>
            <a:r>
              <a:rPr spc="-15" dirty="0"/>
              <a:t>d</a:t>
            </a:r>
            <a:r>
              <a:rPr dirty="0"/>
              <a:t>ue	</a:t>
            </a:r>
            <a:r>
              <a:rPr spc="-10" dirty="0"/>
              <a:t>to  </a:t>
            </a:r>
            <a:r>
              <a:rPr spc="-5" dirty="0"/>
              <a:t>modern emphasis on, </a:t>
            </a:r>
            <a:r>
              <a:rPr dirty="0"/>
              <a:t>and influence</a:t>
            </a:r>
            <a:r>
              <a:rPr spc="-35" dirty="0"/>
              <a:t> </a:t>
            </a:r>
            <a:r>
              <a:rPr spc="-5" dirty="0"/>
              <a:t>of</a:t>
            </a:r>
          </a:p>
          <a:p>
            <a:pPr marL="356235" indent="-342900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5" dirty="0"/>
              <a:t>soft</a:t>
            </a:r>
            <a:r>
              <a:rPr spc="-15" dirty="0"/>
              <a:t> </a:t>
            </a:r>
            <a:r>
              <a:rPr dirty="0"/>
              <a:t>skills</a:t>
            </a:r>
          </a:p>
          <a:p>
            <a:pPr marL="356235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/>
              <a:t>behaviour</a:t>
            </a:r>
          </a:p>
          <a:p>
            <a:pPr marL="356235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5" dirty="0"/>
              <a:t>empathy</a:t>
            </a:r>
          </a:p>
          <a:p>
            <a:pPr marL="356235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/>
              <a:t>cooperation</a:t>
            </a:r>
          </a:p>
          <a:p>
            <a:pPr marL="356235" indent="-342900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5" dirty="0"/>
              <a:t>inter-group</a:t>
            </a:r>
            <a:r>
              <a:rPr spc="-50" dirty="0"/>
              <a:t> </a:t>
            </a:r>
            <a:r>
              <a:rPr spc="-5" dirty="0"/>
              <a:t>development</a:t>
            </a:r>
          </a:p>
          <a:p>
            <a:pPr marL="356235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/>
              <a:t>interpersonal</a:t>
            </a:r>
            <a:r>
              <a:rPr spc="-45" dirty="0"/>
              <a:t> </a:t>
            </a:r>
            <a:r>
              <a:rPr spc="-5" dirty="0"/>
              <a:t>development.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9932" y="695705"/>
            <a:ext cx="564515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50315" algn="l"/>
              </a:tabLst>
            </a:pPr>
            <a:r>
              <a:rPr spc="-5" dirty="0"/>
              <a:t>Use	</a:t>
            </a:r>
            <a:r>
              <a:rPr dirty="0"/>
              <a:t>of Johari</a:t>
            </a:r>
            <a:r>
              <a:rPr spc="-95" dirty="0"/>
              <a:t> </a:t>
            </a:r>
            <a:r>
              <a:rPr dirty="0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927605"/>
            <a:ext cx="8074025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The Johari </a:t>
            </a:r>
            <a:r>
              <a:rPr sz="2400" spc="-20" dirty="0">
                <a:latin typeface="Times New Roman"/>
                <a:cs typeface="Times New Roman"/>
              </a:rPr>
              <a:t>Window </a:t>
            </a:r>
            <a:r>
              <a:rPr sz="2400" dirty="0">
                <a:latin typeface="Times New Roman"/>
                <a:cs typeface="Times New Roman"/>
              </a:rPr>
              <a:t>soon </a:t>
            </a:r>
            <a:r>
              <a:rPr sz="2400" spc="-5" dirty="0">
                <a:latin typeface="Times New Roman"/>
                <a:cs typeface="Times New Roman"/>
              </a:rPr>
              <a:t>became 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widely </a:t>
            </a:r>
            <a:r>
              <a:rPr sz="2400" dirty="0">
                <a:latin typeface="Times New Roman"/>
                <a:cs typeface="Times New Roman"/>
              </a:rPr>
              <a:t>used </a:t>
            </a:r>
            <a:r>
              <a:rPr sz="2400" spc="-5" dirty="0">
                <a:latin typeface="Times New Roman"/>
                <a:cs typeface="Times New Roman"/>
              </a:rPr>
              <a:t>model </a:t>
            </a:r>
            <a:r>
              <a:rPr sz="2400" dirty="0">
                <a:latin typeface="Times New Roman"/>
                <a:cs typeface="Times New Roman"/>
              </a:rPr>
              <a:t>for  </a:t>
            </a:r>
            <a:r>
              <a:rPr sz="2400" spc="-5" dirty="0">
                <a:latin typeface="Times New Roman"/>
                <a:cs typeface="Times New Roman"/>
              </a:rPr>
              <a:t>understanding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training </a:t>
            </a:r>
            <a:r>
              <a:rPr sz="2400" dirty="0">
                <a:latin typeface="Times New Roman"/>
                <a:cs typeface="Times New Roman"/>
              </a:rPr>
              <a:t>self-awareness, </a:t>
            </a:r>
            <a:r>
              <a:rPr sz="2400" spc="-5" dirty="0">
                <a:latin typeface="Times New Roman"/>
                <a:cs typeface="Times New Roman"/>
              </a:rPr>
              <a:t>personal  development, improving communications, interpersonal  relationships, </a:t>
            </a:r>
            <a:r>
              <a:rPr sz="2400" dirty="0">
                <a:latin typeface="Times New Roman"/>
                <a:cs typeface="Times New Roman"/>
              </a:rPr>
              <a:t>group </a:t>
            </a:r>
            <a:r>
              <a:rPr sz="2400" spc="-5" dirty="0">
                <a:latin typeface="Times New Roman"/>
                <a:cs typeface="Times New Roman"/>
              </a:rPr>
              <a:t>dynamics, </a:t>
            </a:r>
            <a:r>
              <a:rPr sz="2400" dirty="0">
                <a:latin typeface="Times New Roman"/>
                <a:cs typeface="Times New Roman"/>
              </a:rPr>
              <a:t>team </a:t>
            </a:r>
            <a:r>
              <a:rPr sz="2400" spc="-5" dirty="0">
                <a:latin typeface="Times New Roman"/>
                <a:cs typeface="Times New Roman"/>
              </a:rPr>
              <a:t>development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10" dirty="0">
                <a:latin typeface="Times New Roman"/>
                <a:cs typeface="Times New Roman"/>
              </a:rPr>
              <a:t>inter-  </a:t>
            </a:r>
            <a:r>
              <a:rPr sz="2400" dirty="0">
                <a:latin typeface="Times New Roman"/>
                <a:cs typeface="Times New Roman"/>
              </a:rPr>
              <a:t>group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relationships.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3125" y="695899"/>
            <a:ext cx="799719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07965" algn="l"/>
              </a:tabLst>
            </a:pPr>
            <a:r>
              <a:rPr sz="3200" dirty="0"/>
              <a:t>What actually</a:t>
            </a:r>
            <a:r>
              <a:rPr sz="3200" spc="-30" dirty="0"/>
              <a:t> </a:t>
            </a:r>
            <a:r>
              <a:rPr sz="3200" dirty="0" smtClean="0"/>
              <a:t>Model</a:t>
            </a:r>
            <a:r>
              <a:rPr lang="en-US" sz="3200" dirty="0" smtClean="0"/>
              <a:t> </a:t>
            </a:r>
            <a:r>
              <a:rPr sz="3200" dirty="0" smtClean="0"/>
              <a:t>Repres</a:t>
            </a:r>
            <a:r>
              <a:rPr sz="3200" spc="5" dirty="0" smtClean="0"/>
              <a:t>e</a:t>
            </a:r>
            <a:r>
              <a:rPr sz="3200" spc="-5" dirty="0" smtClean="0"/>
              <a:t>nts</a:t>
            </a:r>
            <a:endParaRPr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622805"/>
            <a:ext cx="8073390" cy="2660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985" indent="-342900" algn="just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The Johari </a:t>
            </a:r>
            <a:r>
              <a:rPr sz="2400" spc="-20" dirty="0">
                <a:latin typeface="Times New Roman"/>
                <a:cs typeface="Times New Roman"/>
              </a:rPr>
              <a:t>Window </a:t>
            </a:r>
            <a:r>
              <a:rPr sz="2400" spc="-5" dirty="0">
                <a:latin typeface="Times New Roman"/>
                <a:cs typeface="Times New Roman"/>
              </a:rPr>
              <a:t>model </a:t>
            </a:r>
            <a:r>
              <a:rPr sz="2400" dirty="0">
                <a:latin typeface="Times New Roman"/>
                <a:cs typeface="Times New Roman"/>
              </a:rPr>
              <a:t>is also </a:t>
            </a:r>
            <a:r>
              <a:rPr sz="2400" spc="-5" dirty="0">
                <a:latin typeface="Times New Roman"/>
                <a:cs typeface="Times New Roman"/>
              </a:rPr>
              <a:t>referred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as </a:t>
            </a:r>
            <a:r>
              <a:rPr sz="2400" dirty="0">
                <a:latin typeface="Times New Roman"/>
                <a:cs typeface="Times New Roman"/>
              </a:rPr>
              <a:t>a  </a:t>
            </a:r>
            <a:r>
              <a:rPr sz="2400" spc="-5" dirty="0">
                <a:latin typeface="Times New Roman"/>
                <a:cs typeface="Times New Roman"/>
              </a:rPr>
              <a:t>'disclosure/feedback model of self awareness',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by some 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people an </a:t>
            </a:r>
            <a:r>
              <a:rPr sz="2400" spc="-5" dirty="0">
                <a:latin typeface="Times New Roman"/>
                <a:cs typeface="Times New Roman"/>
              </a:rPr>
              <a:t>'information </a:t>
            </a:r>
            <a:r>
              <a:rPr sz="2400" dirty="0">
                <a:latin typeface="Times New Roman"/>
                <a:cs typeface="Times New Roman"/>
              </a:rPr>
              <a:t>processing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tool'.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The Johari </a:t>
            </a:r>
            <a:r>
              <a:rPr sz="2400" spc="-20" dirty="0">
                <a:latin typeface="Times New Roman"/>
                <a:cs typeface="Times New Roman"/>
              </a:rPr>
              <a:t>Window </a:t>
            </a:r>
            <a:r>
              <a:rPr sz="2400" dirty="0">
                <a:latin typeface="Times New Roman"/>
                <a:cs typeface="Times New Roman"/>
              </a:rPr>
              <a:t>actually </a:t>
            </a:r>
            <a:r>
              <a:rPr sz="2400" spc="-5" dirty="0">
                <a:latin typeface="Times New Roman"/>
                <a:cs typeface="Times New Roman"/>
              </a:rPr>
              <a:t>represents information </a:t>
            </a:r>
            <a:r>
              <a:rPr sz="2400" dirty="0">
                <a:latin typeface="Times New Roman"/>
                <a:cs typeface="Times New Roman"/>
              </a:rPr>
              <a:t>- </a:t>
            </a:r>
            <a:r>
              <a:rPr sz="2400" spc="-5" dirty="0">
                <a:latin typeface="Times New Roman"/>
                <a:cs typeface="Times New Roman"/>
              </a:rPr>
              <a:t>feelings,  experience, views, attitudes, skills, intentions, motivation, </a:t>
            </a:r>
            <a:r>
              <a:rPr sz="2400" dirty="0">
                <a:latin typeface="Times New Roman"/>
                <a:cs typeface="Times New Roman"/>
              </a:rPr>
              <a:t>etc -  </a:t>
            </a:r>
            <a:r>
              <a:rPr sz="2400" spc="-5" dirty="0">
                <a:latin typeface="Times New Roman"/>
                <a:cs typeface="Times New Roman"/>
              </a:rPr>
              <a:t>within or about 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person </a:t>
            </a:r>
            <a:r>
              <a:rPr sz="2400" dirty="0">
                <a:latin typeface="Times New Roman"/>
                <a:cs typeface="Times New Roman"/>
              </a:rPr>
              <a:t>- in </a:t>
            </a:r>
            <a:r>
              <a:rPr sz="2400" spc="-5" dirty="0">
                <a:latin typeface="Times New Roman"/>
                <a:cs typeface="Times New Roman"/>
              </a:rPr>
              <a:t>relation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their group, </a:t>
            </a:r>
            <a:r>
              <a:rPr sz="2400" dirty="0">
                <a:latin typeface="Times New Roman"/>
                <a:cs typeface="Times New Roman"/>
              </a:rPr>
              <a:t>from </a:t>
            </a:r>
            <a:r>
              <a:rPr sz="2400" spc="-5" dirty="0">
                <a:latin typeface="Times New Roman"/>
                <a:cs typeface="Times New Roman"/>
              </a:rPr>
              <a:t>four  </a:t>
            </a:r>
            <a:r>
              <a:rPr sz="2400" dirty="0">
                <a:latin typeface="Times New Roman"/>
                <a:cs typeface="Times New Roman"/>
              </a:rPr>
              <a:t>perspectives.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06776" y="543305"/>
            <a:ext cx="433070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26665" algn="l"/>
              </a:tabLst>
            </a:pPr>
            <a:r>
              <a:rPr spc="-5" dirty="0"/>
              <a:t>Areas</a:t>
            </a:r>
            <a:r>
              <a:rPr spc="10" dirty="0"/>
              <a:t> </a:t>
            </a:r>
            <a:r>
              <a:rPr dirty="0"/>
              <a:t>of	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775205"/>
            <a:ext cx="8072755" cy="2221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The four Johari </a:t>
            </a:r>
            <a:r>
              <a:rPr sz="2400" spc="-20" dirty="0">
                <a:latin typeface="Times New Roman"/>
                <a:cs typeface="Times New Roman"/>
              </a:rPr>
              <a:t>Window </a:t>
            </a:r>
            <a:r>
              <a:rPr sz="2400" spc="-5" dirty="0">
                <a:latin typeface="Times New Roman"/>
                <a:cs typeface="Times New Roman"/>
              </a:rPr>
              <a:t>perspectives </a:t>
            </a:r>
            <a:r>
              <a:rPr sz="2400" dirty="0">
                <a:latin typeface="Times New Roman"/>
                <a:cs typeface="Times New Roman"/>
              </a:rPr>
              <a:t>are </a:t>
            </a:r>
            <a:r>
              <a:rPr sz="2400" spc="-5" dirty="0">
                <a:latin typeface="Times New Roman"/>
                <a:cs typeface="Times New Roman"/>
              </a:rPr>
              <a:t>called 'regions' </a:t>
            </a:r>
            <a:r>
              <a:rPr sz="2400" dirty="0">
                <a:latin typeface="Times New Roman"/>
                <a:cs typeface="Times New Roman"/>
              </a:rPr>
              <a:t>or  </a:t>
            </a:r>
            <a:r>
              <a:rPr sz="2400" spc="-5" dirty="0">
                <a:latin typeface="Times New Roman"/>
                <a:cs typeface="Times New Roman"/>
              </a:rPr>
              <a:t>'areas' or 'quadrants'. </a:t>
            </a:r>
            <a:r>
              <a:rPr sz="2400" dirty="0">
                <a:latin typeface="Times New Roman"/>
                <a:cs typeface="Times New Roman"/>
              </a:rPr>
              <a:t>Each </a:t>
            </a:r>
            <a:r>
              <a:rPr sz="2400" spc="-5" dirty="0">
                <a:latin typeface="Times New Roman"/>
                <a:cs typeface="Times New Roman"/>
              </a:rPr>
              <a:t>of these regions contains and  represents the information </a:t>
            </a:r>
            <a:r>
              <a:rPr sz="2400" dirty="0">
                <a:latin typeface="Times New Roman"/>
                <a:cs typeface="Times New Roman"/>
              </a:rPr>
              <a:t>- </a:t>
            </a:r>
            <a:r>
              <a:rPr sz="2400" spc="-5" dirty="0">
                <a:latin typeface="Times New Roman"/>
                <a:cs typeface="Times New Roman"/>
              </a:rPr>
              <a:t>feelings, motivation, etc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spc="-5" dirty="0">
                <a:latin typeface="Times New Roman"/>
                <a:cs typeface="Times New Roman"/>
              </a:rPr>
              <a:t>known  </a:t>
            </a:r>
            <a:r>
              <a:rPr sz="2400" dirty="0">
                <a:latin typeface="Times New Roman"/>
                <a:cs typeface="Times New Roman"/>
              </a:rPr>
              <a:t>about </a:t>
            </a:r>
            <a:r>
              <a:rPr sz="2400" spc="-5" dirty="0">
                <a:latin typeface="Times New Roman"/>
                <a:cs typeface="Times New Roman"/>
              </a:rPr>
              <a:t>the person,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5" dirty="0">
                <a:latin typeface="Times New Roman"/>
                <a:cs typeface="Times New Roman"/>
              </a:rPr>
              <a:t>terms </a:t>
            </a:r>
            <a:r>
              <a:rPr sz="2400" dirty="0">
                <a:latin typeface="Times New Roman"/>
                <a:cs typeface="Times New Roman"/>
              </a:rPr>
              <a:t>of whether the </a:t>
            </a:r>
            <a:r>
              <a:rPr sz="2400" spc="-5" dirty="0">
                <a:latin typeface="Times New Roman"/>
                <a:cs typeface="Times New Roman"/>
              </a:rPr>
              <a:t>information </a:t>
            </a:r>
            <a:r>
              <a:rPr sz="2400" dirty="0">
                <a:latin typeface="Times New Roman"/>
                <a:cs typeface="Times New Roman"/>
              </a:rPr>
              <a:t>is </a:t>
            </a:r>
            <a:r>
              <a:rPr sz="2400" spc="-5" dirty="0">
                <a:latin typeface="Times New Roman"/>
                <a:cs typeface="Times New Roman"/>
              </a:rPr>
              <a:t>known  </a:t>
            </a:r>
            <a:r>
              <a:rPr sz="2400" dirty="0">
                <a:latin typeface="Times New Roman"/>
                <a:cs typeface="Times New Roman"/>
              </a:rPr>
              <a:t>or unknown by the </a:t>
            </a:r>
            <a:r>
              <a:rPr sz="2400" spc="-5" dirty="0">
                <a:latin typeface="Times New Roman"/>
                <a:cs typeface="Times New Roman"/>
              </a:rPr>
              <a:t>person,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whether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information </a:t>
            </a:r>
            <a:r>
              <a:rPr sz="2400" dirty="0">
                <a:latin typeface="Times New Roman"/>
                <a:cs typeface="Times New Roman"/>
              </a:rPr>
              <a:t>is  </a:t>
            </a:r>
            <a:r>
              <a:rPr sz="2400" spc="-5" dirty="0">
                <a:latin typeface="Times New Roman"/>
                <a:cs typeface="Times New Roman"/>
              </a:rPr>
              <a:t>known or unknown by </a:t>
            </a:r>
            <a:r>
              <a:rPr sz="2400" dirty="0">
                <a:latin typeface="Times New Roman"/>
                <a:cs typeface="Times New Roman"/>
              </a:rPr>
              <a:t>others in 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group.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62</TotalTime>
  <Words>607</Words>
  <Application>Microsoft Office PowerPoint</Application>
  <PresentationFormat>On-screen Show (4:3)</PresentationFormat>
  <Paragraphs>78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Georgia</vt:lpstr>
      <vt:lpstr>Times New Roman</vt:lpstr>
      <vt:lpstr>Verdana</vt:lpstr>
      <vt:lpstr>Wingdings 2</vt:lpstr>
      <vt:lpstr>Aspect</vt:lpstr>
      <vt:lpstr>PowerPoint Presentation</vt:lpstr>
      <vt:lpstr>Content</vt:lpstr>
      <vt:lpstr>Johari Window</vt:lpstr>
      <vt:lpstr>Founders</vt:lpstr>
      <vt:lpstr>Formation of Name</vt:lpstr>
      <vt:lpstr>Influence</vt:lpstr>
      <vt:lpstr>Use of Johari Model</vt:lpstr>
      <vt:lpstr>What actually Model Represents</vt:lpstr>
      <vt:lpstr>Areas of Model</vt:lpstr>
      <vt:lpstr>Johari window four quadrants</vt:lpstr>
      <vt:lpstr>Johari window four quadrants</vt:lpstr>
      <vt:lpstr>Johari quadrant 1</vt:lpstr>
      <vt:lpstr>Johari quadrant 2</vt:lpstr>
      <vt:lpstr>Johari quadrant 3</vt:lpstr>
      <vt:lpstr>Johari quadrant 4</vt:lpstr>
      <vt:lpstr>Unknown factors</vt:lpstr>
      <vt:lpstr>Drawbacks of Johari window</vt:lpstr>
      <vt:lpstr>References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on Johari Window</dc:title>
  <dc:creator>Sumit Thakur</dc:creator>
  <cp:lastModifiedBy>HP</cp:lastModifiedBy>
  <cp:revision>8</cp:revision>
  <dcterms:created xsi:type="dcterms:W3CDTF">2018-03-12T09:54:44Z</dcterms:created>
  <dcterms:modified xsi:type="dcterms:W3CDTF">2023-12-11T09:32:48Z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2014-01-15T00:00:00Z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2018-03-12T00:00:00Z</vt:filetime>
  </property>
</Properties>
</file>