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0"/>
  </p:notesMasterIdLst>
  <p:sldIdLst>
    <p:sldId id="304" r:id="rId2"/>
    <p:sldId id="256" r:id="rId3"/>
    <p:sldId id="257" r:id="rId4"/>
    <p:sldId id="259" r:id="rId5"/>
    <p:sldId id="301" r:id="rId6"/>
    <p:sldId id="302" r:id="rId7"/>
    <p:sldId id="303" r:id="rId8"/>
    <p:sldId id="258" r:id="rId9"/>
    <p:sldId id="270" r:id="rId10"/>
    <p:sldId id="271" r:id="rId11"/>
    <p:sldId id="261" r:id="rId12"/>
    <p:sldId id="263" r:id="rId13"/>
    <p:sldId id="264" r:id="rId14"/>
    <p:sldId id="299" r:id="rId15"/>
    <p:sldId id="266" r:id="rId16"/>
    <p:sldId id="273" r:id="rId17"/>
    <p:sldId id="300" r:id="rId18"/>
    <p:sldId id="293" r:id="rId19"/>
    <p:sldId id="272" r:id="rId20"/>
    <p:sldId id="268" r:id="rId21"/>
    <p:sldId id="269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2" r:id="rId30"/>
    <p:sldId id="294" r:id="rId31"/>
    <p:sldId id="295" r:id="rId32"/>
    <p:sldId id="296" r:id="rId33"/>
    <p:sldId id="297" r:id="rId34"/>
    <p:sldId id="291" r:id="rId35"/>
    <p:sldId id="281" r:id="rId36"/>
    <p:sldId id="283" r:id="rId37"/>
    <p:sldId id="285" r:id="rId38"/>
    <p:sldId id="286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401" autoAdjust="0"/>
  </p:normalViewPr>
  <p:slideViewPr>
    <p:cSldViewPr>
      <p:cViewPr varScale="1">
        <p:scale>
          <a:sx n="47" d="100"/>
          <a:sy n="47" d="100"/>
        </p:scale>
        <p:origin x="1363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C41B7-722E-4238-A686-77EB59E1F084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9968B-3902-4184-9397-52ADF2CC7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9968B-3902-4184-9397-52ADF2CC70F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71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Census 2011</a:t>
            </a:r>
            <a:endParaRPr lang="en-IN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EEE7022-B35C-4FCF-9880-9A0DCACE32EF}" type="slidenum">
              <a:rPr lang="en-IN">
                <a:latin typeface="Calibri" panose="020F0502020204030204" pitchFamily="34" charset="0"/>
              </a:rPr>
              <a:pPr/>
              <a:t>6</a:t>
            </a:fld>
            <a:endParaRPr lang="en-IN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24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9968B-3902-4184-9397-52ADF2CC70F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64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RBD occurs when you act out vivid dreams as you sleep. These dreams are often filled with action. They may even be violent.</a:t>
            </a:r>
          </a:p>
          <a:p>
            <a:r>
              <a:rPr lang="en-IN" dirty="0" smtClean="0"/>
              <a:t>NREM</a:t>
            </a:r>
            <a:r>
              <a:rPr lang="en-IN" baseline="0" dirty="0" smtClean="0"/>
              <a:t> SLEEP – stage 1 reduced wakefulness..</a:t>
            </a:r>
            <a:r>
              <a:rPr lang="en-US" baseline="0" dirty="0" smtClean="0"/>
              <a:t> muscles are still quite active and the eyes roll around slowly and may open and close from time to time. - period of transition . slower alpha waves with a frequency of 8-13 Hz, and then to theta waves with a frequency of 4-7 Hz</a:t>
            </a:r>
          </a:p>
          <a:p>
            <a:r>
              <a:rPr lang="en-IN" baseline="0" dirty="0" smtClean="0"/>
              <a:t>Stage 2- </a:t>
            </a:r>
            <a:r>
              <a:rPr lang="en-US" baseline="0" dirty="0" smtClean="0"/>
              <a:t>first unequivocal stage of sleep, during which muscle activity decreases still further and conscious awareness of the outside world begins to fade completely. theta wave range + sleep spindles (short bursts of brain activity in the region of 12-14 Hz, lasting maybe half a second each, also known as sigma waves) and K-complexes. (short negative high voltage peaks, followed by a slower positive complex, and then a final negative peak, with each complex lasting 1-2 minutes) </a:t>
            </a:r>
          </a:p>
          <a:p>
            <a:r>
              <a:rPr lang="en-IN" baseline="0" dirty="0" smtClean="0"/>
              <a:t>Stage 3 ND – slow wave sleep-  delta waves- most relaxed with reduced </a:t>
            </a:r>
            <a:r>
              <a:rPr lang="en-US" baseline="0" dirty="0" smtClean="0"/>
              <a:t>brain temperature, breathing rate, heart rate and blood pressure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9968B-3902-4184-9397-52ADF2CC70F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04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464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1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2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718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6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94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4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9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95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7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5C8A75F-C6F8-4779-B1AD-645D3312D76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C1D2049-3E31-4BE3-B1BC-3D89C91348B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40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391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22" t="21455" r="9455" b="21455"/>
          <a:stretch/>
        </p:blipFill>
        <p:spPr>
          <a:xfrm>
            <a:off x="2971800" y="737181"/>
            <a:ext cx="4953001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696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err="1"/>
              <a:t>Neurochemical</a:t>
            </a:r>
            <a:r>
              <a:rPr lang="en-US" sz="4800" dirty="0"/>
              <a:t> Changes in 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marked changes in </a:t>
            </a:r>
            <a:r>
              <a:rPr lang="en-US" sz="4000" dirty="0" err="1" smtClean="0">
                <a:solidFill>
                  <a:srgbClr val="FF0000"/>
                </a:solidFill>
              </a:rPr>
              <a:t>dopaminergic</a:t>
            </a:r>
            <a:r>
              <a:rPr lang="en-US" sz="4000" dirty="0" smtClean="0"/>
              <a:t> neurons</a:t>
            </a:r>
          </a:p>
          <a:p>
            <a:endParaRPr lang="en-US" sz="4000" dirty="0" smtClean="0"/>
          </a:p>
          <a:p>
            <a:r>
              <a:rPr lang="en-US" sz="4000" dirty="0" smtClean="0"/>
              <a:t>decrease in the levels of markers of the </a:t>
            </a:r>
            <a:r>
              <a:rPr lang="en-US" sz="4000" dirty="0" smtClean="0">
                <a:solidFill>
                  <a:srgbClr val="FF0000"/>
                </a:solidFill>
              </a:rPr>
              <a:t>cholinergic</a:t>
            </a:r>
            <a:r>
              <a:rPr lang="en-US" sz="4000" dirty="0" smtClean="0"/>
              <a:t> system </a:t>
            </a:r>
          </a:p>
          <a:p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Changes in Motor 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Gait</a:t>
            </a:r>
            <a:r>
              <a:rPr lang="en-US" sz="3600" dirty="0" smtClean="0"/>
              <a:t> slowing</a:t>
            </a:r>
            <a:br>
              <a:rPr lang="en-US" sz="3600" dirty="0" smtClean="0"/>
            </a:br>
            <a:r>
              <a:rPr lang="en-US" sz="3600" dirty="0" smtClean="0"/>
              <a:t>   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Reaction time</a:t>
            </a:r>
            <a:r>
              <a:rPr lang="en-US" sz="3600" dirty="0" smtClean="0"/>
              <a:t> slowing</a:t>
            </a:r>
            <a:br>
              <a:rPr lang="en-US" sz="3600" dirty="0" smtClean="0"/>
            </a:br>
            <a:r>
              <a:rPr lang="en-US" sz="3600" dirty="0" smtClean="0"/>
              <a:t>   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Balance</a:t>
            </a:r>
            <a:r>
              <a:rPr lang="en-US" sz="3600" dirty="0" smtClean="0"/>
              <a:t> changes (vestibular, sensory, motor, and brain)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Changes in Cognitive Abilities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Cognition includes </a:t>
            </a:r>
            <a:r>
              <a:rPr lang="en-US" sz="3200" dirty="0" smtClean="0">
                <a:solidFill>
                  <a:srgbClr val="FF0000"/>
                </a:solidFill>
              </a:rPr>
              <a:t>learning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FF0000"/>
                </a:solidFill>
              </a:rPr>
              <a:t>memory etc.</a:t>
            </a:r>
            <a:r>
              <a:rPr lang="en-US" sz="3200" dirty="0" smtClean="0"/>
              <a:t>  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smtClean="0"/>
              <a:t>Learning or the ability to gain new skills and information may be </a:t>
            </a:r>
            <a:r>
              <a:rPr lang="en-US" sz="3200" dirty="0" smtClean="0">
                <a:solidFill>
                  <a:srgbClr val="FF0000"/>
                </a:solidFill>
              </a:rPr>
              <a:t>slower</a:t>
            </a:r>
            <a:r>
              <a:rPr lang="en-US" sz="3200" dirty="0" smtClean="0"/>
              <a:t> in elderly, especially verbal learning.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Mental speed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   </a:t>
            </a:r>
            <a:r>
              <a:rPr lang="en-US" sz="3200" dirty="0" smtClean="0"/>
              <a:t>Executive function</a:t>
            </a:r>
            <a:br>
              <a:rPr lang="en-US" sz="3200" dirty="0" smtClean="0"/>
            </a:br>
            <a:r>
              <a:rPr lang="en-US" sz="3200" dirty="0" smtClean="0"/>
              <a:t>   Retrieval</a:t>
            </a:r>
            <a:br>
              <a:rPr lang="en-US" sz="3200" dirty="0" smtClean="0"/>
            </a:br>
            <a:r>
              <a:rPr lang="en-US" sz="3200" dirty="0" smtClean="0"/>
              <a:t>   Episodic memory </a:t>
            </a:r>
            <a:r>
              <a:rPr lang="en-US" sz="3200" dirty="0" err="1" smtClean="0"/>
              <a:t>vs</a:t>
            </a:r>
            <a:r>
              <a:rPr lang="en-US" sz="3200" dirty="0" smtClean="0"/>
              <a:t> procedural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memory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   Free recall worse than recognition</a:t>
            </a:r>
          </a:p>
          <a:p>
            <a:endParaRPr lang="en-US" sz="3200" dirty="0" smtClean="0"/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/>
              <a:t>Memory : immediate, short- and long- term memory.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/>
              <a:t>Immediate and Short-term memory remain intact, however, there </a:t>
            </a:r>
            <a:r>
              <a:rPr lang="en-US" sz="2800" dirty="0" err="1"/>
              <a:t>ar</a:t>
            </a:r>
            <a:r>
              <a:rPr lang="en-US" sz="2800" dirty="0"/>
              <a:t> affected by </a:t>
            </a:r>
            <a:r>
              <a:rPr lang="en-US" sz="2800" dirty="0">
                <a:solidFill>
                  <a:srgbClr val="FF0000"/>
                </a:solidFill>
              </a:rPr>
              <a:t>concentration</a:t>
            </a:r>
            <a:r>
              <a:rPr lang="en-US" sz="2800" dirty="0"/>
              <a:t> which may be less in older adults.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>
                <a:solidFill>
                  <a:srgbClr val="FF0000"/>
                </a:solidFill>
              </a:rPr>
              <a:t>Long-term memory is most affected by aging</a:t>
            </a:r>
            <a:r>
              <a:rPr lang="en-US" sz="2800" dirty="0"/>
              <a:t>.  Retrieval is less efficient; the elderly need more cues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Mental Disorders of old 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555066"/>
          </a:xfrm>
        </p:spPr>
        <p:txBody>
          <a:bodyPr>
            <a:noAutofit/>
          </a:bodyPr>
          <a:lstStyle/>
          <a:p>
            <a:pPr marL="0" indent="0"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3200" dirty="0"/>
              <a:t> Most common </a:t>
            </a:r>
            <a:r>
              <a:rPr lang="en-US" sz="3200" dirty="0" smtClean="0"/>
              <a:t>: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cognitive disorders </a:t>
            </a:r>
            <a:endParaRPr lang="en-US" sz="32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depressive disorders</a:t>
            </a:r>
            <a:endParaRPr lang="en-US" sz="32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substances use</a:t>
            </a:r>
            <a:r>
              <a:rPr lang="en-US" sz="3200" dirty="0" smtClean="0"/>
              <a:t>.</a:t>
            </a:r>
            <a:endParaRPr lang="en-US" sz="3200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 smtClean="0"/>
              <a:t>High risk of suicide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loss of social roles</a:t>
            </a:r>
            <a:r>
              <a:rPr lang="en-US" sz="3200" dirty="0" smtClean="0"/>
              <a:t>,</a:t>
            </a:r>
          </a:p>
          <a:p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loss of autonomy</a:t>
            </a:r>
            <a:r>
              <a:rPr lang="en-US" sz="3200" dirty="0" smtClean="0"/>
              <a:t>,</a:t>
            </a:r>
          </a:p>
          <a:p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deaths</a:t>
            </a:r>
            <a:r>
              <a:rPr lang="en-US" sz="3200" dirty="0" smtClean="0"/>
              <a:t>, </a:t>
            </a:r>
          </a:p>
          <a:p>
            <a:r>
              <a:rPr lang="en-US" sz="3200" dirty="0" smtClean="0"/>
              <a:t>declining health,</a:t>
            </a:r>
          </a:p>
          <a:p>
            <a:r>
              <a:rPr lang="en-US" sz="3200" dirty="0" smtClean="0"/>
              <a:t> increased isolation, </a:t>
            </a:r>
          </a:p>
          <a:p>
            <a:r>
              <a:rPr lang="en-US" sz="3200" dirty="0" smtClean="0"/>
              <a:t>financial constraints,</a:t>
            </a:r>
          </a:p>
          <a:p>
            <a:r>
              <a:rPr lang="en-US" sz="3200" dirty="0" smtClean="0"/>
              <a:t> and decreased cognitive functioning.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Cognitive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4000" dirty="0" smtClean="0">
                <a:solidFill>
                  <a:srgbClr val="FF0000"/>
                </a:solidFill>
              </a:rPr>
              <a:t> Delirium</a:t>
            </a:r>
          </a:p>
          <a:p>
            <a:pPr lvl="1"/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FF0000"/>
                </a:solidFill>
              </a:rPr>
              <a:t>Dementia</a:t>
            </a:r>
          </a:p>
          <a:p>
            <a:pPr lvl="1"/>
            <a:r>
              <a:rPr lang="en-US" sz="4000" dirty="0" smtClean="0"/>
              <a:t> </a:t>
            </a:r>
            <a:r>
              <a:rPr lang="en-US" sz="4000" dirty="0" err="1" smtClean="0"/>
              <a:t>Amnestic</a:t>
            </a:r>
            <a:r>
              <a:rPr lang="en-US" sz="4000" dirty="0" smtClean="0"/>
              <a:t> Disorders</a:t>
            </a:r>
          </a:p>
          <a:p>
            <a:pPr lvl="1"/>
            <a:r>
              <a:rPr lang="en-US" sz="4000" dirty="0" smtClean="0"/>
              <a:t> Psychiatric disorders due to a Medical Condition </a:t>
            </a:r>
          </a:p>
          <a:p>
            <a:pPr lvl="1"/>
            <a:r>
              <a:rPr lang="en-US" sz="4000" dirty="0" smtClean="0"/>
              <a:t> </a:t>
            </a:r>
            <a:r>
              <a:rPr lang="en-US" sz="4000" dirty="0" err="1" smtClean="0"/>
              <a:t>Postconcussional</a:t>
            </a:r>
            <a:r>
              <a:rPr lang="en-US" sz="4000" dirty="0" smtClean="0"/>
              <a:t> Syndrome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Benign senescent forgetfulness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Age associated mild memory problems. May also have cognitive problems due to anxiety.</a:t>
            </a:r>
          </a:p>
          <a:p>
            <a:r>
              <a:rPr lang="en-US" sz="3200" dirty="0" smtClean="0"/>
              <a:t>Examples are forgetting names, misplacing items, and experiencing difficulty with complex problem-solving.</a:t>
            </a:r>
          </a:p>
          <a:p>
            <a:r>
              <a:rPr lang="en-US" sz="3200" dirty="0" smtClean="0"/>
              <a:t>(aging-associated cognitive decline)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Post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concussional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Syndrome</a:t>
            </a:r>
            <a:b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/>
              <a:t>Follows a history of head trauma resulting in cerebral concussion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LOC, posttraumatic amnesia, less commonly, post-traumatic seizures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Impairment in attention, concentration, performing simultaneous cognitive tasks, and in learning new information, or recalling information shortly after the injury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Not a form of dementia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856396"/>
          </a:xfrm>
        </p:spPr>
        <p:txBody>
          <a:bodyPr/>
          <a:lstStyle/>
          <a:p>
            <a:r>
              <a:rPr lang="en-US" sz="4800" dirty="0"/>
              <a:t>Depression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02666"/>
          </a:xfrm>
        </p:spPr>
        <p:txBody>
          <a:bodyPr>
            <a:normAutofit fontScale="92500"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is the most frequent cause  of emotional suffering in later life and frequently diminishes quality of life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all older adult community residences and nursing home patients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Accounts for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older adult admissions to a psychiatric facility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is not a risk factor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but widowhood and chronic medical illness are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those with a medical condition, depressive symptoms significantly reduce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survival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 risk of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suicide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cs typeface="Times New Roman" pitchFamily="18" charset="0"/>
            </a:endParaRPr>
          </a:p>
          <a:p>
            <a:endParaRPr lang="en-US" b="1" dirty="0">
              <a:cs typeface="Times New Roman" pitchFamily="18" charset="0"/>
            </a:endParaRPr>
          </a:p>
          <a:p>
            <a:pPr algn="ctr" eaLnBrk="0" hangingPunct="0"/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58952"/>
            <a:ext cx="7985760" cy="2365248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Geriatric Psychiatry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660" y="480060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Sr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Dhanya</a:t>
            </a:r>
            <a:r>
              <a:rPr lang="en-US" b="1" dirty="0" smtClean="0">
                <a:solidFill>
                  <a:srgbClr val="FF0000"/>
                </a:solidFill>
              </a:rPr>
              <a:t> CHF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>
                <a:solidFill>
                  <a:srgbClr val="FF0000"/>
                </a:solidFill>
              </a:rPr>
              <a:t>Asso.Professor</a:t>
            </a:r>
            <a:r>
              <a:rPr lang="en-US" b="1" dirty="0" smtClean="0">
                <a:solidFill>
                  <a:srgbClr val="FF0000"/>
                </a:solidFill>
              </a:rPr>
              <a:t>, DEPT. PSYCHIATRIC NURSING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JMCON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84996"/>
          </a:xfrm>
        </p:spPr>
        <p:txBody>
          <a:bodyPr/>
          <a:lstStyle/>
          <a:p>
            <a:r>
              <a:rPr lang="en-US" dirty="0" smtClean="0"/>
              <a:t>CLINICAL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hangingPunct="0">
              <a:buNone/>
            </a:pPr>
            <a:r>
              <a:rPr lang="en-US" dirty="0">
                <a:cs typeface="Times New Roman" pitchFamily="18" charset="0"/>
              </a:rPr>
              <a:t>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 across lifespan but there may be some differences.   Among older adults:</a:t>
            </a:r>
          </a:p>
          <a:p>
            <a:pPr eaLnBrk="0" hangingPunct="0">
              <a:buFontTx/>
              <a:buChar char="•"/>
            </a:pPr>
            <a:r>
              <a:rPr lang="en-US" sz="2400" u="sng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Psychomotor disturbances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more prominent (either agitation or retardation), </a:t>
            </a:r>
          </a:p>
          <a:p>
            <a:pPr eaLnBrk="0" hangingPunct="0">
              <a:buFontTx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levels of </a:t>
            </a:r>
            <a:r>
              <a:rPr lang="en-US" sz="2400" u="sng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melancholia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(symptoms of non-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interactiveness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psychological motor retardation or agitation, weight loss)</a:t>
            </a:r>
          </a:p>
          <a:p>
            <a:pPr eaLnBrk="0" hangingPunct="0">
              <a:buFontTx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Tendency to talk more about </a:t>
            </a:r>
            <a:r>
              <a:rPr lang="en-US" sz="2400" u="sng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bodily symptoms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0" hangingPunct="0">
              <a:buFontTx/>
              <a:buChar char="•"/>
            </a:pPr>
            <a:r>
              <a:rPr lang="en-US" sz="2400" u="sng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 of interest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more common </a:t>
            </a:r>
          </a:p>
          <a:p>
            <a:pPr eaLnBrk="0" hangingPunct="0">
              <a:buFontTx/>
              <a:buChar char="•"/>
            </a:pPr>
            <a:endParaRPr lang="en-US" dirty="0">
              <a:cs typeface="Times New Roman" pitchFamily="18" charset="0"/>
            </a:endParaRPr>
          </a:p>
          <a:p>
            <a:pPr eaLnBrk="0" hangingPunct="0"/>
            <a:endParaRPr lang="en-US" dirty="0"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1676400"/>
            <a:ext cx="7833360" cy="4495800"/>
          </a:xfrm>
        </p:spPr>
        <p:txBody>
          <a:bodyPr>
            <a:normAutofit lnSpcReduction="10000"/>
          </a:bodyPr>
          <a:lstStyle/>
          <a:p>
            <a:pPr eaLnBrk="0" hangingPunct="0">
              <a:buFontTx/>
              <a:buChar char="•"/>
            </a:pPr>
            <a:r>
              <a:rPr lang="en-US" sz="2800" u="sng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withdrawal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more common</a:t>
            </a:r>
          </a:p>
          <a:p>
            <a:pPr eaLnBrk="0" hangingPunct="0">
              <a:buFontTx/>
              <a:buChar char="•"/>
            </a:pPr>
            <a:r>
              <a:rPr lang="en-US" sz="2800" u="sng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Irritability</a:t>
            </a:r>
            <a:r>
              <a:rPr lang="en-US" sz="2800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more common </a:t>
            </a:r>
          </a:p>
          <a:p>
            <a:pPr eaLnBrk="0" hangingPunct="0">
              <a:buFontTx/>
              <a:buChar char="•"/>
            </a:pPr>
            <a:r>
              <a:rPr lang="en-US" sz="2800" u="sng" dirty="0" err="1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Somatization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emotional issues expressed through bodily complaints)is more common</a:t>
            </a:r>
          </a:p>
          <a:p>
            <a:pPr eaLnBrk="0" hangingPunct="0">
              <a:buFontTx/>
              <a:buChar char="•"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somatic complaints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decreased energy, sleep problems, pain, weakness, GI disturbances</a:t>
            </a:r>
          </a:p>
          <a:p>
            <a:pPr eaLnBrk="0" hangingPunct="0">
              <a:buFontTx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have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suggested that older adults are more prone to </a:t>
            </a:r>
            <a:r>
              <a:rPr lang="en-US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“depression without sadness”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a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depletion syndrome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manifested by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withdrawal, apathy, and lack of vigor.</a:t>
            </a:r>
          </a:p>
          <a:p>
            <a:pPr eaLnBrk="0" hangingPunct="0">
              <a:buFontTx/>
              <a:buChar char="•"/>
            </a:pPr>
            <a:endParaRPr lang="en-US" dirty="0" smtClean="0"/>
          </a:p>
          <a:p>
            <a:pPr eaLnBrk="0" hangingPunct="0"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Pseudo dementia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—“depression with reversible dementia” syndrome: dementia develops during depressive episode but subsides after remission of depression.</a:t>
            </a:r>
          </a:p>
          <a:p>
            <a:pPr>
              <a:buFontTx/>
              <a:buChar char="•"/>
            </a:pP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lang="en-US" sz="2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Mild cognitive impairment in depression ranges from 25% to 50%, and cognitive impairment often persists  1 year after depression clears.</a:t>
            </a:r>
          </a:p>
          <a:p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 smtClean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Bereavement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Normal grief</a:t>
            </a:r>
            <a:r>
              <a:rPr lang="en-US" sz="3200" dirty="0" smtClean="0"/>
              <a:t> starts with shock, proceeds to preoccupation, then to resolution</a:t>
            </a:r>
          </a:p>
          <a:p>
            <a:r>
              <a:rPr lang="en-US" sz="3200" dirty="0" smtClean="0"/>
              <a:t>May be prolonged in elderly, but consider </a:t>
            </a:r>
            <a:r>
              <a:rPr lang="en-US" sz="3200" dirty="0" smtClean="0">
                <a:solidFill>
                  <a:srgbClr val="FF0000"/>
                </a:solidFill>
              </a:rPr>
              <a:t>major depression </a:t>
            </a:r>
            <a:r>
              <a:rPr lang="en-US" sz="3200" dirty="0" smtClean="0"/>
              <a:t>if there is marked psychomotor retardation, lasts over 2 months, marked impairment, or if suicidal ideation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Bipolar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Do organic workup if onset is over 65</a:t>
            </a:r>
          </a:p>
          <a:p>
            <a:r>
              <a:rPr lang="en-US" sz="3200" dirty="0" smtClean="0"/>
              <a:t>Usually </a:t>
            </a:r>
            <a:r>
              <a:rPr lang="en-US" sz="3200" dirty="0" smtClean="0">
                <a:solidFill>
                  <a:srgbClr val="FF0000"/>
                </a:solidFill>
              </a:rPr>
              <a:t>more irritable </a:t>
            </a:r>
            <a:r>
              <a:rPr lang="en-US" sz="3200" dirty="0" smtClean="0"/>
              <a:t>than euphoric, and paranoid rather than grandiose</a:t>
            </a:r>
          </a:p>
          <a:p>
            <a:r>
              <a:rPr lang="en-US" sz="3200" dirty="0" smtClean="0"/>
              <a:t>May have </a:t>
            </a:r>
            <a:r>
              <a:rPr lang="en-US" sz="3200" dirty="0" err="1" smtClean="0"/>
              <a:t>dysphoric</a:t>
            </a:r>
            <a:r>
              <a:rPr lang="en-US" sz="3200" dirty="0" smtClean="0"/>
              <a:t> mania, with pressured speech, flight of ideas, and hyperactivity, but thought content is morbid and pessimistic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Schizophrenia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Usually before 45, but there is a </a:t>
            </a:r>
            <a:r>
              <a:rPr lang="en-US" sz="3200" dirty="0" smtClean="0">
                <a:solidFill>
                  <a:srgbClr val="FF0000"/>
                </a:solidFill>
              </a:rPr>
              <a:t>late onset type </a:t>
            </a:r>
            <a:r>
              <a:rPr lang="en-US" sz="3200" dirty="0" smtClean="0"/>
              <a:t>beginning after age 65</a:t>
            </a:r>
          </a:p>
          <a:p>
            <a:r>
              <a:rPr lang="en-US" sz="3200" dirty="0" smtClean="0"/>
              <a:t>Paranoid type more common</a:t>
            </a:r>
          </a:p>
          <a:p>
            <a:r>
              <a:rPr lang="en-US" sz="3200" dirty="0" smtClean="0"/>
              <a:t>Residual type occurs in 30% of those affected:  </a:t>
            </a:r>
            <a:r>
              <a:rPr lang="en-US" sz="3200" dirty="0" smtClean="0">
                <a:solidFill>
                  <a:srgbClr val="FF0000"/>
                </a:solidFill>
              </a:rPr>
              <a:t>Emotional blunting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FF0000"/>
                </a:solidFill>
              </a:rPr>
              <a:t>social withdrawal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FF0000"/>
                </a:solidFill>
              </a:rPr>
              <a:t>eccentric behavior</a:t>
            </a:r>
            <a:r>
              <a:rPr lang="en-US" sz="3200" dirty="0" smtClean="0"/>
              <a:t>, and </a:t>
            </a:r>
            <a:r>
              <a:rPr lang="en-US" sz="3200" dirty="0" smtClean="0">
                <a:solidFill>
                  <a:srgbClr val="FF0000"/>
                </a:solidFill>
              </a:rPr>
              <a:t>illogical thinking predominate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Delusional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Onset between </a:t>
            </a:r>
            <a:r>
              <a:rPr lang="en-US" sz="3200" dirty="0" smtClean="0">
                <a:solidFill>
                  <a:srgbClr val="FF0000"/>
                </a:solidFill>
              </a:rPr>
              <a:t>40 and 55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Persecutory or somatic delusions</a:t>
            </a:r>
            <a:r>
              <a:rPr lang="en-US" sz="3200" dirty="0" smtClean="0"/>
              <a:t> most common</a:t>
            </a:r>
          </a:p>
          <a:p>
            <a:r>
              <a:rPr lang="en-US" sz="3200" dirty="0" smtClean="0"/>
              <a:t>May be </a:t>
            </a:r>
            <a:r>
              <a:rPr lang="en-US" sz="3200" dirty="0" smtClean="0">
                <a:solidFill>
                  <a:srgbClr val="FF0000"/>
                </a:solidFill>
              </a:rPr>
              <a:t>precipitated </a:t>
            </a:r>
            <a:r>
              <a:rPr lang="en-US" sz="3200" dirty="0" smtClean="0"/>
              <a:t>by stress, loss, social isolation , visual impairment, deafness, immigrant status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Anxiety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Very common</a:t>
            </a:r>
            <a:r>
              <a:rPr lang="en-US" sz="3200" dirty="0" smtClean="0"/>
              <a:t> in elderly</a:t>
            </a:r>
          </a:p>
          <a:p>
            <a:r>
              <a:rPr lang="en-US" sz="3200" dirty="0" smtClean="0"/>
              <a:t>May occur </a:t>
            </a:r>
            <a:r>
              <a:rPr lang="en-US" sz="3200" dirty="0" smtClean="0">
                <a:solidFill>
                  <a:srgbClr val="FF0000"/>
                </a:solidFill>
              </a:rPr>
              <a:t>first time </a:t>
            </a:r>
            <a:r>
              <a:rPr lang="en-US" sz="3200" dirty="0" smtClean="0"/>
              <a:t>after age 60, but not usually</a:t>
            </a:r>
          </a:p>
          <a:p>
            <a:r>
              <a:rPr lang="en-US" sz="3200" dirty="0" smtClean="0"/>
              <a:t>Most common are </a:t>
            </a:r>
            <a:r>
              <a:rPr lang="en-US" sz="3200" dirty="0" smtClean="0">
                <a:solidFill>
                  <a:srgbClr val="FF0000"/>
                </a:solidFill>
              </a:rPr>
              <a:t>phobias</a:t>
            </a:r>
            <a:r>
              <a:rPr lang="en-US" sz="3200" dirty="0" smtClean="0"/>
              <a:t>, especially agoraphobia</a:t>
            </a:r>
          </a:p>
          <a:p>
            <a:r>
              <a:rPr lang="en-US" sz="3200" dirty="0" smtClean="0"/>
              <a:t>May be due to </a:t>
            </a:r>
            <a:r>
              <a:rPr lang="en-US" sz="3200" dirty="0" smtClean="0">
                <a:solidFill>
                  <a:srgbClr val="FF0000"/>
                </a:solidFill>
              </a:rPr>
              <a:t>medical causes </a:t>
            </a:r>
            <a:r>
              <a:rPr lang="en-US" sz="3200" dirty="0" smtClean="0"/>
              <a:t>or </a:t>
            </a:r>
            <a:r>
              <a:rPr lang="en-US" sz="3200" dirty="0" smtClean="0">
                <a:solidFill>
                  <a:srgbClr val="FF0000"/>
                </a:solidFill>
              </a:rPr>
              <a:t>depression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Sleep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en-US" sz="2800" dirty="0"/>
              <a:t>Advanced age is single most important factor associated with increased prevalence of sleep disorders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REM </a:t>
            </a:r>
            <a:r>
              <a:rPr lang="en-US" sz="2800" dirty="0">
                <a:solidFill>
                  <a:srgbClr val="FF0000"/>
                </a:solidFill>
              </a:rPr>
              <a:t>sleep behavior </a:t>
            </a:r>
            <a:r>
              <a:rPr lang="en-US" sz="2800" dirty="0"/>
              <a:t>disorder occurs among elderly men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>
                <a:solidFill>
                  <a:srgbClr val="FF0000"/>
                </a:solidFill>
              </a:rPr>
              <a:t>Advanced sleep phase </a:t>
            </a:r>
            <a:r>
              <a:rPr lang="en-US" sz="2800" dirty="0" smtClean="0">
                <a:solidFill>
                  <a:srgbClr val="FF0000"/>
                </a:solidFill>
              </a:rPr>
              <a:t>-</a:t>
            </a:r>
            <a:r>
              <a:rPr lang="en-US" sz="2800" dirty="0" smtClean="0"/>
              <a:t>go </a:t>
            </a:r>
            <a:r>
              <a:rPr lang="en-US" sz="2800" dirty="0"/>
              <a:t>to sleep early, and awaken during night</a:t>
            </a:r>
            <a:endParaRPr lang="en-US" sz="2800" dirty="0">
              <a:solidFill>
                <a:srgbClr val="FF0000"/>
              </a:solidFill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/>
              <a:t>Dementia associated with more </a:t>
            </a:r>
            <a:r>
              <a:rPr lang="en-US" sz="2800" dirty="0">
                <a:solidFill>
                  <a:srgbClr val="FF0000"/>
                </a:solidFill>
              </a:rPr>
              <a:t>arousals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increased stage I sleep</a:t>
            </a:r>
            <a:r>
              <a:rPr lang="en-US" sz="2800" dirty="0"/>
              <a:t>; </a:t>
            </a:r>
            <a:r>
              <a:rPr lang="en-US" sz="2800" dirty="0">
                <a:solidFill>
                  <a:srgbClr val="FF0000"/>
                </a:solidFill>
              </a:rPr>
              <a:t>decreased stages 3/4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Substances and 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Brain is </a:t>
            </a:r>
            <a:r>
              <a:rPr lang="en-US" sz="3200" dirty="0" smtClean="0">
                <a:solidFill>
                  <a:srgbClr val="FF0000"/>
                </a:solidFill>
              </a:rPr>
              <a:t>more sensitive </a:t>
            </a:r>
            <a:r>
              <a:rPr lang="en-US" sz="3200" dirty="0" smtClean="0"/>
              <a:t>as ages</a:t>
            </a:r>
          </a:p>
          <a:p>
            <a:r>
              <a:rPr lang="en-US" sz="3200" dirty="0" smtClean="0"/>
              <a:t>Due to </a:t>
            </a:r>
            <a:r>
              <a:rPr lang="en-US" sz="3200" dirty="0" smtClean="0">
                <a:solidFill>
                  <a:srgbClr val="FF0000"/>
                </a:solidFill>
              </a:rPr>
              <a:t>changes in metabolism</a:t>
            </a:r>
            <a:r>
              <a:rPr lang="en-US" sz="3200" dirty="0" smtClean="0"/>
              <a:t>, a given amount may produce a higher blood level </a:t>
            </a:r>
          </a:p>
          <a:p>
            <a:r>
              <a:rPr lang="en-US" sz="3200" dirty="0" smtClean="0"/>
              <a:t>May </a:t>
            </a:r>
            <a:r>
              <a:rPr lang="en-US" sz="3200" dirty="0" smtClean="0">
                <a:solidFill>
                  <a:srgbClr val="FF0000"/>
                </a:solidFill>
              </a:rPr>
              <a:t>worsen normal changes in sleep and sexual functioning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Sudden onset delirium </a:t>
            </a:r>
            <a:r>
              <a:rPr lang="en-US" sz="3200" dirty="0" smtClean="0"/>
              <a:t>in hospitalized patients usually from withdrawal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84996"/>
          </a:xfrm>
        </p:spPr>
        <p:txBody>
          <a:bodyPr/>
          <a:lstStyle/>
          <a:p>
            <a:r>
              <a:rPr lang="en-US" sz="4800" dirty="0"/>
              <a:t>Why is it a subspecialty?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599"/>
            <a:ext cx="8534400" cy="5040087"/>
          </a:xfrm>
        </p:spPr>
        <p:txBody>
          <a:bodyPr>
            <a:noAutofit/>
          </a:bodyPr>
          <a:lstStyle/>
          <a:p>
            <a:pPr marL="109728" indent="0" fontAlgn="auto">
              <a:spcAft>
                <a:spcPts val="0"/>
              </a:spcAft>
              <a:buNone/>
              <a:defRPr/>
            </a:pPr>
            <a:endParaRPr lang="en-US" sz="36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600" dirty="0" smtClean="0"/>
              <a:t>Mental </a:t>
            </a:r>
            <a:r>
              <a:rPr lang="en-US" sz="3200" dirty="0"/>
              <a:t>disorders may have </a:t>
            </a:r>
            <a:r>
              <a:rPr lang="en-US" sz="3200" dirty="0">
                <a:solidFill>
                  <a:srgbClr val="FF0000"/>
                </a:solidFill>
              </a:rPr>
              <a:t>different manifestations, pathogenesis,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FF0000"/>
                </a:solidFill>
              </a:rPr>
              <a:t> pathophysiology </a:t>
            </a:r>
            <a:r>
              <a:rPr lang="en-US" sz="3200" dirty="0"/>
              <a:t>from younger adults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/>
              <a:t>Coexisting chronic </a:t>
            </a:r>
            <a:r>
              <a:rPr lang="en-US" sz="3200" dirty="0">
                <a:solidFill>
                  <a:srgbClr val="FF0000"/>
                </a:solidFill>
              </a:rPr>
              <a:t>medical illness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/>
              <a:t>More </a:t>
            </a:r>
            <a:r>
              <a:rPr lang="en-US" sz="3200" dirty="0">
                <a:solidFill>
                  <a:srgbClr val="FF0000"/>
                </a:solidFill>
              </a:rPr>
              <a:t>medicines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>
                <a:solidFill>
                  <a:srgbClr val="FF0000"/>
                </a:solidFill>
              </a:rPr>
              <a:t>Cognitive impairments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/>
              <a:t>Increased risk for </a:t>
            </a:r>
            <a:r>
              <a:rPr lang="en-US" sz="3200" dirty="0">
                <a:solidFill>
                  <a:srgbClr val="FF0000"/>
                </a:solidFill>
              </a:rPr>
              <a:t>social stressors</a:t>
            </a:r>
            <a:r>
              <a:rPr lang="en-US" sz="3200" dirty="0"/>
              <a:t>, including retirement and widowhood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Psychiatric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See patient alone to assess for suicidal/homicidal ideation even if cognitively impaired</a:t>
            </a:r>
          </a:p>
          <a:p>
            <a:r>
              <a:rPr lang="en-US" sz="3200" dirty="0" smtClean="0"/>
              <a:t>May need info from caretaker</a:t>
            </a:r>
          </a:p>
          <a:p>
            <a:r>
              <a:rPr lang="en-US" sz="3200" dirty="0" smtClean="0"/>
              <a:t>May take extended time due to slower response time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Family history--Alzheimer’s disease is transmitted as an </a:t>
            </a:r>
            <a:r>
              <a:rPr lang="en-US" sz="3200" dirty="0" err="1" smtClean="0"/>
              <a:t>autosomal</a:t>
            </a:r>
            <a:r>
              <a:rPr lang="en-US" sz="3200" dirty="0" smtClean="0"/>
              <a:t> dominant trait in 10-30% of the offspring of parents with Alzheimer’s disease</a:t>
            </a:r>
          </a:p>
          <a:p>
            <a:r>
              <a:rPr lang="en-US" sz="3200" dirty="0" smtClean="0"/>
              <a:t>Review of all meds, over the counter, prescribed, herbal</a:t>
            </a:r>
          </a:p>
          <a:p>
            <a:r>
              <a:rPr lang="en-US" sz="3200" dirty="0" smtClean="0"/>
              <a:t>Alcohol and substance abuse history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62779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General description</a:t>
            </a:r>
          </a:p>
          <a:p>
            <a:r>
              <a:rPr lang="en-US" sz="2400" dirty="0"/>
              <a:t>M</a:t>
            </a:r>
            <a:r>
              <a:rPr lang="en-US" sz="2400" dirty="0" smtClean="0"/>
              <a:t>ood, feelings, affect</a:t>
            </a:r>
          </a:p>
          <a:p>
            <a:r>
              <a:rPr lang="en-US" sz="2400" dirty="0" smtClean="0"/>
              <a:t>witzelsucht is the tendency to make puns and jokes and laugh aloud at them</a:t>
            </a:r>
          </a:p>
          <a:p>
            <a:r>
              <a:rPr lang="en-US" sz="2400" b="1" dirty="0" smtClean="0"/>
              <a:t>Language output</a:t>
            </a:r>
          </a:p>
          <a:p>
            <a:pPr lvl="1"/>
            <a:r>
              <a:rPr lang="en-US" sz="2400" dirty="0" smtClean="0"/>
              <a:t>Non fluent or Broca’s aphasia--understanding intact but can not speak, speech may be telegraphic</a:t>
            </a:r>
          </a:p>
          <a:p>
            <a:pPr lvl="1"/>
            <a:r>
              <a:rPr lang="en-US" sz="2400" dirty="0" smtClean="0"/>
              <a:t>fluent or Wernicke’s aphasia</a:t>
            </a:r>
          </a:p>
          <a:p>
            <a:pPr lvl="1"/>
            <a:r>
              <a:rPr lang="en-US" sz="2400" dirty="0" smtClean="0"/>
              <a:t>global aphasia</a:t>
            </a:r>
          </a:p>
          <a:p>
            <a:pPr lvl="1"/>
            <a:r>
              <a:rPr lang="en-US" sz="2400" dirty="0" smtClean="0"/>
              <a:t>ideomotor apraxia--can not demonstrate use of simple objects</a:t>
            </a:r>
          </a:p>
          <a:p>
            <a:r>
              <a:rPr lang="en-US" sz="2400" dirty="0" err="1" smtClean="0"/>
              <a:t>Visuo</a:t>
            </a:r>
            <a:r>
              <a:rPr lang="en-US" sz="2400" dirty="0" smtClean="0"/>
              <a:t> spatial functioning--some decline is normal with age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/>
              <a:t>perceptual disturbances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may be transitory resulting from decreased sensory acuity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types of </a:t>
            </a:r>
            <a:r>
              <a:rPr lang="en-US" sz="2800" dirty="0" err="1" smtClean="0"/>
              <a:t>agnosia</a:t>
            </a:r>
            <a:r>
              <a:rPr lang="en-US" sz="2800" dirty="0" smtClean="0"/>
              <a:t> (the inability to recognize and interpret the significance of sensory impressions:  the denial of illness (anosognosia), the denial of a body part (</a:t>
            </a:r>
            <a:r>
              <a:rPr lang="en-US" sz="2800" dirty="0" err="1" smtClean="0"/>
              <a:t>atopognosia</a:t>
            </a:r>
            <a:r>
              <a:rPr lang="en-US" sz="2800" dirty="0" smtClean="0"/>
              <a:t>); or the inability to recognize objects (visual </a:t>
            </a:r>
            <a:r>
              <a:rPr lang="en-US" sz="2800" dirty="0" err="1" smtClean="0"/>
              <a:t>agnosia</a:t>
            </a:r>
            <a:r>
              <a:rPr lang="en-US" sz="2800" dirty="0" smtClean="0"/>
              <a:t>) or faces (prosopagnosia)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Metabolic changes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Decrease in lean body mass and total body water</a:t>
            </a:r>
          </a:p>
          <a:p>
            <a:r>
              <a:rPr lang="en-US" sz="3600" dirty="0" smtClean="0"/>
              <a:t>Increase in body fat, prolongs half life</a:t>
            </a:r>
          </a:p>
          <a:p>
            <a:r>
              <a:rPr lang="en-US" sz="3600" dirty="0" smtClean="0"/>
              <a:t>Hepatic metabolism decreases, as well as production of albumin </a:t>
            </a:r>
          </a:p>
          <a:p>
            <a:r>
              <a:rPr lang="en-US" sz="3600" dirty="0" smtClean="0"/>
              <a:t>Decreased renal function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Psychopharmacology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Evaluate physically first, including EKG</a:t>
            </a:r>
          </a:p>
          <a:p>
            <a:r>
              <a:rPr lang="en-US" sz="3200" dirty="0" smtClean="0"/>
              <a:t>Bring in all meds</a:t>
            </a:r>
          </a:p>
          <a:p>
            <a:r>
              <a:rPr lang="en-US" sz="3200" dirty="0" smtClean="0"/>
              <a:t>Should give meds 3-4 times over 24 hrs.</a:t>
            </a:r>
          </a:p>
          <a:p>
            <a:r>
              <a:rPr lang="en-US" sz="3200" dirty="0" smtClean="0"/>
              <a:t>Washout of psychotropic meds sometimes beneficial</a:t>
            </a:r>
          </a:p>
          <a:p>
            <a:r>
              <a:rPr lang="en-US" sz="3200" dirty="0" smtClean="0"/>
              <a:t>Major goals are to improve quality of life, maintain in community, and delay or avoid nursing home placement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/>
              <a:t>Start at lower doses</a:t>
            </a:r>
          </a:p>
          <a:p>
            <a:r>
              <a:rPr lang="en-US" sz="3200" dirty="0" smtClean="0"/>
              <a:t>Watch for all drug interactions</a:t>
            </a:r>
          </a:p>
          <a:p>
            <a:r>
              <a:rPr lang="en-US" sz="3200" dirty="0" smtClean="0"/>
              <a:t>Compliance may be a problem</a:t>
            </a:r>
          </a:p>
          <a:p>
            <a:r>
              <a:rPr lang="en-US" sz="3200" dirty="0" smtClean="0"/>
              <a:t>Cognitive dysfunction may require help with medication regimen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Five “Ds” of Psychiatric Care in Older Adults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Think of these possibilities and consider course:</a:t>
            </a:r>
            <a:r>
              <a:rPr lang="en-US" sz="2800" dirty="0" smtClean="0"/>
              <a:t> </a:t>
            </a:r>
          </a:p>
          <a:p>
            <a:r>
              <a:rPr lang="en-US" sz="2800" b="1" dirty="0" smtClean="0"/>
              <a:t>Delirium: </a:t>
            </a:r>
            <a:r>
              <a:rPr lang="en-US" sz="2800" b="1" dirty="0" smtClean="0">
                <a:solidFill>
                  <a:srgbClr val="CC0000"/>
                </a:solidFill>
              </a:rPr>
              <a:t>days to weeks</a:t>
            </a:r>
          </a:p>
          <a:p>
            <a:r>
              <a:rPr lang="en-US" sz="2800" b="1" dirty="0" smtClean="0"/>
              <a:t>Drugs: </a:t>
            </a:r>
            <a:r>
              <a:rPr lang="en-US" sz="2800" b="1" dirty="0" smtClean="0">
                <a:solidFill>
                  <a:srgbClr val="CC0000"/>
                </a:solidFill>
              </a:rPr>
              <a:t>days to months </a:t>
            </a:r>
          </a:p>
          <a:p>
            <a:r>
              <a:rPr lang="en-US" sz="2800" b="1" dirty="0" smtClean="0"/>
              <a:t>Disease: </a:t>
            </a:r>
            <a:r>
              <a:rPr lang="en-US" sz="2800" b="1" dirty="0" smtClean="0">
                <a:solidFill>
                  <a:srgbClr val="CC0000"/>
                </a:solidFill>
              </a:rPr>
              <a:t>days to months </a:t>
            </a:r>
          </a:p>
          <a:p>
            <a:r>
              <a:rPr lang="en-US" sz="2800" b="1" dirty="0" smtClean="0"/>
              <a:t>Depression: </a:t>
            </a:r>
            <a:r>
              <a:rPr lang="en-US" sz="2800" b="1" dirty="0" smtClean="0">
                <a:solidFill>
                  <a:srgbClr val="CC0000"/>
                </a:solidFill>
              </a:rPr>
              <a:t>weeks to months</a:t>
            </a:r>
          </a:p>
          <a:p>
            <a:r>
              <a:rPr lang="en-US" sz="2800" b="1" dirty="0" smtClean="0"/>
              <a:t>Dementia: </a:t>
            </a:r>
            <a:r>
              <a:rPr lang="en-US" sz="2800" b="1" dirty="0" smtClean="0">
                <a:solidFill>
                  <a:srgbClr val="CC0000"/>
                </a:solidFill>
              </a:rPr>
              <a:t>months to years</a:t>
            </a:r>
          </a:p>
          <a:p>
            <a:pPr>
              <a:buNone/>
            </a:pPr>
            <a:endParaRPr lang="en-US" sz="2800" b="1" dirty="0" smtClean="0">
              <a:solidFill>
                <a:srgbClr val="CC0000"/>
              </a:solidFill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                         THANK YOU.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/>
              <a:t>The </a:t>
            </a:r>
            <a:r>
              <a:rPr lang="en-US" sz="3600" b="1" dirty="0"/>
              <a:t>differences between elderly and young with mental illness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Assessment is different</a:t>
            </a:r>
            <a:r>
              <a:rPr lang="en-US" sz="2800" dirty="0" smtClean="0"/>
              <a:t>: e.g., cognitive assessment needed, recognize sensory impairments, allow more time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</a:rPr>
              <a:t>Symptoms of disorders may be different</a:t>
            </a:r>
            <a:r>
              <a:rPr lang="en-US" sz="2800" dirty="0" smtClean="0"/>
              <a:t>: e.g., different symptoms in depression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</a:rPr>
              <a:t>Treatment is different</a:t>
            </a:r>
            <a:r>
              <a:rPr lang="en-US" sz="2800" dirty="0" smtClean="0"/>
              <a:t>: e.g., different doses of meds, different psychotherapeutic approaches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</a:rPr>
              <a:t>Outcome may be different:</a:t>
            </a:r>
            <a:r>
              <a:rPr lang="en-US" sz="2800" dirty="0" smtClean="0"/>
              <a:t>                                       e.g., psychopathology in schizophrenia may improve with age</a:t>
            </a:r>
          </a:p>
          <a:p>
            <a:pPr>
              <a:spcBef>
                <a:spcPct val="50000"/>
              </a:spcBef>
            </a:pPr>
            <a:endParaRPr lang="en-US" sz="2800" dirty="0" smtClean="0"/>
          </a:p>
          <a:p>
            <a:pPr>
              <a:spcBef>
                <a:spcPct val="50000"/>
              </a:spcBef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188913"/>
            <a:ext cx="7772400" cy="10128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Ageing -Definition</a:t>
            </a: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256584"/>
          </a:xfrm>
        </p:spPr>
        <p:txBody>
          <a:bodyPr rtlCol="0">
            <a:normAutofit/>
          </a:bodyPr>
          <a:lstStyle/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Ageing is the progressive and generalized impairment of functions resulting in the loss of adaptive response to stress and in increasing the risk of age related disease.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older adult period is divided into </a:t>
            </a:r>
          </a:p>
          <a:p>
            <a:pPr marL="1691640" lvl="6" indent="0">
              <a:lnSpc>
                <a:spcPct val="150000"/>
              </a:lnSpc>
              <a:buFont typeface="Wingdings 2"/>
              <a:buNone/>
              <a:defRPr/>
            </a:pPr>
            <a:r>
              <a:rPr lang="en-US" sz="2400" b="1" dirty="0">
                <a:solidFill>
                  <a:srgbClr val="00B050"/>
                </a:solidFill>
              </a:rPr>
              <a:t>Young </a:t>
            </a:r>
            <a:r>
              <a:rPr lang="en-US" sz="2400" b="1" dirty="0" smtClean="0">
                <a:solidFill>
                  <a:srgbClr val="00B050"/>
                </a:solidFill>
              </a:rPr>
              <a:t>old  </a:t>
            </a:r>
            <a:r>
              <a:rPr lang="en-US" sz="2400" dirty="0" smtClean="0">
                <a:solidFill>
                  <a:srgbClr val="00B050"/>
                </a:solidFill>
              </a:rPr>
              <a:t>–  </a:t>
            </a:r>
            <a:r>
              <a:rPr lang="en-US" sz="2400" dirty="0">
                <a:solidFill>
                  <a:srgbClr val="00B050"/>
                </a:solidFill>
              </a:rPr>
              <a:t>60 to 74 years</a:t>
            </a:r>
          </a:p>
          <a:p>
            <a:pPr marL="1691640" lvl="6" indent="0">
              <a:lnSpc>
                <a:spcPct val="150000"/>
              </a:lnSpc>
              <a:buFont typeface="Wingdings 2"/>
              <a:buNone/>
              <a:defRPr/>
            </a:pPr>
            <a:r>
              <a:rPr lang="en-US" sz="2400" b="1" dirty="0">
                <a:solidFill>
                  <a:schemeClr val="accent5"/>
                </a:solidFill>
              </a:rPr>
              <a:t>Middle old</a:t>
            </a:r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 smtClean="0">
                <a:solidFill>
                  <a:schemeClr val="accent5"/>
                </a:solidFill>
              </a:rPr>
              <a:t>–  </a:t>
            </a:r>
            <a:r>
              <a:rPr lang="en-US" sz="2400" dirty="0">
                <a:solidFill>
                  <a:schemeClr val="accent5"/>
                </a:solidFill>
              </a:rPr>
              <a:t>75 to 84 years</a:t>
            </a:r>
          </a:p>
          <a:p>
            <a:pPr marL="1691640" lvl="6" indent="0">
              <a:lnSpc>
                <a:spcPct val="150000"/>
              </a:lnSpc>
              <a:buFont typeface="Wingdings 2"/>
              <a:buNone/>
              <a:defRPr/>
            </a:pPr>
            <a:r>
              <a:rPr lang="en-US" sz="2400" b="1" dirty="0">
                <a:solidFill>
                  <a:srgbClr val="000099"/>
                </a:solidFill>
              </a:rPr>
              <a:t>Old  </a:t>
            </a:r>
            <a:r>
              <a:rPr lang="en-US" sz="2400" b="1" dirty="0" err="1" smtClean="0">
                <a:solidFill>
                  <a:srgbClr val="000099"/>
                </a:solidFill>
              </a:rPr>
              <a:t>old</a:t>
            </a:r>
            <a:r>
              <a:rPr lang="en-US" sz="2400" dirty="0" smtClean="0">
                <a:solidFill>
                  <a:srgbClr val="000099"/>
                </a:solidFill>
              </a:rPr>
              <a:t>      _   85 </a:t>
            </a:r>
            <a:r>
              <a:rPr lang="en-US" sz="2400" dirty="0">
                <a:solidFill>
                  <a:srgbClr val="000099"/>
                </a:solidFill>
              </a:rPr>
              <a:t>to 100 years</a:t>
            </a:r>
          </a:p>
          <a:p>
            <a:pPr marL="1691640" lvl="6" indent="0">
              <a:lnSpc>
                <a:spcPct val="150000"/>
              </a:lnSpc>
              <a:buFont typeface="Wingdings 2"/>
              <a:buNone/>
              <a:defRPr/>
            </a:pPr>
            <a:r>
              <a:rPr lang="en-US" sz="2400" b="1" dirty="0">
                <a:solidFill>
                  <a:srgbClr val="C00000"/>
                </a:solidFill>
              </a:rPr>
              <a:t>Elite old</a:t>
            </a:r>
            <a:r>
              <a:rPr lang="en-US" sz="2400" dirty="0">
                <a:solidFill>
                  <a:srgbClr val="C00000"/>
                </a:solidFill>
              </a:rPr>
              <a:t>   </a:t>
            </a:r>
            <a:r>
              <a:rPr lang="en-US" sz="2400" dirty="0" smtClean="0">
                <a:solidFill>
                  <a:srgbClr val="C00000"/>
                </a:solidFill>
              </a:rPr>
              <a:t>  </a:t>
            </a:r>
            <a:r>
              <a:rPr lang="en-US" sz="2400" dirty="0">
                <a:solidFill>
                  <a:srgbClr val="C00000"/>
                </a:solidFill>
              </a:rPr>
              <a:t>_</a:t>
            </a:r>
            <a:r>
              <a:rPr lang="en-US" sz="2400" dirty="0" smtClean="0">
                <a:solidFill>
                  <a:srgbClr val="C00000"/>
                </a:solidFill>
              </a:rPr>
              <a:t>  over </a:t>
            </a:r>
            <a:r>
              <a:rPr lang="en-US" sz="2400" dirty="0">
                <a:solidFill>
                  <a:srgbClr val="C00000"/>
                </a:solidFill>
              </a:rPr>
              <a:t>100 years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3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Old age population in India</a:t>
            </a: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4213" y="1447800"/>
            <a:ext cx="5040312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smtClean="0"/>
              <a:t>The no of citizens above age 60 yrs-</a:t>
            </a:r>
            <a:r>
              <a:rPr lang="en-US" sz="2800" smtClean="0">
                <a:solidFill>
                  <a:srgbClr val="FF0000"/>
                </a:solidFill>
              </a:rPr>
              <a:t>76.6 million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FF0000"/>
                </a:solidFill>
              </a:rPr>
              <a:t>7.5%</a:t>
            </a:r>
            <a:r>
              <a:rPr lang="en-US" sz="2800" smtClean="0"/>
              <a:t> of total population</a:t>
            </a:r>
          </a:p>
          <a:p>
            <a:pPr>
              <a:lnSpc>
                <a:spcPct val="150000"/>
              </a:lnSpc>
            </a:pPr>
            <a:r>
              <a:rPr lang="en-US" sz="2800" smtClean="0"/>
              <a:t>It is projected to become 173 million by 2026 (12% of total population)</a:t>
            </a:r>
            <a:endParaRPr lang="en-IN" sz="2800" smtClean="0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628775"/>
            <a:ext cx="2879725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692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8496300" cy="9937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Terminologies </a:t>
            </a: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7313" y="1412875"/>
            <a:ext cx="6207125" cy="4895850"/>
          </a:xfrm>
        </p:spPr>
        <p:txBody>
          <a:bodyPr/>
          <a:lstStyle/>
          <a:p>
            <a:pPr marL="365125" indent="-255588">
              <a:lnSpc>
                <a:spcPct val="160000"/>
              </a:lnSpc>
              <a:spcAft>
                <a:spcPct val="0"/>
              </a:spcAft>
              <a:buSzPct val="101000"/>
              <a:buFont typeface="Wingdings 3" panose="05040102010807070707" pitchFamily="18" charset="2"/>
              <a:buChar char=""/>
            </a:pPr>
            <a:r>
              <a:rPr lang="en-IN" b="1" smtClean="0"/>
              <a:t>Gerontology</a:t>
            </a:r>
            <a:r>
              <a:rPr lang="en-IN" smtClean="0"/>
              <a:t>: The medical study of the aging process</a:t>
            </a:r>
          </a:p>
          <a:p>
            <a:pPr marL="365125" indent="-255588">
              <a:lnSpc>
                <a:spcPct val="160000"/>
              </a:lnSpc>
              <a:spcAft>
                <a:spcPct val="0"/>
              </a:spcAft>
              <a:buSzPct val="101000"/>
              <a:buFont typeface="Wingdings 3" panose="05040102010807070707" pitchFamily="18" charset="2"/>
              <a:buChar char=""/>
            </a:pPr>
            <a:r>
              <a:rPr lang="en-IN" b="1" smtClean="0"/>
              <a:t>Geriatrics</a:t>
            </a:r>
            <a:r>
              <a:rPr lang="en-IN" smtClean="0"/>
              <a:t>:  The study of diseases that affect the  elderly </a:t>
            </a:r>
          </a:p>
          <a:p>
            <a:pPr marL="365125" indent="-255588">
              <a:lnSpc>
                <a:spcPct val="160000"/>
              </a:lnSpc>
              <a:spcAft>
                <a:spcPct val="0"/>
              </a:spcAft>
              <a:buSzPct val="101000"/>
              <a:buFont typeface="Wingdings 3" panose="05040102010807070707" pitchFamily="18" charset="2"/>
              <a:buChar char=""/>
            </a:pPr>
            <a:r>
              <a:rPr lang="en-US" b="1" smtClean="0"/>
              <a:t>Geriatric nursing</a:t>
            </a:r>
            <a:r>
              <a:rPr lang="en-US" smtClean="0"/>
              <a:t>: Field of nursing that specializes in the care of elderly.</a:t>
            </a:r>
          </a:p>
          <a:p>
            <a:pPr marL="365125" indent="-255588">
              <a:lnSpc>
                <a:spcPct val="160000"/>
              </a:lnSpc>
              <a:spcAft>
                <a:spcPct val="0"/>
              </a:spcAft>
              <a:buSzPct val="101000"/>
              <a:buFont typeface="Wingdings 3" panose="05040102010807070707" pitchFamily="18" charset="2"/>
              <a:buChar char=""/>
            </a:pPr>
            <a:r>
              <a:rPr lang="en-IN" smtClean="0"/>
              <a:t> </a:t>
            </a:r>
            <a:r>
              <a:rPr lang="en-IN" b="1" smtClean="0"/>
              <a:t>Senescence</a:t>
            </a:r>
            <a:r>
              <a:rPr lang="en-IN" smtClean="0"/>
              <a:t>: is the state or process of ageing. </a:t>
            </a:r>
          </a:p>
        </p:txBody>
      </p:sp>
      <p:pic>
        <p:nvPicPr>
          <p:cNvPr id="16388" name="Picture 2" descr="http://t3.gstatic.com/images?q=tbn:ANd9GcSW2PdgXWh1nADkHQFx9rane-GdQVcMStNV514Fu8OuvY6-K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89138"/>
            <a:ext cx="2347912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057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 </a:t>
            </a:r>
            <a:r>
              <a:rPr lang="en-US" sz="4800" dirty="0"/>
              <a:t>Normal </a:t>
            </a:r>
            <a:r>
              <a:rPr lang="en-US" sz="4800" dirty="0" smtClean="0"/>
              <a:t>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FF0000"/>
                </a:solidFill>
              </a:rPr>
              <a:t>Structural</a:t>
            </a:r>
            <a:r>
              <a:rPr lang="en-US" sz="4000" dirty="0" smtClean="0"/>
              <a:t> Changes </a:t>
            </a:r>
          </a:p>
          <a:p>
            <a:pPr>
              <a:lnSpc>
                <a:spcPct val="150000"/>
              </a:lnSpc>
            </a:pPr>
            <a:r>
              <a:rPr lang="en-US" sz="4000" dirty="0" err="1" smtClean="0">
                <a:solidFill>
                  <a:srgbClr val="FF0000"/>
                </a:solidFill>
              </a:rPr>
              <a:t>Neurochemical</a:t>
            </a:r>
            <a:r>
              <a:rPr lang="en-US" sz="4000" dirty="0" smtClean="0"/>
              <a:t> Changes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Changes in </a:t>
            </a:r>
            <a:r>
              <a:rPr lang="en-US" sz="4000" dirty="0" smtClean="0">
                <a:solidFill>
                  <a:srgbClr val="FF0000"/>
                </a:solidFill>
              </a:rPr>
              <a:t>Cognitive and Motor Abilities</a:t>
            </a:r>
          </a:p>
          <a:p>
            <a:pPr>
              <a:lnSpc>
                <a:spcPct val="150000"/>
              </a:lnSpc>
            </a:pPr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The Aging Brain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Decline of brain weight </a:t>
            </a:r>
          </a:p>
          <a:p>
            <a:r>
              <a:rPr lang="en-US" sz="4000" dirty="0" smtClean="0"/>
              <a:t>Neuron loss </a:t>
            </a:r>
          </a:p>
          <a:p>
            <a:r>
              <a:rPr lang="en-US" sz="4000" dirty="0" smtClean="0"/>
              <a:t>Neuronal atrophy </a:t>
            </a:r>
          </a:p>
          <a:p>
            <a:r>
              <a:rPr lang="en-US" sz="4000" dirty="0" smtClean="0"/>
              <a:t>Synaptic loss </a:t>
            </a:r>
          </a:p>
          <a:p>
            <a:r>
              <a:rPr lang="en-US" sz="4000" dirty="0" smtClean="0"/>
              <a:t>Pruning of </a:t>
            </a:r>
            <a:r>
              <a:rPr lang="en-US" sz="4000" dirty="0" err="1" smtClean="0"/>
              <a:t>dendritic</a:t>
            </a:r>
            <a:r>
              <a:rPr lang="en-US" sz="4000" dirty="0" smtClean="0"/>
              <a:t> trees </a:t>
            </a:r>
          </a:p>
          <a:p>
            <a:r>
              <a:rPr lang="en-US" sz="4000" dirty="0" smtClean="0"/>
              <a:t>White matter changes </a:t>
            </a:r>
          </a:p>
          <a:p>
            <a:r>
              <a:rPr lang="en-US" sz="4000" dirty="0" err="1" smtClean="0"/>
              <a:t>Gliosis</a:t>
            </a:r>
            <a:r>
              <a:rPr lang="en-US" sz="4000" dirty="0" smtClean="0"/>
              <a:t> </a:t>
            </a:r>
          </a:p>
          <a:p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1618</TotalTime>
  <Words>1543</Words>
  <Application>Microsoft Office PowerPoint</Application>
  <PresentationFormat>On-screen Show (4:3)</PresentationFormat>
  <Paragraphs>198</Paragraphs>
  <Slides>38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8" baseType="lpstr">
      <vt:lpstr>Aharoni</vt:lpstr>
      <vt:lpstr>Arial</vt:lpstr>
      <vt:lpstr>Calibri</vt:lpstr>
      <vt:lpstr>Calibri Light</vt:lpstr>
      <vt:lpstr>Monotype Sorts</vt:lpstr>
      <vt:lpstr>Times New Roman</vt:lpstr>
      <vt:lpstr>Wingdings</vt:lpstr>
      <vt:lpstr>Wingdings 2</vt:lpstr>
      <vt:lpstr>Wingdings 3</vt:lpstr>
      <vt:lpstr>Retrospect</vt:lpstr>
      <vt:lpstr>PowerPoint Presentation</vt:lpstr>
      <vt:lpstr>Geriatric Psychiatry</vt:lpstr>
      <vt:lpstr>Why is it a subspecialty?</vt:lpstr>
      <vt:lpstr>     The differences between elderly and young with mental illness </vt:lpstr>
      <vt:lpstr>Ageing -Definition</vt:lpstr>
      <vt:lpstr>Old age population in India</vt:lpstr>
      <vt:lpstr>          Terminologies </vt:lpstr>
      <vt:lpstr> Normal Aging</vt:lpstr>
      <vt:lpstr>The Aging Brain</vt:lpstr>
      <vt:lpstr>Neurochemical Changes in Aging</vt:lpstr>
      <vt:lpstr>Changes in Motor Abilities</vt:lpstr>
      <vt:lpstr>Changes in Cognitive Abilities </vt:lpstr>
      <vt:lpstr>CONTD….</vt:lpstr>
      <vt:lpstr>Mental Disorders of old age</vt:lpstr>
      <vt:lpstr>Risk factors</vt:lpstr>
      <vt:lpstr>Cognitive Disorders</vt:lpstr>
      <vt:lpstr>Benign senescent forgetfulness</vt:lpstr>
      <vt:lpstr> Post concussional Syndrome </vt:lpstr>
      <vt:lpstr>Depression</vt:lpstr>
      <vt:lpstr>CLINICAL FEATURES</vt:lpstr>
      <vt:lpstr>PowerPoint Presentation</vt:lpstr>
      <vt:lpstr>PowerPoint Presentation</vt:lpstr>
      <vt:lpstr>Bereavement</vt:lpstr>
      <vt:lpstr>Bipolar Disorder</vt:lpstr>
      <vt:lpstr>Schizophrenia</vt:lpstr>
      <vt:lpstr>Delusional Disorder</vt:lpstr>
      <vt:lpstr>Anxiety Disorders</vt:lpstr>
      <vt:lpstr>Sleep disorders</vt:lpstr>
      <vt:lpstr>Substances and Alcohol</vt:lpstr>
      <vt:lpstr>Psychiatric Evaluation</vt:lpstr>
      <vt:lpstr>PowerPoint Presentation</vt:lpstr>
      <vt:lpstr>MSE</vt:lpstr>
      <vt:lpstr>PowerPoint Presentation</vt:lpstr>
      <vt:lpstr>Metabolic changes</vt:lpstr>
      <vt:lpstr>Psychopharmacology</vt:lpstr>
      <vt:lpstr>PowerPoint Presentation</vt:lpstr>
      <vt:lpstr>Five “Ds” of Psychiatric Care in Older Adults </vt:lpstr>
      <vt:lpstr>                                       THANK YOU.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Geriatric Psychiatry</dc:title>
  <dc:creator>MIDHUN</dc:creator>
  <cp:lastModifiedBy>HP</cp:lastModifiedBy>
  <cp:revision>21</cp:revision>
  <dcterms:created xsi:type="dcterms:W3CDTF">2013-07-11T14:54:45Z</dcterms:created>
  <dcterms:modified xsi:type="dcterms:W3CDTF">2023-12-11T08:57:51Z</dcterms:modified>
</cp:coreProperties>
</file>