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55"/>
            <a:ext cx="9144000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98834" y="0"/>
            <a:ext cx="4745165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22" y="52323"/>
            <a:ext cx="9145584" cy="901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804" y="426847"/>
            <a:ext cx="7882763" cy="1393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877628"/>
            <a:ext cx="7656195" cy="390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848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8610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366759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159496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29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382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258" y="1033652"/>
            <a:ext cx="2139950" cy="7867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0" spc="-10" b="1">
                <a:latin typeface="Calibri"/>
                <a:cs typeface="Calibri"/>
              </a:rPr>
              <a:t>Etiology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1847009"/>
            <a:ext cx="7358380" cy="44157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5312"/>
              <a:buFont typeface="Arial MT"/>
              <a:buChar char="•"/>
              <a:tabLst>
                <a:tab pos="353695" algn="l"/>
              </a:tabLst>
            </a:pPr>
            <a:r>
              <a:rPr dirty="0" sz="3200" spc="-20">
                <a:latin typeface="Constantia"/>
                <a:cs typeface="Constantia"/>
              </a:rPr>
              <a:t>Relaxation</a:t>
            </a:r>
            <a:r>
              <a:rPr dirty="0" sz="3200" spc="-12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of</a:t>
            </a:r>
            <a:r>
              <a:rPr dirty="0" sz="3200" spc="-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the</a:t>
            </a:r>
            <a:r>
              <a:rPr dirty="0" sz="3200" spc="-100">
                <a:latin typeface="Constantia"/>
                <a:cs typeface="Constantia"/>
              </a:rPr>
              <a:t> </a:t>
            </a:r>
            <a:r>
              <a:rPr dirty="0" sz="3200" spc="-25">
                <a:latin typeface="Constantia"/>
                <a:cs typeface="Constantia"/>
              </a:rPr>
              <a:t>LES</a:t>
            </a:r>
            <a:endParaRPr sz="3200">
              <a:latin typeface="Constantia"/>
              <a:cs typeface="Constantia"/>
            </a:endParaRPr>
          </a:p>
          <a:p>
            <a:pPr marL="353695" indent="-340995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5312"/>
              <a:buFont typeface="Arial MT"/>
              <a:buChar char="•"/>
              <a:tabLst>
                <a:tab pos="353695" algn="l"/>
              </a:tabLst>
            </a:pPr>
            <a:r>
              <a:rPr dirty="0" sz="3200" spc="-20">
                <a:latin typeface="Constantia"/>
                <a:cs typeface="Constantia"/>
              </a:rPr>
              <a:t>Exact</a:t>
            </a:r>
            <a:r>
              <a:rPr dirty="0" sz="3200" spc="-180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cause</a:t>
            </a:r>
            <a:r>
              <a:rPr dirty="0" sz="3200" spc="-10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is</a:t>
            </a:r>
            <a:r>
              <a:rPr dirty="0" sz="3200" spc="-140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unknown</a:t>
            </a:r>
            <a:endParaRPr sz="3200">
              <a:latin typeface="Constantia"/>
              <a:cs typeface="Constantia"/>
            </a:endParaRPr>
          </a:p>
          <a:p>
            <a:pPr marL="353695" marR="5080" indent="-34163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5312"/>
              <a:buFont typeface="Arial MT"/>
              <a:buChar char="•"/>
              <a:tabLst>
                <a:tab pos="353695" algn="l"/>
              </a:tabLst>
            </a:pPr>
            <a:r>
              <a:rPr dirty="0" sz="3200">
                <a:latin typeface="Constantia"/>
                <a:cs typeface="Constantia"/>
              </a:rPr>
              <a:t>An</a:t>
            </a:r>
            <a:r>
              <a:rPr dirty="0" sz="3200" spc="-150">
                <a:latin typeface="Constantia"/>
                <a:cs typeface="Constantia"/>
              </a:rPr>
              <a:t> </a:t>
            </a:r>
            <a:r>
              <a:rPr dirty="0" sz="3200" spc="-20">
                <a:latin typeface="Constantia"/>
                <a:cs typeface="Constantia"/>
              </a:rPr>
              <a:t>alteration</a:t>
            </a:r>
            <a:r>
              <a:rPr dirty="0" sz="3200" spc="-9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in</a:t>
            </a:r>
            <a:r>
              <a:rPr dirty="0" sz="3200" spc="-100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the</a:t>
            </a:r>
            <a:r>
              <a:rPr dirty="0" sz="3200" spc="-100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innervation</a:t>
            </a:r>
            <a:r>
              <a:rPr dirty="0" sz="3200" spc="-12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of</a:t>
            </a:r>
            <a:r>
              <a:rPr dirty="0" sz="3200" spc="-5">
                <a:latin typeface="Constantia"/>
                <a:cs typeface="Constantia"/>
              </a:rPr>
              <a:t> </a:t>
            </a:r>
            <a:r>
              <a:rPr dirty="0" sz="3200" spc="-25">
                <a:latin typeface="Constantia"/>
                <a:cs typeface="Constantia"/>
              </a:rPr>
              <a:t>the </a:t>
            </a:r>
            <a:r>
              <a:rPr dirty="0" sz="3200" spc="-20">
                <a:latin typeface="Constantia"/>
                <a:cs typeface="Constantia"/>
              </a:rPr>
              <a:t>pressure</a:t>
            </a:r>
            <a:r>
              <a:rPr dirty="0" sz="3200" spc="-170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zone</a:t>
            </a:r>
            <a:r>
              <a:rPr dirty="0" sz="3200" spc="-100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in</a:t>
            </a:r>
            <a:r>
              <a:rPr dirty="0" sz="3200" spc="-100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the</a:t>
            </a:r>
            <a:r>
              <a:rPr dirty="0" sz="3200" spc="-160">
                <a:latin typeface="Constantia"/>
                <a:cs typeface="Constantia"/>
              </a:rPr>
              <a:t> </a:t>
            </a:r>
            <a:r>
              <a:rPr dirty="0" sz="3200" spc="-20">
                <a:latin typeface="Constantia"/>
                <a:cs typeface="Constantia"/>
              </a:rPr>
              <a:t>region</a:t>
            </a:r>
            <a:r>
              <a:rPr dirty="0" sz="3200" spc="-17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of</a:t>
            </a:r>
            <a:r>
              <a:rPr dirty="0" sz="3200" spc="10">
                <a:latin typeface="Constantia"/>
                <a:cs typeface="Constantia"/>
              </a:rPr>
              <a:t> </a:t>
            </a:r>
            <a:r>
              <a:rPr dirty="0" sz="3200" spc="-20">
                <a:latin typeface="Constantia"/>
                <a:cs typeface="Constantia"/>
              </a:rPr>
              <a:t>the</a:t>
            </a:r>
            <a:r>
              <a:rPr dirty="0" sz="3200" spc="-180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gastro esophageal</a:t>
            </a:r>
            <a:r>
              <a:rPr dirty="0" sz="3200" spc="-160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sphincter.</a:t>
            </a:r>
            <a:endParaRPr sz="3200">
              <a:latin typeface="Constantia"/>
              <a:cs typeface="Constantia"/>
            </a:endParaRPr>
          </a:p>
          <a:p>
            <a:pPr marL="353695" marR="174625" indent="-341630">
              <a:lnSpc>
                <a:spcPct val="100000"/>
              </a:lnSpc>
              <a:spcBef>
                <a:spcPts val="775"/>
              </a:spcBef>
              <a:buClr>
                <a:srgbClr val="0AD0D9"/>
              </a:buClr>
              <a:buSzPct val="95312"/>
              <a:buFont typeface="Arial MT"/>
              <a:buChar char="•"/>
              <a:tabLst>
                <a:tab pos="353695" algn="l"/>
              </a:tabLst>
            </a:pPr>
            <a:r>
              <a:rPr dirty="0" sz="3200" spc="-20">
                <a:latin typeface="Constantia"/>
                <a:cs typeface="Constantia"/>
              </a:rPr>
              <a:t>Displacement</a:t>
            </a:r>
            <a:r>
              <a:rPr dirty="0" sz="3200" spc="-110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of</a:t>
            </a:r>
            <a:r>
              <a:rPr dirty="0" sz="3200" spc="-1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the</a:t>
            </a:r>
            <a:r>
              <a:rPr dirty="0" sz="3200" spc="-175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angle</a:t>
            </a:r>
            <a:r>
              <a:rPr dirty="0" sz="3200" spc="-16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of</a:t>
            </a:r>
            <a:r>
              <a:rPr dirty="0" sz="3200" spc="-5"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the</a:t>
            </a:r>
            <a:r>
              <a:rPr dirty="0" sz="3200" spc="-180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gastro esophageal</a:t>
            </a:r>
            <a:r>
              <a:rPr dirty="0" sz="3200" spc="-125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junction</a:t>
            </a:r>
            <a:endParaRPr sz="3200">
              <a:latin typeface="Constantia"/>
              <a:cs typeface="Constantia"/>
            </a:endParaRPr>
          </a:p>
          <a:p>
            <a:pPr marL="353695" indent="-340995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5312"/>
              <a:buFont typeface="Arial MT"/>
              <a:buChar char="•"/>
              <a:tabLst>
                <a:tab pos="353695" algn="l"/>
              </a:tabLst>
            </a:pPr>
            <a:r>
              <a:rPr dirty="0" sz="3200">
                <a:latin typeface="Constantia"/>
                <a:cs typeface="Constantia"/>
              </a:rPr>
              <a:t>An</a:t>
            </a:r>
            <a:r>
              <a:rPr dirty="0" sz="3200" spc="-110">
                <a:latin typeface="Constantia"/>
                <a:cs typeface="Constantia"/>
              </a:rPr>
              <a:t> </a:t>
            </a:r>
            <a:r>
              <a:rPr dirty="0" sz="3200" spc="-25">
                <a:latin typeface="Constantia"/>
                <a:cs typeface="Constantia"/>
              </a:rPr>
              <a:t>incompetent</a:t>
            </a:r>
            <a:r>
              <a:rPr dirty="0" sz="3200" spc="-85">
                <a:latin typeface="Constantia"/>
                <a:cs typeface="Constantia"/>
              </a:rPr>
              <a:t> </a:t>
            </a:r>
            <a:r>
              <a:rPr dirty="0" sz="3200" spc="-25">
                <a:latin typeface="Constantia"/>
                <a:cs typeface="Constantia"/>
              </a:rPr>
              <a:t>LES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29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610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4582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9154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8392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235" rIns="0" bIns="0" rtlCol="0" vert="horz">
            <a:spAutoFit/>
          </a:bodyPr>
          <a:lstStyle/>
          <a:p>
            <a:pPr marL="441959">
              <a:lnSpc>
                <a:spcPct val="100000"/>
              </a:lnSpc>
              <a:spcBef>
                <a:spcPts val="90"/>
              </a:spcBef>
            </a:pPr>
            <a:r>
              <a:rPr dirty="0" sz="5000"/>
              <a:t>Alaming</a:t>
            </a:r>
            <a:r>
              <a:rPr dirty="0" sz="5000" spc="-105"/>
              <a:t> </a:t>
            </a:r>
            <a:r>
              <a:rPr dirty="0" sz="5000"/>
              <a:t>signs</a:t>
            </a:r>
            <a:r>
              <a:rPr dirty="0" sz="5000" spc="-140"/>
              <a:t> </a:t>
            </a:r>
            <a:r>
              <a:rPr dirty="0" sz="5000"/>
              <a:t>and</a:t>
            </a:r>
            <a:r>
              <a:rPr dirty="0" sz="5000" spc="-110"/>
              <a:t> </a:t>
            </a:r>
            <a:r>
              <a:rPr dirty="0" sz="5000" spc="-10"/>
              <a:t>symptoms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1867265"/>
            <a:ext cx="3274060" cy="335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24610">
              <a:lnSpc>
                <a:spcPct val="120100"/>
              </a:lnSpc>
              <a:spcBef>
                <a:spcPts val="100"/>
              </a:spcBef>
            </a:pPr>
            <a:r>
              <a:rPr dirty="0" sz="2600" spc="-10">
                <a:latin typeface="Constantia"/>
                <a:cs typeface="Constantia"/>
              </a:rPr>
              <a:t>Dysphagia </a:t>
            </a:r>
            <a:r>
              <a:rPr dirty="0" sz="2600" spc="-20">
                <a:latin typeface="Constantia"/>
                <a:cs typeface="Constantia"/>
              </a:rPr>
              <a:t>Early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satiety </a:t>
            </a:r>
            <a:r>
              <a:rPr dirty="0" sz="2600">
                <a:latin typeface="Constantia"/>
                <a:cs typeface="Constantia"/>
              </a:rPr>
              <a:t>GI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bleeding Odynophagia Vomiting </a:t>
            </a:r>
            <a:r>
              <a:rPr dirty="0" sz="2600" spc="-50">
                <a:latin typeface="Constantia"/>
                <a:cs typeface="Constantia"/>
              </a:rPr>
              <a:t>Weight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loss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600" spc="-10">
                <a:latin typeface="Constantia"/>
                <a:cs typeface="Constantia"/>
              </a:rPr>
              <a:t>Iron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deficiency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anemia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382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077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80772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44" y="1947748"/>
            <a:ext cx="7967980" cy="1769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Globus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sensation: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Clr>
                <a:srgbClr val="0AD0D9"/>
              </a:buClr>
              <a:buFont typeface="Segoe UI Symbol"/>
              <a:buChar char="⚫"/>
            </a:pP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7669530" algn="l"/>
              </a:tabLst>
            </a:pP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sensation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having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lump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something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stuck</a:t>
            </a:r>
            <a:r>
              <a:rPr dirty="0" sz="2600">
                <a:latin typeface="Constantia"/>
                <a:cs typeface="Constantia"/>
              </a:rPr>
              <a:t>	</a:t>
            </a:r>
            <a:r>
              <a:rPr dirty="0" sz="2600" spc="-25">
                <a:latin typeface="Constantia"/>
                <a:cs typeface="Constantia"/>
              </a:rPr>
              <a:t>in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throt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153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902" y="1033652"/>
            <a:ext cx="5134610" cy="7867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0" b="1">
                <a:latin typeface="Calibri"/>
                <a:cs typeface="Calibri"/>
              </a:rPr>
              <a:t>CLINICAL</a:t>
            </a:r>
            <a:r>
              <a:rPr dirty="0" sz="5000" spc="-160" b="1">
                <a:latin typeface="Calibri"/>
                <a:cs typeface="Calibri"/>
              </a:rPr>
              <a:t> </a:t>
            </a:r>
            <a:r>
              <a:rPr dirty="0" sz="5000" spc="-45" b="1">
                <a:latin typeface="Calibri"/>
                <a:cs typeface="Calibri"/>
              </a:rPr>
              <a:t>FEATURES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2271217"/>
            <a:ext cx="7752715" cy="318643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53695" marR="5080" indent="-341630">
              <a:lnSpc>
                <a:spcPts val="2690"/>
              </a:lnSpc>
              <a:spcBef>
                <a:spcPts val="755"/>
              </a:spcBef>
              <a:buClr>
                <a:srgbClr val="0AD0D9"/>
              </a:buClr>
              <a:buSzPct val="94642"/>
              <a:buFont typeface="Arial MT"/>
              <a:buChar char="•"/>
              <a:tabLst>
                <a:tab pos="353695" algn="l"/>
              </a:tabLst>
            </a:pPr>
            <a:r>
              <a:rPr dirty="0" sz="2800">
                <a:latin typeface="Constantia"/>
                <a:cs typeface="Constantia"/>
              </a:rPr>
              <a:t>Pain</a:t>
            </a:r>
            <a:r>
              <a:rPr dirty="0" sz="2800" spc="-14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usually</a:t>
            </a:r>
            <a:r>
              <a:rPr dirty="0" sz="2800" spc="-165">
                <a:latin typeface="Constantia"/>
                <a:cs typeface="Constantia"/>
              </a:rPr>
              <a:t> </a:t>
            </a:r>
            <a:r>
              <a:rPr dirty="0" sz="2800" spc="-20">
                <a:latin typeface="Constantia"/>
                <a:cs typeface="Constantia"/>
              </a:rPr>
              <a:t>occurs</a:t>
            </a:r>
            <a:r>
              <a:rPr dirty="0" sz="2800" spc="-16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after</a:t>
            </a:r>
            <a:r>
              <a:rPr dirty="0" sz="2800" spc="-114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meals</a:t>
            </a:r>
            <a:r>
              <a:rPr dirty="0" sz="2800" spc="-12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and</a:t>
            </a:r>
            <a:r>
              <a:rPr dirty="0" sz="2800" spc="-7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relieved</a:t>
            </a:r>
            <a:r>
              <a:rPr dirty="0" sz="2800" spc="-125">
                <a:latin typeface="Constantia"/>
                <a:cs typeface="Constantia"/>
              </a:rPr>
              <a:t> </a:t>
            </a:r>
            <a:r>
              <a:rPr dirty="0" sz="2800" spc="-20">
                <a:latin typeface="Constantia"/>
                <a:cs typeface="Constantia"/>
              </a:rPr>
              <a:t>with </a:t>
            </a:r>
            <a:r>
              <a:rPr dirty="0" sz="2800" spc="-10">
                <a:latin typeface="Constantia"/>
                <a:cs typeface="Constantia"/>
              </a:rPr>
              <a:t>antacids</a:t>
            </a:r>
            <a:r>
              <a:rPr dirty="0" sz="2800" spc="-13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or</a:t>
            </a:r>
            <a:r>
              <a:rPr dirty="0" sz="2800" spc="-11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fluids</a:t>
            </a:r>
            <a:endParaRPr sz="2800">
              <a:latin typeface="Constantia"/>
              <a:cs typeface="Constantia"/>
            </a:endParaRPr>
          </a:p>
          <a:p>
            <a:pPr marL="353695" marR="107950" indent="-341630">
              <a:lnSpc>
                <a:spcPts val="269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 MT"/>
              <a:buChar char="•"/>
              <a:tabLst>
                <a:tab pos="353695" algn="l"/>
              </a:tabLst>
            </a:pPr>
            <a:r>
              <a:rPr dirty="0" sz="2800" spc="-20">
                <a:latin typeface="Constantia"/>
                <a:cs typeface="Constantia"/>
              </a:rPr>
              <a:t>Discomfort</a:t>
            </a:r>
            <a:r>
              <a:rPr dirty="0" sz="2800" spc="-15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during</a:t>
            </a:r>
            <a:r>
              <a:rPr dirty="0" sz="2800" spc="-10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activities</a:t>
            </a:r>
            <a:r>
              <a:rPr dirty="0" sz="2800" spc="-10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that</a:t>
            </a:r>
            <a:r>
              <a:rPr dirty="0" sz="2800" spc="-4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increases</a:t>
            </a:r>
            <a:r>
              <a:rPr dirty="0" sz="2800" spc="-7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intra </a:t>
            </a:r>
            <a:r>
              <a:rPr dirty="0" sz="2800">
                <a:latin typeface="Constantia"/>
                <a:cs typeface="Constantia"/>
              </a:rPr>
              <a:t>abdominal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 spc="-25">
                <a:latin typeface="Constantia"/>
                <a:cs typeface="Constantia"/>
              </a:rPr>
              <a:t>pressure-</a:t>
            </a:r>
            <a:r>
              <a:rPr dirty="0" sz="2800">
                <a:latin typeface="Constantia"/>
                <a:cs typeface="Constantia"/>
              </a:rPr>
              <a:t>lifting,</a:t>
            </a:r>
            <a:r>
              <a:rPr dirty="0" sz="2800" spc="-14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straining</a:t>
            </a:r>
            <a:r>
              <a:rPr dirty="0" sz="2800" spc="-130">
                <a:latin typeface="Constantia"/>
                <a:cs typeface="Constantia"/>
              </a:rPr>
              <a:t> </a:t>
            </a:r>
            <a:r>
              <a:rPr dirty="0" sz="2800" spc="-25">
                <a:latin typeface="Constantia"/>
                <a:cs typeface="Constantia"/>
              </a:rPr>
              <a:t>etc</a:t>
            </a:r>
            <a:endParaRPr sz="2800">
              <a:latin typeface="Constantia"/>
              <a:cs typeface="Constantia"/>
            </a:endParaRPr>
          </a:p>
          <a:p>
            <a:pPr marL="353695" marR="1009650" indent="-341630">
              <a:lnSpc>
                <a:spcPts val="269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 MT"/>
              <a:buChar char="•"/>
              <a:tabLst>
                <a:tab pos="353695" algn="l"/>
              </a:tabLst>
            </a:pPr>
            <a:r>
              <a:rPr dirty="0" sz="2800">
                <a:latin typeface="Constantia"/>
                <a:cs typeface="Constantia"/>
              </a:rPr>
              <a:t>when</a:t>
            </a:r>
            <a:r>
              <a:rPr dirty="0" sz="2800" spc="-15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lying</a:t>
            </a:r>
            <a:r>
              <a:rPr dirty="0" sz="2800" spc="-10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supine</a:t>
            </a:r>
            <a:r>
              <a:rPr dirty="0" sz="2800" spc="-19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or</a:t>
            </a:r>
            <a:r>
              <a:rPr dirty="0" sz="2800" spc="-17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when</a:t>
            </a:r>
            <a:r>
              <a:rPr dirty="0" sz="2800" spc="-15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the</a:t>
            </a:r>
            <a:r>
              <a:rPr dirty="0" sz="2800" spc="-16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stomach</a:t>
            </a:r>
            <a:r>
              <a:rPr dirty="0" sz="2800" spc="-65">
                <a:latin typeface="Constantia"/>
                <a:cs typeface="Constantia"/>
              </a:rPr>
              <a:t> </a:t>
            </a:r>
            <a:r>
              <a:rPr dirty="0" sz="2800" spc="-25">
                <a:latin typeface="Constantia"/>
                <a:cs typeface="Constantia"/>
              </a:rPr>
              <a:t>is </a:t>
            </a:r>
            <a:r>
              <a:rPr dirty="0" sz="2800" spc="-10">
                <a:latin typeface="Constantia"/>
                <a:cs typeface="Constantia"/>
              </a:rPr>
              <a:t>distended</a:t>
            </a:r>
            <a:endParaRPr sz="2800">
              <a:latin typeface="Constantia"/>
              <a:cs typeface="Constantia"/>
            </a:endParaRPr>
          </a:p>
          <a:p>
            <a:pPr marL="353695" indent="-340995"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SzPct val="94642"/>
              <a:buFont typeface="Arial MT"/>
              <a:buChar char="•"/>
              <a:tabLst>
                <a:tab pos="353695" algn="l"/>
              </a:tabLst>
            </a:pPr>
            <a:r>
              <a:rPr dirty="0" sz="2800">
                <a:latin typeface="Constantia"/>
                <a:cs typeface="Constantia"/>
              </a:rPr>
              <a:t>standing</a:t>
            </a:r>
            <a:r>
              <a:rPr dirty="0" sz="2800" spc="-9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or</a:t>
            </a:r>
            <a:r>
              <a:rPr dirty="0" sz="2800" spc="-18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walking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 spc="-25">
                <a:latin typeface="Constantia"/>
                <a:cs typeface="Constantia"/>
              </a:rPr>
              <a:t>relieve</a:t>
            </a:r>
            <a:r>
              <a:rPr dirty="0" sz="2800" spc="-18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discomfort</a:t>
            </a:r>
            <a:endParaRPr sz="2800">
              <a:latin typeface="Constantia"/>
              <a:cs typeface="Constantia"/>
            </a:endParaRPr>
          </a:p>
          <a:p>
            <a:pPr marL="353695" indent="-340995">
              <a:lnSpc>
                <a:spcPct val="100000"/>
              </a:lnSpc>
              <a:buClr>
                <a:srgbClr val="0AD0D9"/>
              </a:buClr>
              <a:buSzPct val="94642"/>
              <a:buFont typeface="Arial MT"/>
              <a:buChar char="•"/>
              <a:tabLst>
                <a:tab pos="353695" algn="l"/>
              </a:tabLst>
            </a:pPr>
            <a:r>
              <a:rPr dirty="0" sz="2800" spc="-10">
                <a:latin typeface="Constantia"/>
                <a:cs typeface="Constantia"/>
              </a:rPr>
              <a:t>dysphagia</a:t>
            </a:r>
            <a:r>
              <a:rPr dirty="0" sz="2800" spc="-14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resulting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from</a:t>
            </a:r>
            <a:r>
              <a:rPr dirty="0" sz="2800" spc="-16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edema,</a:t>
            </a:r>
            <a:r>
              <a:rPr dirty="0" sz="2800" spc="-12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spasm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341375"/>
            <a:ext cx="8369808" cy="59832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288" y="551687"/>
            <a:ext cx="8409432" cy="57729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646176"/>
            <a:ext cx="8503920" cy="5678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458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475487"/>
            <a:ext cx="8302752" cy="58491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28597"/>
            <a:ext cx="8833104" cy="65501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235" rIns="0" bIns="0" rtlCol="0" vert="horz">
            <a:spAutoFit/>
          </a:bodyPr>
          <a:lstStyle/>
          <a:p>
            <a:pPr marL="725805">
              <a:lnSpc>
                <a:spcPct val="100000"/>
              </a:lnSpc>
              <a:spcBef>
                <a:spcPts val="90"/>
              </a:spcBef>
            </a:pPr>
            <a:r>
              <a:rPr dirty="0" sz="5000"/>
              <a:t>Manometric</a:t>
            </a:r>
            <a:r>
              <a:rPr dirty="0" sz="5000" spc="-235"/>
              <a:t> </a:t>
            </a:r>
            <a:r>
              <a:rPr dirty="0" sz="5000" spc="-10"/>
              <a:t>study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1947748"/>
            <a:ext cx="7765415" cy="216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esophageal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mobility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study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</a:pPr>
            <a:r>
              <a:rPr dirty="0" sz="2600" spc="-65">
                <a:latin typeface="Constantia"/>
                <a:cs typeface="Constantia"/>
              </a:rPr>
              <a:t>Test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to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assess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motor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function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1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upper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esophageal </a:t>
            </a:r>
            <a:r>
              <a:rPr dirty="0" sz="2600" spc="-25">
                <a:latin typeface="Constantia"/>
                <a:cs typeface="Constantia"/>
              </a:rPr>
              <a:t>spincter,esophageal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body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0">
                <a:latin typeface="Constantia"/>
                <a:cs typeface="Constantia"/>
              </a:rPr>
              <a:t> lower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esophageal</a:t>
            </a:r>
            <a:r>
              <a:rPr dirty="0" sz="2600" spc="-20">
                <a:latin typeface="Constantia"/>
                <a:cs typeface="Constantia"/>
              </a:rPr>
              <a:t> body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40">
                <a:latin typeface="Constantia"/>
                <a:cs typeface="Constantia"/>
              </a:rPr>
              <a:t>lower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esophageal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sphincture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558290">
              <a:lnSpc>
                <a:spcPct val="100000"/>
              </a:lnSpc>
              <a:spcBef>
                <a:spcPts val="110"/>
              </a:spcBef>
            </a:pPr>
            <a:r>
              <a:rPr dirty="0"/>
              <a:t>24</a:t>
            </a:r>
            <a:r>
              <a:rPr dirty="0" spc="-60"/>
              <a:t> </a:t>
            </a:r>
            <a:r>
              <a:rPr dirty="0"/>
              <a:t>PH</a:t>
            </a:r>
            <a:r>
              <a:rPr dirty="0" spc="-15"/>
              <a:t> </a:t>
            </a:r>
            <a:r>
              <a:rPr dirty="0" spc="-10"/>
              <a:t>monitoring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2423617"/>
            <a:ext cx="7933055" cy="264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7020" marR="48133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Wingdings"/>
              <a:buChar char=""/>
              <a:tabLst>
                <a:tab pos="287020" algn="l"/>
                <a:tab pos="374650" algn="l"/>
              </a:tabLst>
            </a:pPr>
            <a:r>
              <a:rPr dirty="0" sz="2600">
                <a:latin typeface="Constantia"/>
                <a:cs typeface="Constantia"/>
              </a:rPr>
              <a:t>	</a:t>
            </a:r>
            <a:r>
              <a:rPr dirty="0" sz="2600">
                <a:latin typeface="Constantia"/>
                <a:cs typeface="Constantia"/>
              </a:rPr>
              <a:t>It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measures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amount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reflex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(both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acidic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and non-</a:t>
            </a:r>
            <a:r>
              <a:rPr dirty="0" sz="2600">
                <a:latin typeface="Constantia"/>
                <a:cs typeface="Constantia"/>
              </a:rPr>
              <a:t>acidic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)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esophagus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during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24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hour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period.</a:t>
            </a:r>
            <a:endParaRPr sz="2600">
              <a:latin typeface="Constantia"/>
              <a:cs typeface="Constantia"/>
            </a:endParaRPr>
          </a:p>
          <a:p>
            <a:pPr marL="375285" indent="-36258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"/>
              <a:tabLst>
                <a:tab pos="375285" algn="l"/>
              </a:tabLst>
            </a:pPr>
            <a:r>
              <a:rPr dirty="0" sz="2600">
                <a:latin typeface="Constantia"/>
                <a:cs typeface="Constantia"/>
              </a:rPr>
              <a:t>Normal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PH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for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esophagus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is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close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7.0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"/>
              <a:tabLst>
                <a:tab pos="287020" algn="l"/>
                <a:tab pos="368935" algn="l"/>
                <a:tab pos="2944495" algn="l"/>
              </a:tabLst>
            </a:pPr>
            <a:r>
              <a:rPr dirty="0" sz="2600">
                <a:latin typeface="Constantia"/>
                <a:cs typeface="Constantia"/>
              </a:rPr>
              <a:t>	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test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involves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placing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catheter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special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device </a:t>
            </a:r>
            <a:r>
              <a:rPr dirty="0" sz="2600">
                <a:latin typeface="Constantia"/>
                <a:cs typeface="Constantia"/>
              </a:rPr>
              <a:t>called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PH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probe</a:t>
            </a:r>
            <a:r>
              <a:rPr dirty="0" sz="2600">
                <a:latin typeface="Constantia"/>
                <a:cs typeface="Constantia"/>
              </a:rPr>
              <a:t>	</a:t>
            </a:r>
            <a:r>
              <a:rPr dirty="0" sz="2600" spc="-10">
                <a:latin typeface="Constantia"/>
                <a:cs typeface="Constantia"/>
              </a:rPr>
              <a:t>into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esophagus.</a:t>
            </a:r>
            <a:endParaRPr sz="2600">
              <a:latin typeface="Constantia"/>
              <a:cs typeface="Constantia"/>
            </a:endParaRPr>
          </a:p>
          <a:p>
            <a:pPr marL="368935" indent="-35623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"/>
              <a:buChar char=""/>
              <a:tabLst>
                <a:tab pos="368935" algn="l"/>
              </a:tabLst>
            </a:pP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catheter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or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device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will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measure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the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acid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level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29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4582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235" rIns="0" bIns="0" rtlCol="0" vert="horz">
            <a:spAutoFit/>
          </a:bodyPr>
          <a:lstStyle/>
          <a:p>
            <a:pPr marL="869315">
              <a:lnSpc>
                <a:spcPct val="100000"/>
              </a:lnSpc>
              <a:spcBef>
                <a:spcPts val="90"/>
              </a:spcBef>
            </a:pPr>
            <a:r>
              <a:rPr dirty="0" sz="5000"/>
              <a:t>LIFESTYLE</a:t>
            </a:r>
            <a:r>
              <a:rPr dirty="0" sz="5000" spc="-260"/>
              <a:t> </a:t>
            </a:r>
            <a:r>
              <a:rPr dirty="0" sz="5000" spc="-25"/>
              <a:t>MODIFICATION</a:t>
            </a:r>
            <a:endParaRPr sz="50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85420" indent="-179705">
              <a:lnSpc>
                <a:spcPct val="100000"/>
              </a:lnSpc>
              <a:spcBef>
                <a:spcPts val="675"/>
              </a:spcBef>
              <a:buSzPct val="95833"/>
              <a:buAutoNum type="arabicPeriod"/>
              <a:tabLst>
                <a:tab pos="185420" algn="l"/>
                <a:tab pos="1283335" algn="l"/>
              </a:tabLst>
            </a:pPr>
            <a:r>
              <a:rPr dirty="0" spc="-10"/>
              <a:t>Weight</a:t>
            </a:r>
            <a:r>
              <a:rPr dirty="0"/>
              <a:t>	</a:t>
            </a:r>
            <a:r>
              <a:rPr dirty="0" spc="-10"/>
              <a:t>reduction</a:t>
            </a:r>
            <a:r>
              <a:rPr dirty="0" spc="-45"/>
              <a:t> </a:t>
            </a:r>
            <a:r>
              <a:rPr dirty="0"/>
              <a:t>if</a:t>
            </a:r>
            <a:r>
              <a:rPr dirty="0" spc="-35"/>
              <a:t> </a:t>
            </a:r>
            <a:r>
              <a:rPr dirty="0" spc="-10"/>
              <a:t>overweight</a:t>
            </a:r>
          </a:p>
          <a:p>
            <a:pPr marL="236854" indent="-228600">
              <a:lnSpc>
                <a:spcPct val="100000"/>
              </a:lnSpc>
              <a:spcBef>
                <a:spcPts val="580"/>
              </a:spcBef>
              <a:buSzPct val="95833"/>
              <a:buAutoNum type="arabicPeriod"/>
              <a:tabLst>
                <a:tab pos="236854" algn="l"/>
              </a:tabLst>
            </a:pPr>
            <a:r>
              <a:rPr dirty="0" spc="-40"/>
              <a:t>Avoid</a:t>
            </a:r>
            <a:r>
              <a:rPr dirty="0" spc="-105"/>
              <a:t> </a:t>
            </a:r>
            <a:r>
              <a:rPr dirty="0"/>
              <a:t>clothing</a:t>
            </a:r>
            <a:r>
              <a:rPr dirty="0" spc="-50"/>
              <a:t> </a:t>
            </a:r>
            <a:r>
              <a:rPr dirty="0"/>
              <a:t>that</a:t>
            </a:r>
            <a:r>
              <a:rPr dirty="0" spc="-105"/>
              <a:t> </a:t>
            </a:r>
            <a:r>
              <a:rPr dirty="0"/>
              <a:t>is</a:t>
            </a:r>
            <a:r>
              <a:rPr dirty="0" spc="-100"/>
              <a:t> </a:t>
            </a:r>
            <a:r>
              <a:rPr dirty="0" spc="-10"/>
              <a:t>tight</a:t>
            </a:r>
            <a:r>
              <a:rPr dirty="0" spc="-140"/>
              <a:t> </a:t>
            </a:r>
            <a:r>
              <a:rPr dirty="0"/>
              <a:t>around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140"/>
              <a:t> </a:t>
            </a:r>
            <a:r>
              <a:rPr dirty="0" spc="-10"/>
              <a:t>waist</a:t>
            </a:r>
          </a:p>
          <a:p>
            <a:pPr marL="230504" indent="-220345">
              <a:lnSpc>
                <a:spcPct val="100000"/>
              </a:lnSpc>
              <a:spcBef>
                <a:spcPts val="580"/>
              </a:spcBef>
              <a:buSzPct val="95833"/>
              <a:buAutoNum type="arabicPeriod"/>
              <a:tabLst>
                <a:tab pos="230504" algn="l"/>
              </a:tabLst>
            </a:pPr>
            <a:r>
              <a:rPr dirty="0"/>
              <a:t>Modify</a:t>
            </a:r>
            <a:r>
              <a:rPr dirty="0" spc="-150"/>
              <a:t> </a:t>
            </a:r>
            <a:r>
              <a:rPr dirty="0" spc="-20"/>
              <a:t>diet</a:t>
            </a:r>
          </a:p>
          <a:p>
            <a:pPr marL="664845" marR="2816860" indent="-48895">
              <a:lnSpc>
                <a:spcPts val="3460"/>
              </a:lnSpc>
              <a:spcBef>
                <a:spcPts val="204"/>
              </a:spcBef>
            </a:pPr>
            <a:r>
              <a:rPr dirty="0"/>
              <a:t>eat</a:t>
            </a:r>
            <a:r>
              <a:rPr dirty="0" spc="-100"/>
              <a:t> </a:t>
            </a:r>
            <a:r>
              <a:rPr dirty="0"/>
              <a:t>more</a:t>
            </a:r>
            <a:r>
              <a:rPr dirty="0" spc="-85"/>
              <a:t> </a:t>
            </a:r>
            <a:r>
              <a:rPr dirty="0" spc="-10"/>
              <a:t>frequent</a:t>
            </a:r>
            <a:r>
              <a:rPr dirty="0" spc="-130"/>
              <a:t> </a:t>
            </a:r>
            <a:r>
              <a:rPr dirty="0" spc="-10"/>
              <a:t>smaller</a:t>
            </a:r>
            <a:r>
              <a:rPr dirty="0" spc="-100"/>
              <a:t> </a:t>
            </a:r>
            <a:r>
              <a:rPr dirty="0" spc="-10"/>
              <a:t>meals </a:t>
            </a:r>
            <a:r>
              <a:rPr dirty="0" spc="-25"/>
              <a:t>Avoid</a:t>
            </a:r>
            <a:r>
              <a:rPr dirty="0" spc="-120"/>
              <a:t> </a:t>
            </a:r>
            <a:r>
              <a:rPr dirty="0" spc="-10"/>
              <a:t>fatty/fried</a:t>
            </a:r>
          </a:p>
          <a:p>
            <a:pPr marL="287020">
              <a:lnSpc>
                <a:spcPts val="2670"/>
              </a:lnSpc>
            </a:pPr>
            <a:r>
              <a:rPr dirty="0" spc="-20"/>
              <a:t>food,peppermint,chocalate,alcohol,cofee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 spc="-10"/>
              <a:t>tea,onions</a:t>
            </a: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dirty="0" spc="-10"/>
              <a:t>Stop</a:t>
            </a:r>
            <a:r>
              <a:rPr dirty="0" spc="-130"/>
              <a:t> </a:t>
            </a:r>
            <a:r>
              <a:rPr dirty="0" spc="-10"/>
              <a:t>smoking</a:t>
            </a:r>
          </a:p>
          <a:p>
            <a:pPr marL="252095" indent="-242570">
              <a:lnSpc>
                <a:spcPct val="100000"/>
              </a:lnSpc>
              <a:spcBef>
                <a:spcPts val="575"/>
              </a:spcBef>
              <a:buSzPct val="95833"/>
              <a:buAutoNum type="arabicPeriod" startAt="4"/>
              <a:tabLst>
                <a:tab pos="252095" algn="l"/>
              </a:tabLst>
            </a:pPr>
            <a:r>
              <a:rPr dirty="0" spc="-10"/>
              <a:t>Elevate</a:t>
            </a:r>
            <a:r>
              <a:rPr dirty="0" spc="-95"/>
              <a:t> </a:t>
            </a:r>
            <a:r>
              <a:rPr dirty="0"/>
              <a:t>head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35"/>
              <a:t> </a:t>
            </a:r>
            <a:r>
              <a:rPr dirty="0"/>
              <a:t>bed</a:t>
            </a:r>
            <a:r>
              <a:rPr dirty="0" spc="-45"/>
              <a:t> </a:t>
            </a:r>
            <a:r>
              <a:rPr dirty="0"/>
              <a:t>4-6</a:t>
            </a:r>
            <a:r>
              <a:rPr dirty="0" spc="-20"/>
              <a:t> </a:t>
            </a:r>
            <a:r>
              <a:rPr dirty="0" spc="-10"/>
              <a:t>inches</a:t>
            </a:r>
          </a:p>
          <a:p>
            <a:pPr marL="236854" indent="-227329">
              <a:lnSpc>
                <a:spcPct val="100000"/>
              </a:lnSpc>
              <a:spcBef>
                <a:spcPts val="580"/>
              </a:spcBef>
              <a:buSzPct val="95833"/>
              <a:buAutoNum type="arabicPeriod" startAt="4"/>
              <a:tabLst>
                <a:tab pos="236854" algn="l"/>
              </a:tabLst>
            </a:pPr>
            <a:r>
              <a:rPr dirty="0" spc="-50"/>
              <a:t>Avoid</a:t>
            </a:r>
            <a:r>
              <a:rPr dirty="0" spc="-100"/>
              <a:t> </a:t>
            </a:r>
            <a:r>
              <a:rPr dirty="0"/>
              <a:t>eating</a:t>
            </a:r>
            <a:r>
              <a:rPr dirty="0" spc="-75"/>
              <a:t> </a:t>
            </a:r>
            <a:r>
              <a:rPr dirty="0"/>
              <a:t>within</a:t>
            </a:r>
            <a:r>
              <a:rPr dirty="0" spc="-45"/>
              <a:t> </a:t>
            </a:r>
            <a:r>
              <a:rPr dirty="0"/>
              <a:t>2-3</a:t>
            </a:r>
            <a:r>
              <a:rPr dirty="0" spc="-20"/>
              <a:t> </a:t>
            </a:r>
            <a:r>
              <a:rPr dirty="0"/>
              <a:t>hours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20"/>
              <a:t> </a:t>
            </a:r>
            <a:r>
              <a:rPr dirty="0" spc="-10"/>
              <a:t>bettime.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058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077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80772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8077200" cy="53797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82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8"/>
            <a:ext cx="91440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86868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001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44" y="2597911"/>
            <a:ext cx="8030209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Arial MT"/>
              <a:buChar char="•"/>
              <a:tabLst>
                <a:tab pos="353695" algn="l"/>
              </a:tabLst>
            </a:pPr>
            <a:r>
              <a:rPr dirty="0" sz="3600" spc="-10">
                <a:latin typeface="Constantia"/>
                <a:cs typeface="Constantia"/>
              </a:rPr>
              <a:t>Fundoplication</a:t>
            </a:r>
            <a:r>
              <a:rPr dirty="0" sz="3600" spc="-90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-</a:t>
            </a:r>
            <a:r>
              <a:rPr dirty="0" sz="3600" spc="-170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wrapping</a:t>
            </a:r>
            <a:r>
              <a:rPr dirty="0" sz="3600" spc="-155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of</a:t>
            </a:r>
            <a:r>
              <a:rPr dirty="0" sz="3600" spc="-95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a</a:t>
            </a:r>
            <a:r>
              <a:rPr dirty="0" sz="3600" spc="-225">
                <a:latin typeface="Constantia"/>
                <a:cs typeface="Constantia"/>
              </a:rPr>
              <a:t> </a:t>
            </a:r>
            <a:r>
              <a:rPr dirty="0" sz="3600" spc="-10">
                <a:latin typeface="Constantia"/>
                <a:cs typeface="Constantia"/>
              </a:rPr>
              <a:t>portion </a:t>
            </a:r>
            <a:r>
              <a:rPr dirty="0" sz="3600">
                <a:latin typeface="Constantia"/>
                <a:cs typeface="Constantia"/>
              </a:rPr>
              <a:t>of</a:t>
            </a:r>
            <a:r>
              <a:rPr dirty="0" sz="3600" spc="-45">
                <a:latin typeface="Constantia"/>
                <a:cs typeface="Constantia"/>
              </a:rPr>
              <a:t> </a:t>
            </a:r>
            <a:r>
              <a:rPr dirty="0" sz="3600" spc="-10">
                <a:latin typeface="Constantia"/>
                <a:cs typeface="Constantia"/>
              </a:rPr>
              <a:t>the</a:t>
            </a:r>
            <a:r>
              <a:rPr dirty="0" sz="3600" spc="-215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gastric</a:t>
            </a:r>
            <a:r>
              <a:rPr dirty="0" sz="3600" spc="-130">
                <a:latin typeface="Constantia"/>
                <a:cs typeface="Constantia"/>
              </a:rPr>
              <a:t> </a:t>
            </a:r>
            <a:r>
              <a:rPr dirty="0" sz="3600" spc="-10">
                <a:latin typeface="Constantia"/>
                <a:cs typeface="Constantia"/>
              </a:rPr>
              <a:t>fundus</a:t>
            </a:r>
            <a:r>
              <a:rPr dirty="0" sz="3600" spc="-175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around</a:t>
            </a:r>
            <a:r>
              <a:rPr dirty="0" sz="3600" spc="-110">
                <a:latin typeface="Constantia"/>
                <a:cs typeface="Constantia"/>
              </a:rPr>
              <a:t> </a:t>
            </a:r>
            <a:r>
              <a:rPr dirty="0" sz="3600" spc="-25">
                <a:latin typeface="Constantia"/>
                <a:cs typeface="Constantia"/>
              </a:rPr>
              <a:t>the spincter</a:t>
            </a:r>
            <a:r>
              <a:rPr dirty="0" sz="3600" spc="-185">
                <a:latin typeface="Constantia"/>
                <a:cs typeface="Constantia"/>
              </a:rPr>
              <a:t> </a:t>
            </a:r>
            <a:r>
              <a:rPr dirty="0" sz="3600" spc="-10">
                <a:latin typeface="Constantia"/>
                <a:cs typeface="Constantia"/>
              </a:rPr>
              <a:t>area)</a:t>
            </a:r>
            <a:endParaRPr sz="3600">
              <a:latin typeface="Constantia"/>
              <a:cs typeface="Constantia"/>
            </a:endParaRPr>
          </a:p>
          <a:p>
            <a:pPr marL="353695" indent="-340995">
              <a:lnSpc>
                <a:spcPct val="100000"/>
              </a:lnSpc>
              <a:spcBef>
                <a:spcPts val="870"/>
              </a:spcBef>
              <a:buClr>
                <a:srgbClr val="0AD0D9"/>
              </a:buClr>
              <a:buSzPct val="94444"/>
              <a:buFont typeface="Arial MT"/>
              <a:buChar char="•"/>
              <a:tabLst>
                <a:tab pos="353695" algn="l"/>
              </a:tabLst>
            </a:pPr>
            <a:r>
              <a:rPr dirty="0" sz="3600">
                <a:latin typeface="Constantia"/>
                <a:cs typeface="Constantia"/>
              </a:rPr>
              <a:t>can</a:t>
            </a:r>
            <a:r>
              <a:rPr dirty="0" sz="3600" spc="-90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be</a:t>
            </a:r>
            <a:r>
              <a:rPr dirty="0" sz="3600" spc="-180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performed</a:t>
            </a:r>
            <a:r>
              <a:rPr dirty="0" sz="3600" spc="-60">
                <a:latin typeface="Constantia"/>
                <a:cs typeface="Constantia"/>
              </a:rPr>
              <a:t> </a:t>
            </a:r>
            <a:r>
              <a:rPr dirty="0" sz="3600">
                <a:latin typeface="Constantia"/>
                <a:cs typeface="Constantia"/>
              </a:rPr>
              <a:t>by</a:t>
            </a:r>
            <a:r>
              <a:rPr dirty="0" sz="3600" spc="-120">
                <a:latin typeface="Constantia"/>
                <a:cs typeface="Constantia"/>
              </a:rPr>
              <a:t> </a:t>
            </a:r>
            <a:r>
              <a:rPr dirty="0" sz="3600" spc="-10">
                <a:latin typeface="Constantia"/>
                <a:cs typeface="Constantia"/>
              </a:rPr>
              <a:t>laproscopy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229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9248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4582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763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458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848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616" y="1935479"/>
            <a:ext cx="5382767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44" y="1947748"/>
            <a:ext cx="7851775" cy="4226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 sz="2600" spc="-20">
                <a:latin typeface="Constantia"/>
                <a:cs typeface="Constantia"/>
              </a:rPr>
              <a:t>Acute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pain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at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epigastric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region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related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reflux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25">
                <a:latin typeface="Constantia"/>
                <a:cs typeface="Constantia"/>
              </a:rPr>
              <a:t> the </a:t>
            </a:r>
            <a:r>
              <a:rPr dirty="0" sz="2600" spc="-10">
                <a:latin typeface="Constantia"/>
                <a:cs typeface="Constantia"/>
              </a:rPr>
              <a:t>gastric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contents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into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esophagus</a:t>
            </a:r>
            <a:endParaRPr sz="2600">
              <a:latin typeface="Constantia"/>
              <a:cs typeface="Constantia"/>
            </a:endParaRPr>
          </a:p>
          <a:p>
            <a:pPr marL="287020" marR="34163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 sz="2600" spc="-20">
                <a:latin typeface="Constantia"/>
                <a:cs typeface="Constantia"/>
              </a:rPr>
              <a:t>Nausea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related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regurgitation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delayed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esophageal emptying</a:t>
            </a:r>
            <a:endParaRPr sz="2600">
              <a:latin typeface="Constantia"/>
              <a:cs typeface="Constantia"/>
            </a:endParaRPr>
          </a:p>
          <a:p>
            <a:pPr marL="287020" marR="140970" indent="-27495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5441315" algn="l"/>
              </a:tabLst>
            </a:pPr>
            <a:r>
              <a:rPr dirty="0" sz="2600" spc="-10">
                <a:latin typeface="Constantia"/>
                <a:cs typeface="Constantia"/>
              </a:rPr>
              <a:t>Imbalanced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nutrition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less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than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body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requirement related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nausea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inability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intake</a:t>
            </a:r>
            <a:r>
              <a:rPr dirty="0" sz="2600">
                <a:latin typeface="Constantia"/>
                <a:cs typeface="Constantia"/>
              </a:rPr>
              <a:t>	food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adequately </a:t>
            </a:r>
            <a:r>
              <a:rPr dirty="0" sz="2600" spc="-10">
                <a:latin typeface="Constantia"/>
                <a:cs typeface="Constantia"/>
              </a:rPr>
              <a:t>secondary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globus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sensation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throat</a:t>
            </a:r>
            <a:endParaRPr sz="2600">
              <a:latin typeface="Constantia"/>
              <a:cs typeface="Constantia"/>
            </a:endParaRPr>
          </a:p>
          <a:p>
            <a:pPr marL="287020" marR="67437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 sz="2600" spc="-20">
                <a:latin typeface="Constantia"/>
                <a:cs typeface="Constantia"/>
              </a:rPr>
              <a:t>Ineffective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therapeutic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regimen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related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lack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of </a:t>
            </a:r>
            <a:r>
              <a:rPr dirty="0" sz="2600" spc="-30">
                <a:latin typeface="Constantia"/>
                <a:cs typeface="Constantia"/>
              </a:rPr>
              <a:t>knowledge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long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term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management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5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GERD </a:t>
            </a:r>
            <a:r>
              <a:rPr dirty="0" sz="2600" spc="-10">
                <a:latin typeface="Constantia"/>
                <a:cs typeface="Constantia"/>
              </a:rPr>
              <a:t>lifestyle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modification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appropriate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diet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therapy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7026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/>
              <a:t>HOME</a:t>
            </a:r>
            <a:r>
              <a:rPr dirty="0" spc="-70"/>
              <a:t> </a:t>
            </a:r>
            <a:r>
              <a:rPr dirty="0" spc="-10"/>
              <a:t>REMADY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1115567"/>
            <a:ext cx="8619744" cy="555650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569975"/>
            <a:ext cx="8823960" cy="628802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198"/>
            <a:ext cx="80772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229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235" rIns="0" bIns="0" rtlCol="0" vert="horz">
            <a:spAutoFit/>
          </a:bodyPr>
          <a:lstStyle/>
          <a:p>
            <a:pPr marL="2012314">
              <a:lnSpc>
                <a:spcPct val="100000"/>
              </a:lnSpc>
              <a:spcBef>
                <a:spcPts val="90"/>
              </a:spcBef>
            </a:pPr>
            <a:r>
              <a:rPr dirty="0" sz="5000"/>
              <a:t>RISK</a:t>
            </a:r>
            <a:r>
              <a:rPr dirty="0" sz="5000" spc="-70"/>
              <a:t> FACTORS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2423617"/>
            <a:ext cx="7209790" cy="224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DIET: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caffeine,fatty/spicy foods,chocolate,coffee,peppermint,citrus,alcohol</a:t>
            </a:r>
            <a:endParaRPr sz="2600">
              <a:latin typeface="Constantia"/>
              <a:cs typeface="Constantia"/>
            </a:endParaRPr>
          </a:p>
          <a:p>
            <a:pPr marL="286385" marR="4070350" indent="-274955">
              <a:lnSpc>
                <a:spcPct val="12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509270" algn="l"/>
              </a:tabLst>
            </a:pPr>
            <a:r>
              <a:rPr dirty="0" sz="2600" spc="-10">
                <a:latin typeface="Constantia"/>
                <a:cs typeface="Constantia"/>
              </a:rPr>
              <a:t>Position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&amp;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activity </a:t>
            </a:r>
            <a:r>
              <a:rPr dirty="0" sz="2600" spc="-10">
                <a:latin typeface="Constantia"/>
                <a:cs typeface="Constantia"/>
              </a:rPr>
              <a:t>	</a:t>
            </a:r>
            <a:r>
              <a:rPr dirty="0" sz="2600">
                <a:latin typeface="Constantia"/>
                <a:cs typeface="Constantia"/>
              </a:rPr>
              <a:t>Bending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,straining</a:t>
            </a:r>
            <a:endParaRPr sz="26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"/>
              <a:buChar char=""/>
              <a:tabLst>
                <a:tab pos="286385" algn="l"/>
              </a:tabLst>
            </a:pPr>
            <a:r>
              <a:rPr dirty="0" sz="2600">
                <a:latin typeface="Constantia"/>
                <a:cs typeface="Constantia"/>
              </a:rPr>
              <a:t>External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pressure:pregnancy,tight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clothing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2296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85798"/>
            <a:ext cx="83058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2025-12-06T12:03:20Z</dcterms:created>
  <dcterms:modified xsi:type="dcterms:W3CDTF">2025-12-06T12:03:20Z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2025-12-06T00:00:00Z</vt:filetime>
  </property>
  <property fmtid="{D5CDD505-2E9C-101B-9397-08002B2CF9AE}" pid="5" name="Producer">
    <vt:lpwstr>www.ilovepdf.com</vt:lpwstr>
  </property>
</Properties>
</file>