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31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6" r:id="rId60"/>
    <p:sldId id="314" r:id="rId6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533400" y="1957111"/>
            <a:ext cx="7851648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2000" marR="5080" indent="-749935" algn="ctr">
              <a:lnSpc>
                <a:spcPct val="100000"/>
              </a:lnSpc>
              <a:spcBef>
                <a:spcPts val="95"/>
              </a:spcBef>
            </a:pPr>
            <a:r>
              <a:rPr sz="8000" b="1" spc="-1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SLEEP</a:t>
            </a:r>
            <a:r>
              <a:rPr sz="8000" b="1" spc="-1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0" b="1" spc="-5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&amp;  </a:t>
            </a:r>
            <a:r>
              <a:rPr sz="8000" b="1" spc="-1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REST</a:t>
            </a:r>
            <a:endParaRPr sz="8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8ADB51-0184-085A-4D62-497844BE6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Mrs. </a:t>
            </a:r>
            <a:r>
              <a:rPr lang="en-IN" dirty="0" err="1"/>
              <a:t>Rincy</a:t>
            </a:r>
            <a:r>
              <a:rPr lang="en-IN" dirty="0"/>
              <a:t>. PR</a:t>
            </a:r>
          </a:p>
          <a:p>
            <a:r>
              <a:rPr lang="en-IN" dirty="0"/>
              <a:t>Asst. Professor</a:t>
            </a:r>
          </a:p>
          <a:p>
            <a:r>
              <a:rPr lang="en-IN" dirty="0"/>
              <a:t>JMCON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6600" y="461899"/>
            <a:ext cx="1754377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solidFill>
                  <a:srgbClr val="FF0000"/>
                </a:solidFill>
                <a:latin typeface="Carlito"/>
                <a:cs typeface="Carlito"/>
              </a:rPr>
              <a:t>E</a:t>
            </a:r>
            <a:r>
              <a:rPr sz="4400" spc="-50" dirty="0">
                <a:solidFill>
                  <a:srgbClr val="FF0000"/>
                </a:solidFill>
                <a:latin typeface="Carlito"/>
                <a:cs typeface="Carlito"/>
              </a:rPr>
              <a:t>E</a:t>
            </a:r>
            <a:r>
              <a:rPr sz="4400" dirty="0">
                <a:solidFill>
                  <a:srgbClr val="FF0000"/>
                </a:solidFill>
                <a:latin typeface="Carlito"/>
                <a:cs typeface="Carlito"/>
              </a:rPr>
              <a:t>G</a:t>
            </a:r>
            <a:endParaRPr sz="4400">
              <a:latin typeface="Carlito"/>
              <a:cs typeface="Carlito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459991" y="1324610"/>
            <a:ext cx="6369050" cy="4785360"/>
            <a:chOff x="1459991" y="1324610"/>
            <a:chExt cx="6369050" cy="4785360"/>
          </a:xfrm>
        </p:grpSpPr>
        <p:sp>
          <p:nvSpPr>
            <p:cNvPr id="4" name="object 4"/>
            <p:cNvSpPr/>
            <p:nvPr/>
          </p:nvSpPr>
          <p:spPr>
            <a:xfrm>
              <a:off x="1546859" y="1411224"/>
              <a:ext cx="6195060" cy="46116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9992" y="1324609"/>
              <a:ext cx="6369050" cy="4785360"/>
            </a:xfrm>
            <a:custGeom>
              <a:avLst/>
              <a:gdLst/>
              <a:ahLst/>
              <a:cxnLst/>
              <a:rect l="l" t="t" r="r" b="b"/>
              <a:pathLst>
                <a:path w="6369050" h="4785360">
                  <a:moveTo>
                    <a:pt x="6298057" y="88138"/>
                  </a:moveTo>
                  <a:lnTo>
                    <a:pt x="6280404" y="88138"/>
                  </a:lnTo>
                  <a:lnTo>
                    <a:pt x="6280404" y="4696460"/>
                  </a:lnTo>
                  <a:lnTo>
                    <a:pt x="88392" y="4696460"/>
                  </a:lnTo>
                  <a:lnTo>
                    <a:pt x="88392" y="87642"/>
                  </a:lnTo>
                  <a:lnTo>
                    <a:pt x="70739" y="87642"/>
                  </a:lnTo>
                  <a:lnTo>
                    <a:pt x="70739" y="4696460"/>
                  </a:lnTo>
                  <a:lnTo>
                    <a:pt x="70739" y="4714240"/>
                  </a:lnTo>
                  <a:lnTo>
                    <a:pt x="6298057" y="4714240"/>
                  </a:lnTo>
                  <a:lnTo>
                    <a:pt x="6298057" y="4696714"/>
                  </a:lnTo>
                  <a:lnTo>
                    <a:pt x="6298057" y="4696460"/>
                  </a:lnTo>
                  <a:lnTo>
                    <a:pt x="6298057" y="88138"/>
                  </a:lnTo>
                  <a:close/>
                </a:path>
                <a:path w="6369050" h="4785360">
                  <a:moveTo>
                    <a:pt x="6298057" y="71120"/>
                  </a:moveTo>
                  <a:lnTo>
                    <a:pt x="70739" y="71120"/>
                  </a:lnTo>
                  <a:lnTo>
                    <a:pt x="70739" y="87630"/>
                  </a:lnTo>
                  <a:lnTo>
                    <a:pt x="6298057" y="87630"/>
                  </a:lnTo>
                  <a:lnTo>
                    <a:pt x="6298057" y="71120"/>
                  </a:lnTo>
                  <a:close/>
                </a:path>
                <a:path w="6369050" h="4785360">
                  <a:moveTo>
                    <a:pt x="6368796" y="0"/>
                  </a:moveTo>
                  <a:lnTo>
                    <a:pt x="6315710" y="0"/>
                  </a:lnTo>
                  <a:lnTo>
                    <a:pt x="6315710" y="53340"/>
                  </a:lnTo>
                  <a:lnTo>
                    <a:pt x="6315710" y="4732020"/>
                  </a:lnTo>
                  <a:lnTo>
                    <a:pt x="53086" y="4732020"/>
                  </a:lnTo>
                  <a:lnTo>
                    <a:pt x="53086" y="53340"/>
                  </a:lnTo>
                  <a:lnTo>
                    <a:pt x="6315710" y="53340"/>
                  </a:lnTo>
                  <a:lnTo>
                    <a:pt x="6315710" y="0"/>
                  </a:lnTo>
                  <a:lnTo>
                    <a:pt x="0" y="0"/>
                  </a:lnTo>
                  <a:lnTo>
                    <a:pt x="0" y="53340"/>
                  </a:lnTo>
                  <a:lnTo>
                    <a:pt x="0" y="4732020"/>
                  </a:lnTo>
                  <a:lnTo>
                    <a:pt x="0" y="4785360"/>
                  </a:lnTo>
                  <a:lnTo>
                    <a:pt x="6368796" y="4785360"/>
                  </a:lnTo>
                  <a:lnTo>
                    <a:pt x="6368796" y="4732071"/>
                  </a:lnTo>
                  <a:lnTo>
                    <a:pt x="6368796" y="53340"/>
                  </a:lnTo>
                  <a:lnTo>
                    <a:pt x="6368796" y="52832"/>
                  </a:lnTo>
                  <a:lnTo>
                    <a:pt x="636879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501" y="496950"/>
            <a:ext cx="83261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Non Rapid </a:t>
            </a:r>
            <a:r>
              <a:rPr spc="-55" dirty="0"/>
              <a:t>Eye </a:t>
            </a:r>
            <a:r>
              <a:rPr spc="-15" dirty="0"/>
              <a:t>Movement </a:t>
            </a:r>
            <a:r>
              <a:rPr spc="-5" dirty="0"/>
              <a:t>(NREM)</a:t>
            </a:r>
            <a:r>
              <a:rPr spc="45" dirty="0"/>
              <a:t> </a:t>
            </a:r>
            <a:r>
              <a:rPr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9978"/>
            <a:ext cx="7617459" cy="422148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5" dirty="0">
                <a:solidFill>
                  <a:srgbClr val="00AFEF"/>
                </a:solidFill>
                <a:latin typeface="Carlito"/>
                <a:cs typeface="Carlito"/>
              </a:rPr>
              <a:t>First stage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sleep is known </a:t>
            </a:r>
            <a:r>
              <a:rPr sz="3200" dirty="0">
                <a:latin typeface="Carlito"/>
                <a:cs typeface="Carlito"/>
              </a:rPr>
              <a:t>as NREM</a:t>
            </a:r>
            <a:r>
              <a:rPr sz="3200" spc="8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84455" indent="-343535">
              <a:lnSpc>
                <a:spcPts val="346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About 75%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80% </a:t>
            </a:r>
            <a:r>
              <a:rPr sz="3200" spc="-5" dirty="0">
                <a:latin typeface="Carlito"/>
                <a:cs typeface="Carlito"/>
              </a:rPr>
              <a:t>of sleep during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night </a:t>
            </a:r>
            <a:r>
              <a:rPr sz="3200" dirty="0">
                <a:latin typeface="Carlito"/>
                <a:cs typeface="Carlito"/>
              </a:rPr>
              <a:t>is  NREM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15" dirty="0">
                <a:latin typeface="Carlito"/>
                <a:cs typeface="Carlito"/>
              </a:rPr>
              <a:t>consists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20" dirty="0">
                <a:latin typeface="Carlito"/>
                <a:cs typeface="Carlito"/>
              </a:rPr>
              <a:t>four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stages: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</a:t>
            </a:r>
            <a:r>
              <a:rPr sz="3200" spc="-8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1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</a:t>
            </a:r>
            <a:r>
              <a:rPr sz="3200" spc="-8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2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</a:t>
            </a:r>
            <a:r>
              <a:rPr sz="3200" spc="-8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3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</a:t>
            </a:r>
            <a:r>
              <a:rPr sz="3200" spc="-8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4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0682" y="461899"/>
            <a:ext cx="28028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NREM</a:t>
            </a:r>
            <a:r>
              <a:rPr sz="4400" spc="-8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51645"/>
            <a:ext cx="8150860" cy="4803879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Stage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1: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NREM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35" dirty="0">
                <a:latin typeface="Carlito"/>
                <a:cs typeface="Carlito"/>
              </a:rPr>
              <a:t>few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minutes.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5" dirty="0">
                <a:latin typeface="Carlito"/>
                <a:cs typeface="Carlito"/>
              </a:rPr>
              <a:t>includes </a:t>
            </a:r>
            <a:r>
              <a:rPr sz="3200" spc="-15" dirty="0">
                <a:latin typeface="Carlito"/>
                <a:cs typeface="Carlito"/>
              </a:rPr>
              <a:t>lightest </a:t>
            </a:r>
            <a:r>
              <a:rPr sz="3200" spc="-10" dirty="0">
                <a:latin typeface="Carlito"/>
                <a:cs typeface="Carlito"/>
              </a:rPr>
              <a:t>level </a:t>
            </a:r>
            <a:r>
              <a:rPr sz="3200" spc="-5" dirty="0">
                <a:latin typeface="Carlito"/>
                <a:cs typeface="Carlito"/>
              </a:rPr>
              <a:t>of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Gradual </a:t>
            </a:r>
            <a:r>
              <a:rPr sz="3200" spc="-15" dirty="0">
                <a:latin typeface="Carlito"/>
                <a:cs typeface="Carlito"/>
              </a:rPr>
              <a:t>fall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10" dirty="0">
                <a:latin typeface="Carlito"/>
                <a:cs typeface="Carlito"/>
              </a:rPr>
              <a:t>vital </a:t>
            </a:r>
            <a:r>
              <a:rPr sz="3200" spc="-5" dirty="0">
                <a:latin typeface="Carlito"/>
                <a:cs typeface="Carlito"/>
              </a:rPr>
              <a:t>signs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9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metabolism.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General </a:t>
            </a:r>
            <a:r>
              <a:rPr sz="3200" spc="-5" dirty="0">
                <a:latin typeface="Carlito"/>
                <a:cs typeface="Carlito"/>
              </a:rPr>
              <a:t>slowing of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EEG</a:t>
            </a:r>
            <a:r>
              <a:rPr sz="3200" spc="2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frequency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30" dirty="0">
                <a:latin typeface="Carlito"/>
                <a:cs typeface="Carlito"/>
              </a:rPr>
              <a:t>Eyes </a:t>
            </a:r>
            <a:r>
              <a:rPr sz="3200" spc="-10" dirty="0">
                <a:latin typeface="Carlito"/>
                <a:cs typeface="Carlito"/>
              </a:rPr>
              <a:t>tend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roll </a:t>
            </a:r>
            <a:r>
              <a:rPr sz="3200" spc="-5" dirty="0">
                <a:latin typeface="Carlito"/>
                <a:cs typeface="Carlito"/>
              </a:rPr>
              <a:t>slowly </a:t>
            </a:r>
            <a:r>
              <a:rPr sz="3200" spc="-15" dirty="0">
                <a:latin typeface="Carlito"/>
                <a:cs typeface="Carlito"/>
              </a:rPr>
              <a:t>from </a:t>
            </a:r>
            <a:r>
              <a:rPr sz="3200" spc="-5" dirty="0">
                <a:latin typeface="Carlito"/>
                <a:cs typeface="Carlito"/>
              </a:rPr>
              <a:t>side </a:t>
            </a:r>
            <a:r>
              <a:rPr sz="3200" spc="-20" dirty="0">
                <a:latin typeface="Carlito"/>
                <a:cs typeface="Carlito"/>
              </a:rPr>
              <a:t>to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side</a:t>
            </a:r>
            <a:endParaRPr sz="3200">
              <a:latin typeface="Carlito"/>
              <a:cs typeface="Carlito"/>
            </a:endParaRPr>
          </a:p>
          <a:p>
            <a:pPr marL="355600" marR="5080" indent="-343535">
              <a:lnSpc>
                <a:spcPts val="3460"/>
              </a:lnSpc>
              <a:spcBef>
                <a:spcPts val="8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Sensory </a:t>
            </a:r>
            <a:r>
              <a:rPr sz="3200" spc="-10" dirty="0">
                <a:latin typeface="Carlito"/>
                <a:cs typeface="Carlito"/>
              </a:rPr>
              <a:t>stimuli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noise easily </a:t>
            </a:r>
            <a:r>
              <a:rPr sz="3200" spc="-10" dirty="0">
                <a:latin typeface="Carlito"/>
                <a:cs typeface="Carlito"/>
              </a:rPr>
              <a:t>arouses  </a:t>
            </a:r>
            <a:r>
              <a:rPr sz="3200" spc="-15" dirty="0">
                <a:latin typeface="Carlito"/>
                <a:cs typeface="Carlito"/>
              </a:rPr>
              <a:t>person.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Sleeper </a:t>
            </a:r>
            <a:r>
              <a:rPr sz="3200" spc="-20" dirty="0">
                <a:latin typeface="Carlito"/>
                <a:cs typeface="Carlito"/>
              </a:rPr>
              <a:t>may deny </a:t>
            </a:r>
            <a:r>
              <a:rPr sz="3200" spc="-5" dirty="0">
                <a:latin typeface="Carlito"/>
                <a:cs typeface="Carlito"/>
              </a:rPr>
              <a:t>he </a:t>
            </a:r>
            <a:r>
              <a:rPr sz="3200" dirty="0">
                <a:latin typeface="Carlito"/>
                <a:cs typeface="Carlito"/>
              </a:rPr>
              <a:t>is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sleeping.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166" y="461899"/>
            <a:ext cx="28047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NREM</a:t>
            </a:r>
            <a:r>
              <a:rPr sz="4400" spc="-7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51683"/>
            <a:ext cx="7922260" cy="4768613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Stage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2: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NREM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dirty="0">
                <a:latin typeface="Carlito"/>
                <a:cs typeface="Carlito"/>
              </a:rPr>
              <a:t>10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20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minutes.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a </a:t>
            </a:r>
            <a:r>
              <a:rPr sz="3200" spc="-5" dirty="0">
                <a:latin typeface="Carlito"/>
                <a:cs typeface="Carlito"/>
              </a:rPr>
              <a:t>period of sound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Relaxation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progresses.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Further slowing </a:t>
            </a:r>
            <a:r>
              <a:rPr sz="3200" dirty="0">
                <a:latin typeface="Carlito"/>
                <a:cs typeface="Carlito"/>
              </a:rPr>
              <a:t>of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EEG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Absent </a:t>
            </a:r>
            <a:r>
              <a:rPr sz="3200" spc="-20" dirty="0">
                <a:latin typeface="Carlito"/>
                <a:cs typeface="Carlito"/>
              </a:rPr>
              <a:t>eye </a:t>
            </a:r>
            <a:r>
              <a:rPr sz="3200" spc="-5" dirty="0">
                <a:latin typeface="Carlito"/>
                <a:cs typeface="Carlito"/>
              </a:rPr>
              <a:t>ball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movements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Body </a:t>
            </a:r>
            <a:r>
              <a:rPr sz="3200" spc="-5" dirty="0">
                <a:latin typeface="Carlito"/>
                <a:cs typeface="Carlito"/>
              </a:rPr>
              <a:t>functions </a:t>
            </a:r>
            <a:r>
              <a:rPr sz="3200" spc="-10" dirty="0">
                <a:latin typeface="Carlito"/>
                <a:cs typeface="Carlito"/>
              </a:rPr>
              <a:t>continue </a:t>
            </a:r>
            <a:r>
              <a:rPr sz="3200" spc="-20" dirty="0">
                <a:latin typeface="Carlito"/>
                <a:cs typeface="Carlito"/>
              </a:rPr>
              <a:t>to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0" dirty="0">
                <a:latin typeface="Carlito"/>
                <a:cs typeface="Carlito"/>
              </a:rPr>
              <a:t>slow.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Arousal </a:t>
            </a:r>
            <a:r>
              <a:rPr sz="3200" spc="-5" dirty="0">
                <a:latin typeface="Carlito"/>
                <a:cs typeface="Carlito"/>
              </a:rPr>
              <a:t>remains </a:t>
            </a:r>
            <a:r>
              <a:rPr sz="3200" spc="-10" dirty="0">
                <a:latin typeface="Carlito"/>
                <a:cs typeface="Carlito"/>
              </a:rPr>
              <a:t>relatively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easy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166" y="461899"/>
            <a:ext cx="28047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NREM</a:t>
            </a:r>
            <a:r>
              <a:rPr sz="4400" spc="-7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22489"/>
            <a:ext cx="8379460" cy="4666661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Stage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3: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NREM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dirty="0">
                <a:latin typeface="Carlito"/>
                <a:cs typeface="Carlito"/>
              </a:rPr>
              <a:t>15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30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minutes.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15" dirty="0">
                <a:latin typeface="Carlito"/>
                <a:cs typeface="Carlito"/>
              </a:rPr>
              <a:t>involves </a:t>
            </a:r>
            <a:r>
              <a:rPr sz="3200" spc="-5" dirty="0">
                <a:latin typeface="Carlito"/>
                <a:cs typeface="Carlito"/>
              </a:rPr>
              <a:t>initial </a:t>
            </a:r>
            <a:r>
              <a:rPr sz="3200" spc="-20" dirty="0">
                <a:latin typeface="Carlito"/>
                <a:cs typeface="Carlito"/>
              </a:rPr>
              <a:t>stages </a:t>
            </a:r>
            <a:r>
              <a:rPr sz="3200" spc="-5" dirty="0">
                <a:latin typeface="Carlito"/>
                <a:cs typeface="Carlito"/>
              </a:rPr>
              <a:t>of deep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Muscles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10" dirty="0">
                <a:latin typeface="Carlito"/>
                <a:cs typeface="Carlito"/>
              </a:rPr>
              <a:t>completely </a:t>
            </a:r>
            <a:r>
              <a:rPr sz="3200" spc="-20" dirty="0">
                <a:latin typeface="Carlito"/>
                <a:cs typeface="Carlito"/>
              </a:rPr>
              <a:t>relaxed.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Large </a:t>
            </a:r>
            <a:r>
              <a:rPr sz="3200" spc="-5" dirty="0">
                <a:latin typeface="Carlito"/>
                <a:cs typeface="Carlito"/>
              </a:rPr>
              <a:t>slow </a:t>
            </a:r>
            <a:r>
              <a:rPr sz="3200" spc="-25" dirty="0">
                <a:latin typeface="Carlito"/>
                <a:cs typeface="Carlito"/>
              </a:rPr>
              <a:t>waves </a:t>
            </a:r>
            <a:r>
              <a:rPr sz="3200" spc="-10" dirty="0">
                <a:latin typeface="Carlito"/>
                <a:cs typeface="Carlito"/>
              </a:rPr>
              <a:t>in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EEG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Vital </a:t>
            </a:r>
            <a:r>
              <a:rPr sz="3200" spc="-5" dirty="0">
                <a:latin typeface="Carlito"/>
                <a:cs typeface="Carlito"/>
              </a:rPr>
              <a:t>signs decline but </a:t>
            </a:r>
            <a:r>
              <a:rPr sz="3200" spc="-10" dirty="0">
                <a:latin typeface="Carlito"/>
                <a:cs typeface="Carlito"/>
              </a:rPr>
              <a:t>remain</a:t>
            </a:r>
            <a:r>
              <a:rPr sz="3200" spc="70" dirty="0">
                <a:latin typeface="Carlito"/>
                <a:cs typeface="Carlito"/>
              </a:rPr>
              <a:t> </a:t>
            </a:r>
            <a:r>
              <a:rPr sz="3200" spc="-50" dirty="0">
                <a:latin typeface="Carlito"/>
                <a:cs typeface="Carlito"/>
              </a:rPr>
              <a:t>regular.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Sleeper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difficult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arouse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0" dirty="0">
                <a:latin typeface="Carlito"/>
                <a:cs typeface="Carlito"/>
              </a:rPr>
              <a:t>rarely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moves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166" y="461899"/>
            <a:ext cx="28047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NREM</a:t>
            </a:r>
            <a:r>
              <a:rPr sz="4400" spc="-7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37156"/>
            <a:ext cx="8303260" cy="57154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b="1" spc="-15" dirty="0">
                <a:solidFill>
                  <a:srgbClr val="00AFEF"/>
                </a:solidFill>
                <a:latin typeface="Carlito"/>
                <a:cs typeface="Carlito"/>
              </a:rPr>
              <a:t>Stage </a:t>
            </a:r>
            <a:r>
              <a:rPr sz="2700" b="1" dirty="0">
                <a:solidFill>
                  <a:srgbClr val="00AFEF"/>
                </a:solidFill>
                <a:latin typeface="Carlito"/>
                <a:cs typeface="Carlito"/>
              </a:rPr>
              <a:t>4:</a:t>
            </a:r>
            <a:r>
              <a:rPr sz="2700" b="1" spc="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700" b="1" spc="-5" dirty="0">
                <a:solidFill>
                  <a:srgbClr val="00AFEF"/>
                </a:solidFill>
                <a:latin typeface="Carlito"/>
                <a:cs typeface="Carlito"/>
              </a:rPr>
              <a:t>NREM</a:t>
            </a:r>
            <a:endParaRPr sz="27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spc="-15" dirty="0">
                <a:latin typeface="Carlito"/>
                <a:cs typeface="Carlito"/>
              </a:rPr>
              <a:t>approximately </a:t>
            </a:r>
            <a:r>
              <a:rPr sz="3200" dirty="0">
                <a:latin typeface="Carlito"/>
                <a:cs typeface="Carlito"/>
              </a:rPr>
              <a:t>15 </a:t>
            </a:r>
            <a:r>
              <a:rPr sz="3200" spc="-1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30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minutes.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the </a:t>
            </a:r>
            <a:r>
              <a:rPr sz="3200" spc="-10" dirty="0">
                <a:latin typeface="Carlito"/>
                <a:cs typeface="Carlito"/>
              </a:rPr>
              <a:t>deepest </a:t>
            </a:r>
            <a:r>
              <a:rPr sz="3200" spc="-25" dirty="0">
                <a:latin typeface="Carlito"/>
                <a:cs typeface="Carlito"/>
              </a:rPr>
              <a:t>stage </a:t>
            </a:r>
            <a:r>
              <a:rPr sz="3200" spc="-5" dirty="0">
                <a:latin typeface="Carlito"/>
                <a:cs typeface="Carlito"/>
              </a:rPr>
              <a:t>of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If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loss </a:t>
            </a:r>
            <a:r>
              <a:rPr sz="3200" spc="-5" dirty="0">
                <a:latin typeface="Carlito"/>
                <a:cs typeface="Carlito"/>
              </a:rPr>
              <a:t>has </a:t>
            </a:r>
            <a:r>
              <a:rPr sz="3200" spc="-10" dirty="0">
                <a:latin typeface="Carlito"/>
                <a:cs typeface="Carlito"/>
              </a:rPr>
              <a:t>occurred, </a:t>
            </a:r>
            <a:r>
              <a:rPr sz="3200" spc="-5" dirty="0">
                <a:latin typeface="Carlito"/>
                <a:cs typeface="Carlito"/>
              </a:rPr>
              <a:t>sleeper spends </a:t>
            </a:r>
            <a:r>
              <a:rPr sz="3200" spc="-15" dirty="0">
                <a:latin typeface="Carlito"/>
                <a:cs typeface="Carlito"/>
              </a:rPr>
              <a:t>considerable  </a:t>
            </a:r>
            <a:r>
              <a:rPr sz="3200" spc="-5" dirty="0">
                <a:latin typeface="Carlito"/>
                <a:cs typeface="Carlito"/>
              </a:rPr>
              <a:t>portion of </a:t>
            </a:r>
            <a:r>
              <a:rPr sz="3200" spc="-10" dirty="0">
                <a:latin typeface="Carlito"/>
                <a:cs typeface="Carlito"/>
              </a:rPr>
              <a:t>night </a:t>
            </a:r>
            <a:r>
              <a:rPr sz="3200" dirty="0">
                <a:latin typeface="Carlito"/>
                <a:cs typeface="Carlito"/>
              </a:rPr>
              <a:t>in this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stage.</a:t>
            </a:r>
            <a:endParaRPr sz="3200">
              <a:latin typeface="Carlito"/>
              <a:cs typeface="Carlito"/>
            </a:endParaRPr>
          </a:p>
          <a:p>
            <a:pPr marL="355600" marR="294005" indent="-343535" algn="just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Vital </a:t>
            </a:r>
            <a:r>
              <a:rPr sz="3200" spc="-5" dirty="0">
                <a:latin typeface="Carlito"/>
                <a:cs typeface="Carlito"/>
              </a:rPr>
              <a:t>signs </a:t>
            </a:r>
            <a:r>
              <a:rPr sz="3200" spc="-20" dirty="0">
                <a:latin typeface="Carlito"/>
                <a:cs typeface="Carlito"/>
              </a:rPr>
              <a:t>are </a:t>
            </a:r>
            <a:r>
              <a:rPr sz="3200" spc="-10" dirty="0">
                <a:latin typeface="Carlito"/>
                <a:cs typeface="Carlito"/>
              </a:rPr>
              <a:t>significantly lower </a:t>
            </a:r>
            <a:r>
              <a:rPr sz="3200" dirty="0">
                <a:latin typeface="Carlito"/>
                <a:cs typeface="Carlito"/>
              </a:rPr>
              <a:t>than </a:t>
            </a:r>
            <a:r>
              <a:rPr sz="3200" spc="-5" dirty="0">
                <a:latin typeface="Carlito"/>
                <a:cs typeface="Carlito"/>
              </a:rPr>
              <a:t>during waking  </a:t>
            </a:r>
            <a:r>
              <a:rPr sz="3200" spc="-15" dirty="0">
                <a:latin typeface="Carlito"/>
                <a:cs typeface="Carlito"/>
              </a:rPr>
              <a:t>hours.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Further slowing of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EEG</a:t>
            </a:r>
            <a:endParaRPr sz="3200">
              <a:latin typeface="Carlito"/>
              <a:cs typeface="Carlito"/>
            </a:endParaRPr>
          </a:p>
          <a:p>
            <a:pPr marL="355600" marR="323850" indent="-343535" algn="just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Sleepwalking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enuresis (bed-wetting) </a:t>
            </a:r>
            <a:r>
              <a:rPr sz="3200" spc="-5" dirty="0">
                <a:latin typeface="Carlito"/>
                <a:cs typeface="Carlito"/>
              </a:rPr>
              <a:t>sometimes  </a:t>
            </a:r>
            <a:r>
              <a:rPr sz="3200" spc="-55" dirty="0">
                <a:latin typeface="Carlito"/>
                <a:cs typeface="Carlito"/>
              </a:rPr>
              <a:t>occur.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5" dirty="0">
                <a:latin typeface="Carlito"/>
                <a:cs typeface="Carlito"/>
              </a:rPr>
              <a:t>very </a:t>
            </a:r>
            <a:r>
              <a:rPr sz="3200" spc="-10" dirty="0">
                <a:latin typeface="Carlito"/>
                <a:cs typeface="Carlito"/>
              </a:rPr>
              <a:t>difficult </a:t>
            </a:r>
            <a:r>
              <a:rPr sz="3200" spc="-15" dirty="0">
                <a:latin typeface="Carlito"/>
                <a:cs typeface="Carlito"/>
              </a:rPr>
              <a:t>to </a:t>
            </a:r>
            <a:r>
              <a:rPr sz="3200" spc="-15">
                <a:latin typeface="Carlito"/>
                <a:cs typeface="Carlito"/>
              </a:rPr>
              <a:t>arouse</a:t>
            </a:r>
            <a:r>
              <a:rPr sz="3200" spc="-40">
                <a:latin typeface="Carlito"/>
                <a:cs typeface="Carlito"/>
              </a:rPr>
              <a:t> </a:t>
            </a:r>
            <a:r>
              <a:rPr sz="3200" spc="-5">
                <a:latin typeface="Carlito"/>
                <a:cs typeface="Carlito"/>
              </a:rPr>
              <a:t>sleeper</a:t>
            </a:r>
            <a:endParaRPr lang="en-US" sz="2700" spc="-5" dirty="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endParaRPr lang="en-US" sz="2700" spc="-5" dirty="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endParaRPr sz="2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4601" y="461899"/>
            <a:ext cx="33049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Carlito"/>
                <a:cs typeface="Carlito"/>
              </a:rPr>
              <a:t>REM</a:t>
            </a:r>
            <a:r>
              <a:rPr sz="4400" b="1" spc="-75" dirty="0">
                <a:latin typeface="Carlito"/>
                <a:cs typeface="Carlito"/>
              </a:rPr>
              <a:t> </a:t>
            </a:r>
            <a:r>
              <a:rPr sz="4400" b="1" dirty="0">
                <a:latin typeface="Carlito"/>
                <a:cs typeface="Carlito"/>
              </a:rPr>
              <a:t>Sleep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99463"/>
            <a:ext cx="8037195" cy="5395708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472440" indent="-343535" algn="just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spc="-10" dirty="0">
                <a:latin typeface="Carlito"/>
                <a:cs typeface="Carlito"/>
              </a:rPr>
              <a:t>usually </a:t>
            </a:r>
            <a:r>
              <a:rPr sz="3200" spc="-5" dirty="0">
                <a:latin typeface="Carlito"/>
                <a:cs typeface="Carlito"/>
              </a:rPr>
              <a:t>begins </a:t>
            </a:r>
            <a:r>
              <a:rPr sz="3200" dirty="0">
                <a:latin typeface="Carlito"/>
                <a:cs typeface="Carlito"/>
              </a:rPr>
              <a:t>about 90 </a:t>
            </a:r>
            <a:r>
              <a:rPr sz="3200" spc="-10" dirty="0">
                <a:latin typeface="Carlito"/>
                <a:cs typeface="Carlito"/>
              </a:rPr>
              <a:t>minutes </a:t>
            </a:r>
            <a:r>
              <a:rPr sz="3200" spc="-15" dirty="0">
                <a:latin typeface="Carlito"/>
                <a:cs typeface="Carlito"/>
              </a:rPr>
              <a:t>after  </a:t>
            </a:r>
            <a:r>
              <a:rPr sz="3200" spc="-5" dirty="0">
                <a:latin typeface="Carlito"/>
                <a:cs typeface="Carlito"/>
              </a:rPr>
              <a:t>sleep has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begun.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Dreaming </a:t>
            </a:r>
            <a:r>
              <a:rPr sz="3200" spc="-15" dirty="0">
                <a:latin typeface="Carlito"/>
                <a:cs typeface="Carlito"/>
              </a:rPr>
              <a:t>occurs </a:t>
            </a:r>
            <a:r>
              <a:rPr sz="3200" spc="-1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this</a:t>
            </a:r>
            <a:r>
              <a:rPr sz="3200" spc="45" dirty="0">
                <a:latin typeface="Carlito"/>
                <a:cs typeface="Carlito"/>
              </a:rPr>
              <a:t> </a:t>
            </a:r>
            <a:r>
              <a:rPr sz="3200" spc="-25" dirty="0">
                <a:latin typeface="Carlito"/>
                <a:cs typeface="Carlito"/>
              </a:rPr>
              <a:t>stage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9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Stage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typified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15" dirty="0">
                <a:latin typeface="Carlito"/>
                <a:cs typeface="Carlito"/>
              </a:rPr>
              <a:t>rapidly </a:t>
            </a:r>
            <a:r>
              <a:rPr sz="3200" spc="-5" dirty="0">
                <a:latin typeface="Carlito"/>
                <a:cs typeface="Carlito"/>
              </a:rPr>
              <a:t>moving </a:t>
            </a:r>
            <a:r>
              <a:rPr sz="3200" spc="-10" dirty="0">
                <a:latin typeface="Carlito"/>
                <a:cs typeface="Carlito"/>
              </a:rPr>
              <a:t>eyes,  fluctuating </a:t>
            </a:r>
            <a:r>
              <a:rPr sz="3200" spc="-5" dirty="0">
                <a:latin typeface="Carlito"/>
                <a:cs typeface="Carlito"/>
              </a:rPr>
              <a:t>heart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respiratory </a:t>
            </a:r>
            <a:r>
              <a:rPr sz="3200" spc="-25" dirty="0">
                <a:latin typeface="Carlito"/>
                <a:cs typeface="Carlito"/>
              </a:rPr>
              <a:t>rates,  </a:t>
            </a:r>
            <a:r>
              <a:rPr sz="3200" spc="-5" dirty="0">
                <a:latin typeface="Carlito"/>
                <a:cs typeface="Carlito"/>
              </a:rPr>
              <a:t>increased or </a:t>
            </a:r>
            <a:r>
              <a:rPr sz="3200" spc="-10" dirty="0">
                <a:latin typeface="Carlito"/>
                <a:cs typeface="Carlito"/>
              </a:rPr>
              <a:t>fluctuating </a:t>
            </a:r>
            <a:r>
              <a:rPr sz="3200" spc="-5" dirty="0">
                <a:latin typeface="Carlito"/>
                <a:cs typeface="Carlito"/>
              </a:rPr>
              <a:t>blood </a:t>
            </a:r>
            <a:r>
              <a:rPr sz="3200" spc="-10" dirty="0">
                <a:latin typeface="Carlito"/>
                <a:cs typeface="Carlito"/>
              </a:rPr>
              <a:t>pressure, </a:t>
            </a:r>
            <a:r>
              <a:rPr sz="3200" dirty="0">
                <a:latin typeface="Carlito"/>
                <a:cs typeface="Carlito"/>
              </a:rPr>
              <a:t>loss 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25" dirty="0">
                <a:latin typeface="Carlito"/>
                <a:cs typeface="Carlito"/>
              </a:rPr>
              <a:t>skeletal </a:t>
            </a:r>
            <a:r>
              <a:rPr sz="3200" dirty="0">
                <a:latin typeface="Carlito"/>
                <a:cs typeface="Carlito"/>
              </a:rPr>
              <a:t>muscle </a:t>
            </a:r>
            <a:r>
              <a:rPr sz="3200" spc="-15" dirty="0">
                <a:latin typeface="Carlito"/>
                <a:cs typeface="Carlito"/>
              </a:rPr>
              <a:t>tone,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increase of </a:t>
            </a:r>
            <a:r>
              <a:rPr sz="3200" spc="-20" dirty="0">
                <a:latin typeface="Carlito"/>
                <a:cs typeface="Carlito"/>
              </a:rPr>
              <a:t>gastric  </a:t>
            </a:r>
            <a:r>
              <a:rPr sz="3200" spc="-10" dirty="0">
                <a:latin typeface="Carlito"/>
                <a:cs typeface="Carlito"/>
              </a:rPr>
              <a:t>secretions.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EEG </a:t>
            </a:r>
            <a:r>
              <a:rPr sz="3200" spc="-20" dirty="0">
                <a:latin typeface="Carlito"/>
                <a:cs typeface="Carlito"/>
              </a:rPr>
              <a:t>pattern </a:t>
            </a:r>
            <a:r>
              <a:rPr sz="3200" spc="-5" dirty="0">
                <a:latin typeface="Carlito"/>
                <a:cs typeface="Carlito"/>
              </a:rPr>
              <a:t>resembles </a:t>
            </a:r>
            <a:r>
              <a:rPr sz="3200" spc="-10" dirty="0">
                <a:latin typeface="Carlito"/>
                <a:cs typeface="Carlito"/>
              </a:rPr>
              <a:t>that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35" dirty="0">
                <a:latin typeface="Carlito"/>
                <a:cs typeface="Carlito"/>
              </a:rPr>
              <a:t>awake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30" dirty="0">
                <a:latin typeface="Carlito"/>
                <a:cs typeface="Carlito"/>
              </a:rPr>
              <a:t>state.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5" dirty="0">
                <a:latin typeface="Carlito"/>
                <a:cs typeface="Carlito"/>
              </a:rPr>
              <a:t>very </a:t>
            </a:r>
            <a:r>
              <a:rPr sz="3200" spc="-10" dirty="0">
                <a:latin typeface="Carlito"/>
                <a:cs typeface="Carlito"/>
              </a:rPr>
              <a:t>difficult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arouse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45" dirty="0">
                <a:latin typeface="Carlito"/>
                <a:cs typeface="Carlito"/>
              </a:rPr>
              <a:t>sleeper.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2394" y="461899"/>
            <a:ext cx="28371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" dirty="0"/>
              <a:t>SLEEP</a:t>
            </a:r>
            <a:r>
              <a:rPr sz="4400" b="1" spc="-75" dirty="0"/>
              <a:t> </a:t>
            </a:r>
            <a:r>
              <a:rPr sz="4400" b="1" spc="-30" dirty="0"/>
              <a:t>CYCLE</a:t>
            </a:r>
            <a:endParaRPr sz="4400" b="1"/>
          </a:p>
        </p:txBody>
      </p:sp>
      <p:sp>
        <p:nvSpPr>
          <p:cNvPr id="3" name="object 3"/>
          <p:cNvSpPr/>
          <p:nvPr/>
        </p:nvSpPr>
        <p:spPr>
          <a:xfrm>
            <a:off x="539495" y="1341119"/>
            <a:ext cx="7993380" cy="49682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5692" y="461899"/>
            <a:ext cx="588530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FUNCTIONS </a:t>
            </a:r>
            <a:r>
              <a:rPr sz="4400" b="1" spc="-5" dirty="0"/>
              <a:t>OF</a:t>
            </a:r>
            <a:r>
              <a:rPr sz="4400" b="1" spc="-6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86432"/>
            <a:ext cx="8303260" cy="471667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Conservation </a:t>
            </a:r>
            <a:r>
              <a:rPr sz="3000" spc="-5" dirty="0">
                <a:latin typeface="Carlito"/>
                <a:cs typeface="Carlito"/>
              </a:rPr>
              <a:t>of</a:t>
            </a:r>
            <a:r>
              <a:rPr sz="3000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energy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latin typeface="Carlito"/>
                <a:cs typeface="Carlito"/>
              </a:rPr>
              <a:t>Restoration </a:t>
            </a:r>
            <a:r>
              <a:rPr sz="3000" spc="-5" dirty="0">
                <a:latin typeface="Carlito"/>
                <a:cs typeface="Carlito"/>
              </a:rPr>
              <a:t>of tissues </a:t>
            </a:r>
            <a:r>
              <a:rPr sz="3000" dirty="0">
                <a:latin typeface="Carlito"/>
                <a:cs typeface="Carlito"/>
              </a:rPr>
              <a:t>and</a:t>
            </a:r>
            <a:r>
              <a:rPr sz="3000" spc="-25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growth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Thermoregulation</a:t>
            </a:r>
            <a:endParaRPr sz="3000">
              <a:latin typeface="Carlito"/>
              <a:cs typeface="Carlito"/>
            </a:endParaRPr>
          </a:p>
          <a:p>
            <a:pPr marL="355600" marR="5080" indent="-343535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  <a:tab pos="4243705" algn="l"/>
              </a:tabLst>
            </a:pPr>
            <a:r>
              <a:rPr sz="3000" spc="-10" dirty="0">
                <a:latin typeface="Carlito"/>
                <a:cs typeface="Carlito"/>
              </a:rPr>
              <a:t>Regulation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of</a:t>
            </a:r>
            <a:r>
              <a:rPr sz="3000" spc="1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emotions-	sleep </a:t>
            </a:r>
            <a:r>
              <a:rPr sz="3000" spc="-15" dirty="0">
                <a:latin typeface="Carlito"/>
                <a:cs typeface="Carlito"/>
              </a:rPr>
              <a:t>deprivation </a:t>
            </a:r>
            <a:r>
              <a:rPr sz="3000" spc="-5" dirty="0">
                <a:latin typeface="Carlito"/>
                <a:cs typeface="Carlito"/>
              </a:rPr>
              <a:t>causes  </a:t>
            </a:r>
            <a:r>
              <a:rPr sz="3000" dirty="0">
                <a:latin typeface="Carlito"/>
                <a:cs typeface="Carlito"/>
              </a:rPr>
              <a:t>emotional </a:t>
            </a:r>
            <a:r>
              <a:rPr sz="3000" spc="-15" dirty="0">
                <a:latin typeface="Carlito"/>
                <a:cs typeface="Carlito"/>
              </a:rPr>
              <a:t>disorders </a:t>
            </a:r>
            <a:r>
              <a:rPr sz="3000" spc="-30" dirty="0">
                <a:latin typeface="Carlito"/>
                <a:cs typeface="Carlito"/>
              </a:rPr>
              <a:t>like </a:t>
            </a:r>
            <a:r>
              <a:rPr sz="3000" spc="-25" dirty="0">
                <a:latin typeface="Carlito"/>
                <a:cs typeface="Carlito"/>
              </a:rPr>
              <a:t>irritability, </a:t>
            </a:r>
            <a:r>
              <a:rPr sz="3000" spc="-40" dirty="0">
                <a:latin typeface="Carlito"/>
                <a:cs typeface="Carlito"/>
              </a:rPr>
              <a:t>anxiety,  </a:t>
            </a:r>
            <a:r>
              <a:rPr sz="3000" spc="-10" dirty="0">
                <a:latin typeface="Carlito"/>
                <a:cs typeface="Carlito"/>
              </a:rPr>
              <a:t>depression</a:t>
            </a:r>
            <a:r>
              <a:rPr sz="3000" spc="5" dirty="0">
                <a:latin typeface="Carlito"/>
                <a:cs typeface="Carlito"/>
              </a:rPr>
              <a:t> </a:t>
            </a:r>
            <a:r>
              <a:rPr sz="3000" spc="-15" dirty="0">
                <a:latin typeface="Carlito"/>
                <a:cs typeface="Carlito"/>
              </a:rPr>
              <a:t>etc.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latin typeface="Carlito"/>
                <a:cs typeface="Carlito"/>
              </a:rPr>
              <a:t>Neural</a:t>
            </a:r>
            <a:r>
              <a:rPr sz="3000" spc="-10" dirty="0">
                <a:latin typeface="Carlito"/>
                <a:cs typeface="Carlito"/>
              </a:rPr>
              <a:t> </a:t>
            </a:r>
            <a:r>
              <a:rPr sz="3000" spc="-15" dirty="0">
                <a:latin typeface="Carlito"/>
                <a:cs typeface="Carlito"/>
              </a:rPr>
              <a:t>maturation</a:t>
            </a:r>
            <a:endParaRPr sz="3000">
              <a:latin typeface="Carlito"/>
              <a:cs typeface="Carlito"/>
            </a:endParaRPr>
          </a:p>
          <a:p>
            <a:pPr marL="355600" marR="290830" indent="-343535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rlito"/>
                <a:cs typeface="Carlito"/>
              </a:rPr>
              <a:t>Memory and </a:t>
            </a:r>
            <a:r>
              <a:rPr sz="3000" spc="-5" dirty="0">
                <a:latin typeface="Carlito"/>
                <a:cs typeface="Carlito"/>
              </a:rPr>
              <a:t>learning- </a:t>
            </a:r>
            <a:r>
              <a:rPr sz="3000" spc="-10" dirty="0">
                <a:latin typeface="Carlito"/>
                <a:cs typeface="Carlito"/>
              </a:rPr>
              <a:t>there </a:t>
            </a:r>
            <a:r>
              <a:rPr sz="3000" dirty="0">
                <a:latin typeface="Carlito"/>
                <a:cs typeface="Carlito"/>
              </a:rPr>
              <a:t>will </a:t>
            </a:r>
            <a:r>
              <a:rPr sz="3000" spc="-5" dirty="0">
                <a:latin typeface="Carlito"/>
                <a:cs typeface="Carlito"/>
              </a:rPr>
              <a:t>be </a:t>
            </a:r>
            <a:r>
              <a:rPr sz="3000" spc="-15" dirty="0">
                <a:latin typeface="Carlito"/>
                <a:cs typeface="Carlito"/>
              </a:rPr>
              <a:t>information  </a:t>
            </a:r>
            <a:r>
              <a:rPr sz="3000" spc="-25" dirty="0">
                <a:latin typeface="Carlito"/>
                <a:cs typeface="Carlito"/>
              </a:rPr>
              <a:t>transfer </a:t>
            </a:r>
            <a:r>
              <a:rPr sz="3000" spc="-10" dirty="0">
                <a:latin typeface="Carlito"/>
                <a:cs typeface="Carlito"/>
              </a:rPr>
              <a:t>between </a:t>
            </a:r>
            <a:r>
              <a:rPr sz="3000" spc="-15" dirty="0">
                <a:latin typeface="Carlito"/>
                <a:cs typeface="Carlito"/>
              </a:rPr>
              <a:t>cerebral </a:t>
            </a:r>
            <a:r>
              <a:rPr sz="3000" spc="-25" dirty="0">
                <a:latin typeface="Carlito"/>
                <a:cs typeface="Carlito"/>
              </a:rPr>
              <a:t>cortex </a:t>
            </a:r>
            <a:r>
              <a:rPr sz="3000" dirty="0">
                <a:latin typeface="Carlito"/>
                <a:cs typeface="Carlito"/>
              </a:rPr>
              <a:t>and  </a:t>
            </a:r>
            <a:r>
              <a:rPr sz="3000" spc="-10" dirty="0">
                <a:latin typeface="Carlito"/>
                <a:cs typeface="Carlito"/>
              </a:rPr>
              <a:t>hippocampus during</a:t>
            </a:r>
            <a:r>
              <a:rPr sz="3000" spc="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sleep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9600" y="461899"/>
            <a:ext cx="72310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Normal </a:t>
            </a:r>
            <a:r>
              <a:rPr sz="4400" b="1" spc="-5" dirty="0"/>
              <a:t>Sleep</a:t>
            </a:r>
            <a:r>
              <a:rPr sz="4400" b="1" spc="-50" dirty="0"/>
              <a:t> </a:t>
            </a:r>
            <a:r>
              <a:rPr sz="4400" b="1" spc="-15" dirty="0"/>
              <a:t>Requirements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76375"/>
            <a:ext cx="8150860" cy="4771819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Newborn: </a:t>
            </a:r>
            <a:r>
              <a:rPr sz="3200" spc="-5" dirty="0">
                <a:latin typeface="Carlito"/>
                <a:cs typeface="Carlito"/>
              </a:rPr>
              <a:t>16-18 </a:t>
            </a:r>
            <a:r>
              <a:rPr sz="3200" spc="-20" dirty="0">
                <a:latin typeface="Carlito"/>
                <a:cs typeface="Carlito"/>
              </a:rPr>
              <a:t>hours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/day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Infants: </a:t>
            </a:r>
            <a:r>
              <a:rPr sz="3200" spc="-5" dirty="0">
                <a:latin typeface="Carlito"/>
                <a:cs typeface="Carlito"/>
              </a:rPr>
              <a:t>12-14</a:t>
            </a:r>
            <a:r>
              <a:rPr sz="3200" spc="4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5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45" dirty="0">
                <a:latin typeface="Carlito"/>
                <a:cs typeface="Carlito"/>
              </a:rPr>
              <a:t>Toddlers: </a:t>
            </a:r>
            <a:r>
              <a:rPr sz="3200" spc="-5" dirty="0">
                <a:latin typeface="Carlito"/>
                <a:cs typeface="Carlito"/>
              </a:rPr>
              <a:t>10-12</a:t>
            </a:r>
            <a:r>
              <a:rPr sz="3200" spc="6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Preschool: 11-12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School-Age: 8- </a:t>
            </a:r>
            <a:r>
              <a:rPr sz="3200" dirty="0">
                <a:latin typeface="Carlito"/>
                <a:cs typeface="Carlito"/>
              </a:rPr>
              <a:t>12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Adolescents: 8-10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Adult: </a:t>
            </a:r>
            <a:r>
              <a:rPr sz="3200" dirty="0">
                <a:latin typeface="Carlito"/>
                <a:cs typeface="Carlito"/>
              </a:rPr>
              <a:t>6-8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Elders: </a:t>
            </a:r>
            <a:r>
              <a:rPr sz="3200" dirty="0">
                <a:latin typeface="Carlito"/>
                <a:cs typeface="Carlito"/>
              </a:rPr>
              <a:t>6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hours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SPECIFIC OBJECTIVES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sleep and rest</a:t>
            </a:r>
          </a:p>
          <a:p>
            <a:r>
              <a:rPr lang="en-US" dirty="0"/>
              <a:t>Mention the physiology of sleep</a:t>
            </a:r>
          </a:p>
          <a:p>
            <a:r>
              <a:rPr lang="en-US" dirty="0"/>
              <a:t>Describe the stages of sleep</a:t>
            </a:r>
          </a:p>
          <a:p>
            <a:r>
              <a:rPr lang="en-US" dirty="0"/>
              <a:t>Draw the sleep cycle</a:t>
            </a:r>
          </a:p>
          <a:p>
            <a:r>
              <a:rPr lang="en-US" dirty="0"/>
              <a:t>Enumerate the functions of sleep</a:t>
            </a:r>
          </a:p>
          <a:p>
            <a:r>
              <a:rPr lang="en-US" dirty="0"/>
              <a:t>Explain the factors affecting sleep</a:t>
            </a:r>
          </a:p>
          <a:p>
            <a:r>
              <a:rPr lang="en-US" dirty="0"/>
              <a:t>Describe the sleep disorders</a:t>
            </a:r>
          </a:p>
          <a:p>
            <a:r>
              <a:rPr lang="en-US" dirty="0"/>
              <a:t>Write the nursing interventions for promoting sleep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7805" y="461899"/>
            <a:ext cx="7046595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65" dirty="0"/>
              <a:t>FACTORS </a:t>
            </a:r>
            <a:r>
              <a:rPr sz="4400" b="1" spc="-5" dirty="0"/>
              <a:t>AFFECTING</a:t>
            </a:r>
            <a:r>
              <a:rPr sz="4400" b="1" spc="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63065"/>
            <a:ext cx="7766050" cy="5105243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marR="381000" indent="-343535" algn="just">
              <a:lnSpc>
                <a:spcPts val="3240"/>
              </a:lnSpc>
              <a:spcBef>
                <a:spcPts val="50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rlito"/>
                <a:cs typeface="Carlito"/>
              </a:rPr>
              <a:t>Both the </a:t>
            </a:r>
            <a:r>
              <a:rPr sz="3000" spc="-5" dirty="0">
                <a:latin typeface="Carlito"/>
                <a:cs typeface="Carlito"/>
              </a:rPr>
              <a:t>quality </a:t>
            </a:r>
            <a:r>
              <a:rPr sz="3000" dirty="0">
                <a:latin typeface="Carlito"/>
                <a:cs typeface="Carlito"/>
              </a:rPr>
              <a:t>and the </a:t>
            </a:r>
            <a:r>
              <a:rPr sz="3000" spc="-10" dirty="0">
                <a:latin typeface="Carlito"/>
                <a:cs typeface="Carlito"/>
              </a:rPr>
              <a:t>quantity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0" dirty="0">
                <a:latin typeface="Carlito"/>
                <a:cs typeface="Carlito"/>
              </a:rPr>
              <a:t>sleep </a:t>
            </a:r>
            <a:r>
              <a:rPr sz="3000" spc="-15" dirty="0">
                <a:latin typeface="Carlito"/>
                <a:cs typeface="Carlito"/>
              </a:rPr>
              <a:t>are  </a:t>
            </a:r>
            <a:r>
              <a:rPr sz="3000" spc="-20" dirty="0">
                <a:latin typeface="Carlito"/>
                <a:cs typeface="Carlito"/>
              </a:rPr>
              <a:t>affected </a:t>
            </a:r>
            <a:r>
              <a:rPr sz="3000" spc="-10" dirty="0">
                <a:latin typeface="Carlito"/>
                <a:cs typeface="Carlito"/>
              </a:rPr>
              <a:t>by </a:t>
            </a:r>
            <a:r>
              <a:rPr sz="3000" dirty="0">
                <a:latin typeface="Carlito"/>
                <a:cs typeface="Carlito"/>
              </a:rPr>
              <a:t>a </a:t>
            </a:r>
            <a:r>
              <a:rPr sz="3000" spc="-5" dirty="0">
                <a:latin typeface="Carlito"/>
                <a:cs typeface="Carlito"/>
              </a:rPr>
              <a:t>number of</a:t>
            </a:r>
            <a:r>
              <a:rPr sz="3000" spc="-35" dirty="0">
                <a:latin typeface="Carlito"/>
                <a:cs typeface="Carlito"/>
              </a:rPr>
              <a:t> </a:t>
            </a:r>
            <a:r>
              <a:rPr sz="3000" spc="-20" dirty="0">
                <a:latin typeface="Carlito"/>
                <a:cs typeface="Carlito"/>
              </a:rPr>
              <a:t>factors.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Sleep quality </a:t>
            </a:r>
            <a:r>
              <a:rPr sz="3000" dirty="0">
                <a:latin typeface="Carlito"/>
                <a:cs typeface="Carlito"/>
              </a:rPr>
              <a:t>is a </a:t>
            </a:r>
            <a:r>
              <a:rPr sz="3000" spc="-5" dirty="0">
                <a:latin typeface="Carlito"/>
                <a:cs typeface="Carlito"/>
              </a:rPr>
              <a:t>subjective</a:t>
            </a:r>
            <a:r>
              <a:rPr sz="3000" spc="-45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characteristic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ts val="342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Quantity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0" dirty="0">
                <a:latin typeface="Carlito"/>
                <a:cs typeface="Carlito"/>
              </a:rPr>
              <a:t>sleep </a:t>
            </a:r>
            <a:r>
              <a:rPr sz="3000" dirty="0">
                <a:latin typeface="Carlito"/>
                <a:cs typeface="Carlito"/>
              </a:rPr>
              <a:t>is the </a:t>
            </a:r>
            <a:r>
              <a:rPr sz="3000" spc="-20" dirty="0">
                <a:latin typeface="Carlito"/>
                <a:cs typeface="Carlito"/>
              </a:rPr>
              <a:t>total </a:t>
            </a:r>
            <a:r>
              <a:rPr sz="3000" dirty="0">
                <a:latin typeface="Carlito"/>
                <a:cs typeface="Carlito"/>
              </a:rPr>
              <a:t>time the</a:t>
            </a:r>
            <a:r>
              <a:rPr sz="3000" spc="-4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individual</a:t>
            </a:r>
            <a:endParaRPr sz="3000">
              <a:latin typeface="Carlito"/>
              <a:cs typeface="Carlito"/>
            </a:endParaRPr>
          </a:p>
          <a:p>
            <a:pPr marL="355600" algn="just">
              <a:lnSpc>
                <a:spcPts val="3420"/>
              </a:lnSpc>
            </a:pPr>
            <a:r>
              <a:rPr sz="3000" spc="-10" dirty="0">
                <a:latin typeface="Carlito"/>
                <a:cs typeface="Carlito"/>
              </a:rPr>
              <a:t>sleeps.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 dirty="0">
                <a:solidFill>
                  <a:srgbClr val="00AFEF"/>
                </a:solidFill>
                <a:latin typeface="Carlito"/>
                <a:cs typeface="Carlito"/>
              </a:rPr>
              <a:t>1.</a:t>
            </a:r>
            <a:r>
              <a:rPr sz="3000" b="1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000" b="1" spc="-20" dirty="0">
                <a:solidFill>
                  <a:srgbClr val="00AFEF"/>
                </a:solidFill>
                <a:latin typeface="Carlito"/>
                <a:cs typeface="Carlito"/>
              </a:rPr>
              <a:t>AGE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 dirty="0">
                <a:solidFill>
                  <a:srgbClr val="00AFEF"/>
                </a:solidFill>
                <a:latin typeface="Carlito"/>
                <a:cs typeface="Carlito"/>
              </a:rPr>
              <a:t>2.</a:t>
            </a:r>
            <a:r>
              <a:rPr sz="3000" b="1" spc="-5" dirty="0">
                <a:solidFill>
                  <a:srgbClr val="00AFEF"/>
                </a:solidFill>
                <a:latin typeface="Carlito"/>
                <a:cs typeface="Carlito"/>
              </a:rPr>
              <a:t> Illness</a:t>
            </a:r>
            <a:endParaRPr sz="30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Illness that </a:t>
            </a:r>
            <a:r>
              <a:rPr sz="3000" spc="-5" dirty="0">
                <a:latin typeface="Carlito"/>
                <a:cs typeface="Carlito"/>
              </a:rPr>
              <a:t>causes pain or </a:t>
            </a:r>
            <a:r>
              <a:rPr sz="3000" spc="-20" dirty="0">
                <a:latin typeface="Carlito"/>
                <a:cs typeface="Carlito"/>
              </a:rPr>
              <a:t>physical </a:t>
            </a:r>
            <a:r>
              <a:rPr sz="3000" spc="-15" dirty="0">
                <a:latin typeface="Carlito"/>
                <a:cs typeface="Carlito"/>
              </a:rPr>
              <a:t>distress </a:t>
            </a:r>
            <a:r>
              <a:rPr sz="3000" dirty="0">
                <a:latin typeface="Carlito"/>
                <a:cs typeface="Carlito"/>
              </a:rPr>
              <a:t>(e.g.,  </a:t>
            </a:r>
            <a:r>
              <a:rPr sz="3000" spc="-5" dirty="0">
                <a:latin typeface="Carlito"/>
                <a:cs typeface="Carlito"/>
              </a:rPr>
              <a:t>arthritis, backpain) </a:t>
            </a:r>
            <a:r>
              <a:rPr sz="3000" spc="-10" dirty="0">
                <a:latin typeface="Carlito"/>
                <a:cs typeface="Carlito"/>
              </a:rPr>
              <a:t>can result </a:t>
            </a:r>
            <a:r>
              <a:rPr sz="3000" spc="-5" dirty="0">
                <a:latin typeface="Carlito"/>
                <a:cs typeface="Carlito"/>
              </a:rPr>
              <a:t>in </a:t>
            </a:r>
            <a:r>
              <a:rPr sz="3000" spc="-10" dirty="0">
                <a:latin typeface="Carlito"/>
                <a:cs typeface="Carlito"/>
              </a:rPr>
              <a:t>sleep</a:t>
            </a:r>
            <a:r>
              <a:rPr sz="3000" spc="10" dirty="0">
                <a:latin typeface="Carlito"/>
                <a:cs typeface="Carlito"/>
              </a:rPr>
              <a:t> </a:t>
            </a:r>
            <a:r>
              <a:rPr sz="3000" spc="-15" dirty="0">
                <a:latin typeface="Carlito"/>
                <a:cs typeface="Carlito"/>
              </a:rPr>
              <a:t>problems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303260" cy="179408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Examples: </a:t>
            </a:r>
            <a:r>
              <a:rPr sz="3200" spc="-20" dirty="0">
                <a:latin typeface="Carlito"/>
                <a:cs typeface="Carlito"/>
              </a:rPr>
              <a:t>Respiratory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conditions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Pain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need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urinate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</a:t>
            </a:r>
            <a:r>
              <a:rPr sz="3200" spc="4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night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73084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/>
              <a:t>…….FACTORS </a:t>
            </a:r>
            <a:r>
              <a:rPr sz="4400" b="1" spc="-5" dirty="0"/>
              <a:t>AFFECTING</a:t>
            </a:r>
            <a:r>
              <a:rPr sz="4400" b="1" spc="2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26489"/>
            <a:ext cx="8455660" cy="41601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>
                <a:solidFill>
                  <a:srgbClr val="00AFEF"/>
                </a:solidFill>
                <a:latin typeface="Carlito"/>
                <a:cs typeface="Carlito"/>
              </a:rPr>
              <a:t>3.</a:t>
            </a:r>
            <a:r>
              <a:rPr sz="3000" b="1" spc="-5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000" b="1" spc="-15">
                <a:solidFill>
                  <a:srgbClr val="00AFEF"/>
                </a:solidFill>
                <a:latin typeface="Carlito"/>
                <a:cs typeface="Carlito"/>
              </a:rPr>
              <a:t>Environment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>
                <a:latin typeface="Carlito"/>
                <a:cs typeface="Carlito"/>
              </a:rPr>
              <a:t>Environment </a:t>
            </a:r>
            <a:r>
              <a:rPr sz="3000" spc="-10" dirty="0">
                <a:latin typeface="Carlito"/>
                <a:cs typeface="Carlito"/>
              </a:rPr>
              <a:t>can </a:t>
            </a:r>
            <a:r>
              <a:rPr sz="3000" spc="-15" dirty="0">
                <a:latin typeface="Carlito"/>
                <a:cs typeface="Carlito"/>
              </a:rPr>
              <a:t>promote </a:t>
            </a:r>
            <a:r>
              <a:rPr sz="3000" spc="-5" dirty="0">
                <a:latin typeface="Carlito"/>
                <a:cs typeface="Carlito"/>
              </a:rPr>
              <a:t>or hinder</a:t>
            </a:r>
            <a:r>
              <a:rPr sz="3000" spc="4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sleep</a:t>
            </a:r>
            <a:endParaRPr sz="3000">
              <a:latin typeface="Carlito"/>
              <a:cs typeface="Carlito"/>
            </a:endParaRPr>
          </a:p>
          <a:p>
            <a:pPr marL="355600" marR="1456055" indent="-343535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latin typeface="Carlito"/>
                <a:cs typeface="Carlito"/>
              </a:rPr>
              <a:t>Any </a:t>
            </a:r>
            <a:r>
              <a:rPr sz="3000" spc="-15" dirty="0">
                <a:latin typeface="Carlito"/>
                <a:cs typeface="Carlito"/>
              </a:rPr>
              <a:t>change—for </a:t>
            </a:r>
            <a:r>
              <a:rPr sz="3000" spc="-20" dirty="0">
                <a:latin typeface="Carlito"/>
                <a:cs typeface="Carlito"/>
              </a:rPr>
              <a:t>example, </a:t>
            </a:r>
            <a:r>
              <a:rPr sz="3000" spc="-5" dirty="0">
                <a:solidFill>
                  <a:srgbClr val="00AFEF"/>
                </a:solidFill>
                <a:latin typeface="Carlito"/>
                <a:cs typeface="Carlito"/>
              </a:rPr>
              <a:t>noise </a:t>
            </a:r>
            <a:r>
              <a:rPr sz="3000" dirty="0">
                <a:latin typeface="Carlito"/>
                <a:cs typeface="Carlito"/>
              </a:rPr>
              <a:t>in </a:t>
            </a:r>
            <a:r>
              <a:rPr sz="3000" spc="-5" dirty="0">
                <a:latin typeface="Carlito"/>
                <a:cs typeface="Carlito"/>
              </a:rPr>
              <a:t>the  </a:t>
            </a:r>
            <a:r>
              <a:rPr sz="3000" spc="-15" dirty="0">
                <a:latin typeface="Carlito"/>
                <a:cs typeface="Carlito"/>
              </a:rPr>
              <a:t>environment—can </a:t>
            </a:r>
            <a:r>
              <a:rPr sz="3000" spc="-10" dirty="0">
                <a:latin typeface="Carlito"/>
                <a:cs typeface="Carlito"/>
              </a:rPr>
              <a:t>inhibit</a:t>
            </a:r>
            <a:r>
              <a:rPr sz="3000" spc="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sleep.</a:t>
            </a:r>
            <a:endParaRPr sz="3000">
              <a:latin typeface="Carlito"/>
              <a:cs typeface="Carlito"/>
            </a:endParaRPr>
          </a:p>
          <a:p>
            <a:pPr marL="355600" marR="122555" indent="-343535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The absence of usual </a:t>
            </a:r>
            <a:r>
              <a:rPr sz="3000" spc="-10" dirty="0">
                <a:latin typeface="Carlito"/>
                <a:cs typeface="Carlito"/>
              </a:rPr>
              <a:t>stimuli </a:t>
            </a:r>
            <a:r>
              <a:rPr sz="3000" spc="-5" dirty="0">
                <a:latin typeface="Carlito"/>
                <a:cs typeface="Carlito"/>
              </a:rPr>
              <a:t>or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10" dirty="0">
                <a:latin typeface="Carlito"/>
                <a:cs typeface="Carlito"/>
              </a:rPr>
              <a:t>presence </a:t>
            </a:r>
            <a:r>
              <a:rPr sz="3000" spc="-5" dirty="0">
                <a:latin typeface="Carlito"/>
                <a:cs typeface="Carlito"/>
              </a:rPr>
              <a:t>of  </a:t>
            </a:r>
            <a:r>
              <a:rPr sz="3000" spc="-15" dirty="0">
                <a:latin typeface="Carlito"/>
                <a:cs typeface="Carlito"/>
              </a:rPr>
              <a:t>unfamiliar </a:t>
            </a:r>
            <a:r>
              <a:rPr sz="3000" spc="-10" dirty="0">
                <a:latin typeface="Carlito"/>
                <a:cs typeface="Carlito"/>
              </a:rPr>
              <a:t>stimuli can </a:t>
            </a:r>
            <a:r>
              <a:rPr sz="3000" spc="-20" dirty="0">
                <a:latin typeface="Carlito"/>
                <a:cs typeface="Carlito"/>
              </a:rPr>
              <a:t>prevent </a:t>
            </a:r>
            <a:r>
              <a:rPr sz="3000" spc="-10" dirty="0">
                <a:latin typeface="Carlito"/>
                <a:cs typeface="Carlito"/>
              </a:rPr>
              <a:t>people </a:t>
            </a:r>
            <a:r>
              <a:rPr sz="3000" spc="-20" dirty="0">
                <a:latin typeface="Carlito"/>
                <a:cs typeface="Carlito"/>
              </a:rPr>
              <a:t>from  </a:t>
            </a:r>
            <a:r>
              <a:rPr sz="3000" spc="-5" dirty="0">
                <a:latin typeface="Carlito"/>
                <a:cs typeface="Carlito"/>
              </a:rPr>
              <a:t>sleeping</a:t>
            </a:r>
            <a:endParaRPr sz="30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latin typeface="Carlito"/>
                <a:cs typeface="Carlito"/>
              </a:rPr>
              <a:t>Discomfort </a:t>
            </a:r>
            <a:r>
              <a:rPr sz="3000" spc="-20" dirty="0">
                <a:latin typeface="Carlito"/>
                <a:cs typeface="Carlito"/>
              </a:rPr>
              <a:t>from </a:t>
            </a:r>
            <a:r>
              <a:rPr sz="3000" spc="-15" dirty="0">
                <a:latin typeface="Carlito"/>
                <a:cs typeface="Carlito"/>
              </a:rPr>
              <a:t>environmental </a:t>
            </a:r>
            <a:r>
              <a:rPr sz="3000" spc="-15" dirty="0">
                <a:solidFill>
                  <a:srgbClr val="00AFEF"/>
                </a:solidFill>
                <a:latin typeface="Carlito"/>
                <a:cs typeface="Carlito"/>
              </a:rPr>
              <a:t>temperature 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(e.g., </a:t>
            </a:r>
            <a:r>
              <a:rPr sz="3000" spc="-10" dirty="0">
                <a:latin typeface="Carlito"/>
                <a:cs typeface="Carlito"/>
              </a:rPr>
              <a:t>too </a:t>
            </a:r>
            <a:r>
              <a:rPr sz="3000" spc="-5" dirty="0">
                <a:latin typeface="Carlito"/>
                <a:cs typeface="Carlito"/>
              </a:rPr>
              <a:t>hot or </a:t>
            </a:r>
            <a:r>
              <a:rPr sz="3000" spc="-10" dirty="0">
                <a:latin typeface="Carlito"/>
                <a:cs typeface="Carlito"/>
              </a:rPr>
              <a:t>cold) </a:t>
            </a:r>
            <a:r>
              <a:rPr sz="3000" dirty="0">
                <a:latin typeface="Carlito"/>
                <a:cs typeface="Carlito"/>
              </a:rPr>
              <a:t>and lack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0" dirty="0">
                <a:solidFill>
                  <a:srgbClr val="00AFEF"/>
                </a:solidFill>
                <a:latin typeface="Carlito"/>
                <a:cs typeface="Carlito"/>
              </a:rPr>
              <a:t>ventilation </a:t>
            </a:r>
            <a:r>
              <a:rPr sz="3000" spc="-10" dirty="0">
                <a:latin typeface="Carlito"/>
                <a:cs typeface="Carlito"/>
              </a:rPr>
              <a:t>can  </a:t>
            </a:r>
            <a:r>
              <a:rPr sz="3000" spc="-20" dirty="0">
                <a:latin typeface="Carlito"/>
                <a:cs typeface="Carlito"/>
              </a:rPr>
              <a:t>affect</a:t>
            </a:r>
            <a:r>
              <a:rPr sz="3000" spc="-4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sleep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65464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/>
              <a:t>…….FACTORS </a:t>
            </a:r>
            <a:r>
              <a:rPr sz="4400" b="1" spc="-5" dirty="0"/>
              <a:t>AFFECTING</a:t>
            </a:r>
            <a:r>
              <a:rPr sz="4400" b="1" spc="2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09940"/>
            <a:ext cx="8074660" cy="376385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Light </a:t>
            </a:r>
            <a:r>
              <a:rPr sz="3200" spc="-10" dirty="0">
                <a:latin typeface="Carlito"/>
                <a:cs typeface="Carlito"/>
              </a:rPr>
              <a:t>levels can </a:t>
            </a:r>
            <a:r>
              <a:rPr sz="3200" dirty="0">
                <a:latin typeface="Carlito"/>
                <a:cs typeface="Carlito"/>
              </a:rPr>
              <a:t>be </a:t>
            </a:r>
            <a:r>
              <a:rPr sz="3200" spc="-5" dirty="0">
                <a:latin typeface="Carlito"/>
                <a:cs typeface="Carlito"/>
              </a:rPr>
              <a:t>another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factor</a:t>
            </a:r>
            <a:endParaRPr sz="3200">
              <a:latin typeface="Carlito"/>
              <a:cs typeface="Carlito"/>
            </a:endParaRPr>
          </a:p>
          <a:p>
            <a:pPr marL="355600" marR="7556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Another </a:t>
            </a:r>
            <a:r>
              <a:rPr sz="3200" spc="-10" dirty="0">
                <a:latin typeface="Carlito"/>
                <a:cs typeface="Carlito"/>
              </a:rPr>
              <a:t>influence </a:t>
            </a:r>
            <a:r>
              <a:rPr sz="3200" dirty="0">
                <a:latin typeface="Carlito"/>
                <a:cs typeface="Carlito"/>
              </a:rPr>
              <a:t>includes the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comfort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25" dirty="0">
                <a:latin typeface="Carlito"/>
                <a:cs typeface="Carlito"/>
              </a:rPr>
              <a:t>size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bed.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 </a:t>
            </a:r>
            <a:r>
              <a:rPr sz="3200" spc="-35" dirty="0">
                <a:latin typeface="Carlito"/>
                <a:cs typeface="Carlito"/>
              </a:rPr>
              <a:t>person’s </a:t>
            </a:r>
            <a:r>
              <a:rPr sz="3200" spc="-5" dirty="0">
                <a:latin typeface="Carlito"/>
                <a:cs typeface="Carlito"/>
              </a:rPr>
              <a:t>partner </a:t>
            </a:r>
            <a:r>
              <a:rPr sz="3200" dirty="0">
                <a:latin typeface="Carlito"/>
                <a:cs typeface="Carlito"/>
              </a:rPr>
              <a:t>who </a:t>
            </a:r>
            <a:r>
              <a:rPr sz="3200" spc="-5" dirty="0">
                <a:latin typeface="Carlito"/>
                <a:cs typeface="Carlito"/>
              </a:rPr>
              <a:t>has </a:t>
            </a:r>
            <a:r>
              <a:rPr sz="3200" spc="-25" dirty="0">
                <a:latin typeface="Carlito"/>
                <a:cs typeface="Carlito"/>
              </a:rPr>
              <a:t>different </a:t>
            </a:r>
            <a:r>
              <a:rPr sz="3200" spc="-5" dirty="0">
                <a:latin typeface="Carlito"/>
                <a:cs typeface="Carlito"/>
              </a:rPr>
              <a:t>sleep  habits, </a:t>
            </a:r>
            <a:r>
              <a:rPr sz="3200" spc="-10" dirty="0">
                <a:latin typeface="Carlito"/>
                <a:cs typeface="Carlito"/>
              </a:rPr>
              <a:t>snores, </a:t>
            </a:r>
            <a:r>
              <a:rPr sz="3200" spc="-5" dirty="0">
                <a:latin typeface="Carlito"/>
                <a:cs typeface="Carlito"/>
              </a:rPr>
              <a:t>or has other sleep </a:t>
            </a:r>
            <a:r>
              <a:rPr sz="3200" spc="-10" dirty="0">
                <a:latin typeface="Carlito"/>
                <a:cs typeface="Carlito"/>
              </a:rPr>
              <a:t>difficulties  </a:t>
            </a:r>
            <a:r>
              <a:rPr sz="3200" spc="-20" dirty="0">
                <a:latin typeface="Carlito"/>
                <a:cs typeface="Carlito"/>
              </a:rPr>
              <a:t>may </a:t>
            </a:r>
            <a:r>
              <a:rPr sz="3200" spc="-5" dirty="0">
                <a:latin typeface="Carlito"/>
                <a:cs typeface="Carlito"/>
              </a:rPr>
              <a:t>become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problem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person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also.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608060" cy="3271407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4.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Lifestyle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Following </a:t>
            </a:r>
            <a:r>
              <a:rPr sz="3200" dirty="0">
                <a:latin typeface="Carlito"/>
                <a:cs typeface="Carlito"/>
              </a:rPr>
              <a:t>an </a:t>
            </a:r>
            <a:r>
              <a:rPr sz="3200" spc="-5" dirty="0">
                <a:latin typeface="Carlito"/>
                <a:cs typeface="Carlito"/>
              </a:rPr>
              <a:t>irregular morning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night </a:t>
            </a:r>
            <a:r>
              <a:rPr sz="3200" spc="-5" dirty="0">
                <a:latin typeface="Carlito"/>
                <a:cs typeface="Carlito"/>
              </a:rPr>
              <a:t>time  schedule can </a:t>
            </a:r>
            <a:r>
              <a:rPr sz="3200" spc="-30" dirty="0">
                <a:latin typeface="Carlito"/>
                <a:cs typeface="Carlito"/>
              </a:rPr>
              <a:t>affect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33782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Night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shift </a:t>
            </a:r>
            <a:r>
              <a:rPr sz="3200" spc="-30" dirty="0">
                <a:solidFill>
                  <a:srgbClr val="00AFEF"/>
                </a:solidFill>
                <a:latin typeface="Carlito"/>
                <a:cs typeface="Carlito"/>
              </a:rPr>
              <a:t>workers </a:t>
            </a:r>
            <a:r>
              <a:rPr sz="3200" spc="-10" dirty="0">
                <a:latin typeface="Carlito"/>
                <a:cs typeface="Carlito"/>
              </a:rPr>
              <a:t>frequently obtain </a:t>
            </a:r>
            <a:r>
              <a:rPr sz="3200" dirty="0">
                <a:latin typeface="Carlito"/>
                <a:cs typeface="Carlito"/>
              </a:rPr>
              <a:t>less  </a:t>
            </a:r>
            <a:r>
              <a:rPr sz="3200" spc="-5" dirty="0">
                <a:latin typeface="Carlito"/>
                <a:cs typeface="Carlito"/>
              </a:rPr>
              <a:t>sleep than other </a:t>
            </a:r>
            <a:r>
              <a:rPr sz="3200" spc="-30" dirty="0">
                <a:latin typeface="Carlito"/>
                <a:cs typeface="Carlito"/>
              </a:rPr>
              <a:t>workers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10" dirty="0">
                <a:latin typeface="Carlito"/>
                <a:cs typeface="Carlito"/>
              </a:rPr>
              <a:t>difficulty  </a:t>
            </a:r>
            <a:r>
              <a:rPr sz="3200" spc="-15" dirty="0">
                <a:latin typeface="Carlito"/>
                <a:cs typeface="Carlito"/>
              </a:rPr>
              <a:t>falling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asleep.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0"/>
            <a:ext cx="8303260" cy="4256292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5. Emotional</a:t>
            </a:r>
            <a:r>
              <a:rPr sz="3200" b="1" spc="-5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Stress</a:t>
            </a:r>
            <a:endParaRPr sz="3200">
              <a:latin typeface="Carlito"/>
              <a:cs typeface="Carlito"/>
            </a:endParaRPr>
          </a:p>
          <a:p>
            <a:pPr marL="355600" marR="2540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Stress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considered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be </a:t>
            </a:r>
            <a:r>
              <a:rPr sz="3200" dirty="0">
                <a:latin typeface="Carlito"/>
                <a:cs typeface="Carlito"/>
              </a:rPr>
              <a:t>the major </a:t>
            </a:r>
            <a:r>
              <a:rPr sz="3200" spc="-5" dirty="0">
                <a:latin typeface="Carlito"/>
                <a:cs typeface="Carlito"/>
              </a:rPr>
              <a:t>cause of  </a:t>
            </a:r>
            <a:r>
              <a:rPr sz="3200" spc="-10" dirty="0">
                <a:latin typeface="Carlito"/>
                <a:cs typeface="Carlito"/>
              </a:rPr>
              <a:t>short-term </a:t>
            </a:r>
            <a:r>
              <a:rPr sz="3200" spc="-5" dirty="0">
                <a:latin typeface="Carlito"/>
                <a:cs typeface="Carlito"/>
              </a:rPr>
              <a:t>sleeping </a:t>
            </a:r>
            <a:r>
              <a:rPr sz="3200" spc="-10" dirty="0">
                <a:latin typeface="Carlito"/>
                <a:cs typeface="Carlito"/>
              </a:rPr>
              <a:t>difficulties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 </a:t>
            </a:r>
            <a:r>
              <a:rPr sz="3200" spc="-15" dirty="0">
                <a:latin typeface="Carlito"/>
                <a:cs typeface="Carlito"/>
              </a:rPr>
              <a:t>person </a:t>
            </a:r>
            <a:r>
              <a:rPr sz="3200" spc="-5" dirty="0">
                <a:latin typeface="Carlito"/>
                <a:cs typeface="Carlito"/>
              </a:rPr>
              <a:t>preoccupied with </a:t>
            </a:r>
            <a:r>
              <a:rPr sz="3200" spc="-15" dirty="0">
                <a:latin typeface="Carlito"/>
                <a:cs typeface="Carlito"/>
              </a:rPr>
              <a:t>personal </a:t>
            </a:r>
            <a:r>
              <a:rPr sz="3200" spc="-10" dirty="0">
                <a:latin typeface="Carlito"/>
                <a:cs typeface="Carlito"/>
              </a:rPr>
              <a:t>problems  </a:t>
            </a:r>
            <a:r>
              <a:rPr sz="3200" dirty="0">
                <a:latin typeface="Carlito"/>
                <a:cs typeface="Carlito"/>
              </a:rPr>
              <a:t>(e.g., </a:t>
            </a:r>
            <a:r>
              <a:rPr sz="3200" spc="-5" dirty="0">
                <a:latin typeface="Carlito"/>
                <a:cs typeface="Carlito"/>
              </a:rPr>
              <a:t>school- or </a:t>
            </a:r>
            <a:r>
              <a:rPr sz="3200" spc="-10" dirty="0">
                <a:latin typeface="Carlito"/>
                <a:cs typeface="Carlito"/>
              </a:rPr>
              <a:t>job-related pressures, </a:t>
            </a:r>
            <a:r>
              <a:rPr sz="3200" spc="-15" dirty="0">
                <a:latin typeface="Carlito"/>
                <a:cs typeface="Carlito"/>
              </a:rPr>
              <a:t>family  </a:t>
            </a:r>
            <a:r>
              <a:rPr sz="3200" spc="-5" dirty="0">
                <a:latin typeface="Carlito"/>
                <a:cs typeface="Carlito"/>
              </a:rPr>
              <a:t>or marriage </a:t>
            </a:r>
            <a:r>
              <a:rPr sz="3200" spc="-10" dirty="0">
                <a:latin typeface="Carlito"/>
                <a:cs typeface="Carlito"/>
              </a:rPr>
              <a:t>problems) </a:t>
            </a:r>
            <a:r>
              <a:rPr sz="3200" spc="-20" dirty="0">
                <a:latin typeface="Carlito"/>
                <a:cs typeface="Carlito"/>
              </a:rPr>
              <a:t>may </a:t>
            </a:r>
            <a:r>
              <a:rPr sz="3200" spc="-5" dirty="0">
                <a:latin typeface="Carlito"/>
                <a:cs typeface="Carlito"/>
              </a:rPr>
              <a:t>be unable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relax  sufficiently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get </a:t>
            </a:r>
            <a:r>
              <a:rPr sz="3200" spc="-30" dirty="0">
                <a:latin typeface="Carlito"/>
                <a:cs typeface="Carlito"/>
              </a:rPr>
              <a:t>to</a:t>
            </a:r>
            <a:r>
              <a:rPr sz="3200" spc="1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65464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/>
              <a:t>…….FACTORS </a:t>
            </a:r>
            <a:r>
              <a:rPr sz="4400" b="1" spc="-5" dirty="0"/>
              <a:t>AFFECTING</a:t>
            </a:r>
            <a:r>
              <a:rPr sz="4400" b="1" spc="2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79423"/>
            <a:ext cx="8303260" cy="485068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6. </a:t>
            </a: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Stimulants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and</a:t>
            </a:r>
            <a:r>
              <a:rPr sz="3200" b="1" spc="-7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Alcohol</a:t>
            </a:r>
            <a:endParaRPr sz="3200">
              <a:latin typeface="Carlito"/>
              <a:cs typeface="Carlito"/>
            </a:endParaRPr>
          </a:p>
          <a:p>
            <a:pPr marL="355600" marR="100965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Caffeine-containing beverages </a:t>
            </a:r>
            <a:r>
              <a:rPr sz="3200" dirty="0">
                <a:latin typeface="Carlito"/>
                <a:cs typeface="Carlito"/>
              </a:rPr>
              <a:t>act as  </a:t>
            </a:r>
            <a:r>
              <a:rPr sz="3200" spc="-10" dirty="0">
                <a:latin typeface="Carlito"/>
                <a:cs typeface="Carlito"/>
              </a:rPr>
              <a:t>stimulants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central </a:t>
            </a:r>
            <a:r>
              <a:rPr sz="3200" spc="-5" dirty="0">
                <a:latin typeface="Carlito"/>
                <a:cs typeface="Carlito"/>
              </a:rPr>
              <a:t>nervous </a:t>
            </a:r>
            <a:r>
              <a:rPr sz="3200" spc="-30" dirty="0">
                <a:latin typeface="Carlito"/>
                <a:cs typeface="Carlito"/>
              </a:rPr>
              <a:t>system  </a:t>
            </a:r>
            <a:r>
              <a:rPr sz="3200" spc="-5" dirty="0">
                <a:latin typeface="Carlito"/>
                <a:cs typeface="Carlito"/>
              </a:rPr>
              <a:t>(CNS).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Drinking </a:t>
            </a:r>
            <a:r>
              <a:rPr sz="3200" spc="-15" dirty="0">
                <a:latin typeface="Carlito"/>
                <a:cs typeface="Carlito"/>
              </a:rPr>
              <a:t>beverages </a:t>
            </a:r>
            <a:r>
              <a:rPr sz="3200" spc="-10" dirty="0">
                <a:latin typeface="Carlito"/>
                <a:cs typeface="Carlito"/>
              </a:rPr>
              <a:t>containing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Caffeine </a:t>
            </a:r>
            <a:r>
              <a:rPr sz="3200" dirty="0">
                <a:latin typeface="Carlito"/>
                <a:cs typeface="Carlito"/>
              </a:rPr>
              <a:t>in the  </a:t>
            </a:r>
            <a:r>
              <a:rPr sz="3200" spc="-10" dirty="0">
                <a:latin typeface="Carlito"/>
                <a:cs typeface="Carlito"/>
              </a:rPr>
              <a:t>afternoon </a:t>
            </a:r>
            <a:r>
              <a:rPr sz="3200" dirty="0">
                <a:latin typeface="Carlito"/>
                <a:cs typeface="Carlito"/>
              </a:rPr>
              <a:t>or </a:t>
            </a:r>
            <a:r>
              <a:rPr sz="3200" spc="-10" dirty="0">
                <a:latin typeface="Carlito"/>
                <a:cs typeface="Carlito"/>
              </a:rPr>
              <a:t>evening </a:t>
            </a:r>
            <a:r>
              <a:rPr sz="3200" spc="-20" dirty="0">
                <a:latin typeface="Carlito"/>
                <a:cs typeface="Carlito"/>
              </a:rPr>
              <a:t>may </a:t>
            </a:r>
            <a:r>
              <a:rPr sz="3200" spc="-25" dirty="0">
                <a:latin typeface="Carlito"/>
                <a:cs typeface="Carlito"/>
              </a:rPr>
              <a:t>interfere </a:t>
            </a:r>
            <a:r>
              <a:rPr sz="3200" dirty="0">
                <a:latin typeface="Carlito"/>
                <a:cs typeface="Carlito"/>
              </a:rPr>
              <a:t>with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18796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30" dirty="0">
                <a:latin typeface="Carlito"/>
                <a:cs typeface="Carlito"/>
              </a:rPr>
              <a:t>Even </a:t>
            </a:r>
            <a:r>
              <a:rPr sz="3200" spc="-5" dirty="0">
                <a:latin typeface="Carlito"/>
                <a:cs typeface="Carlito"/>
              </a:rPr>
              <a:t>though alcohol </a:t>
            </a:r>
            <a:r>
              <a:rPr sz="3200" dirty="0">
                <a:latin typeface="Carlito"/>
                <a:cs typeface="Carlito"/>
              </a:rPr>
              <a:t>induces </a:t>
            </a:r>
            <a:r>
              <a:rPr sz="3200" spc="-5" dirty="0">
                <a:latin typeface="Carlito"/>
                <a:cs typeface="Carlito"/>
              </a:rPr>
              <a:t>sleep, </a:t>
            </a:r>
            <a:r>
              <a:rPr sz="3200" dirty="0">
                <a:latin typeface="Carlito"/>
                <a:cs typeface="Carlito"/>
              </a:rPr>
              <a:t>it </a:t>
            </a:r>
            <a:r>
              <a:rPr sz="3200" spc="-10" dirty="0">
                <a:latin typeface="Carlito"/>
                <a:cs typeface="Carlito"/>
              </a:rPr>
              <a:t>disturbs  </a:t>
            </a:r>
            <a:r>
              <a:rPr sz="3200" dirty="0">
                <a:latin typeface="Carlito"/>
                <a:cs typeface="Carlito"/>
              </a:rPr>
              <a:t>REM </a:t>
            </a:r>
            <a:r>
              <a:rPr sz="3200" spc="-5" dirty="0">
                <a:latin typeface="Carlito"/>
                <a:cs typeface="Carlito"/>
              </a:rPr>
              <a:t>sleep causing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25" dirty="0">
                <a:latin typeface="Carlito"/>
                <a:cs typeface="Carlito"/>
              </a:rPr>
              <a:t>irritability.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88324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0" dirty="0"/>
              <a:t>…….FACTORS </a:t>
            </a:r>
            <a:r>
              <a:rPr sz="4400" b="1" spc="-5" dirty="0"/>
              <a:t>AFFECTING</a:t>
            </a:r>
            <a:r>
              <a:rPr sz="4400" b="1" spc="25" dirty="0"/>
              <a:t> </a:t>
            </a:r>
            <a:r>
              <a:rPr sz="4400" b="1" spc="-5" dirty="0"/>
              <a:t>SLEEP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150860" cy="2286522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7.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Diet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Certain </a:t>
            </a:r>
            <a:r>
              <a:rPr sz="3200" spc="-15" dirty="0">
                <a:latin typeface="Carlito"/>
                <a:cs typeface="Carlito"/>
              </a:rPr>
              <a:t>foods </a:t>
            </a:r>
            <a:r>
              <a:rPr sz="3200" spc="-5" dirty="0">
                <a:latin typeface="Carlito"/>
                <a:cs typeface="Carlito"/>
              </a:rPr>
              <a:t>induces </a:t>
            </a:r>
            <a:r>
              <a:rPr sz="3200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Ex: the </a:t>
            </a:r>
            <a:r>
              <a:rPr sz="3200" spc="-5" dirty="0">
                <a:latin typeface="Carlito"/>
                <a:cs typeface="Carlito"/>
              </a:rPr>
              <a:t>L- tryptophan </a:t>
            </a:r>
            <a:r>
              <a:rPr sz="3200" spc="-10" dirty="0">
                <a:latin typeface="Carlito"/>
                <a:cs typeface="Carlito"/>
              </a:rPr>
              <a:t>present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5" dirty="0">
                <a:latin typeface="Carlito"/>
                <a:cs typeface="Carlito"/>
              </a:rPr>
              <a:t>milk  induces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09941"/>
            <a:ext cx="8303260" cy="277896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8.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Smoking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Nicotine </a:t>
            </a:r>
            <a:r>
              <a:rPr sz="3200" spc="-5" dirty="0">
                <a:latin typeface="Carlito"/>
                <a:cs typeface="Carlito"/>
              </a:rPr>
              <a:t>has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stimulating </a:t>
            </a:r>
            <a:r>
              <a:rPr sz="3200" spc="-30" dirty="0">
                <a:latin typeface="Carlito"/>
                <a:cs typeface="Carlito"/>
              </a:rPr>
              <a:t>effect </a:t>
            </a:r>
            <a:r>
              <a:rPr sz="3200" spc="-5" dirty="0">
                <a:latin typeface="Carlito"/>
                <a:cs typeface="Carlito"/>
              </a:rPr>
              <a:t>on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0" dirty="0">
                <a:latin typeface="Carlito"/>
                <a:cs typeface="Carlito"/>
              </a:rPr>
              <a:t>body, 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30" dirty="0">
                <a:latin typeface="Carlito"/>
                <a:cs typeface="Carlito"/>
              </a:rPr>
              <a:t>smokers </a:t>
            </a:r>
            <a:r>
              <a:rPr sz="3200" spc="-10" dirty="0">
                <a:latin typeface="Carlito"/>
                <a:cs typeface="Carlito"/>
              </a:rPr>
              <a:t>often </a:t>
            </a:r>
            <a:r>
              <a:rPr sz="3200" spc="-20" dirty="0">
                <a:latin typeface="Carlito"/>
                <a:cs typeface="Carlito"/>
              </a:rPr>
              <a:t>have </a:t>
            </a:r>
            <a:r>
              <a:rPr sz="3200" spc="-10" dirty="0">
                <a:latin typeface="Carlito"/>
                <a:cs typeface="Carlito"/>
              </a:rPr>
              <a:t>more difficulty </a:t>
            </a:r>
            <a:r>
              <a:rPr sz="3200" spc="-15" dirty="0">
                <a:latin typeface="Carlito"/>
                <a:cs typeface="Carlito"/>
              </a:rPr>
              <a:t>falling  </a:t>
            </a:r>
            <a:r>
              <a:rPr sz="3200" dirty="0">
                <a:latin typeface="Carlito"/>
                <a:cs typeface="Carlito"/>
              </a:rPr>
              <a:t>asleep </a:t>
            </a:r>
            <a:r>
              <a:rPr sz="3200" spc="-5" dirty="0">
                <a:latin typeface="Carlito"/>
                <a:cs typeface="Carlito"/>
              </a:rPr>
              <a:t>than </a:t>
            </a:r>
            <a:r>
              <a:rPr sz="3200" dirty="0">
                <a:latin typeface="Carlito"/>
                <a:cs typeface="Carlito"/>
              </a:rPr>
              <a:t>non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25" dirty="0">
                <a:latin typeface="Carlito"/>
                <a:cs typeface="Carlito"/>
              </a:rPr>
              <a:t>smokers.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30" dirty="0">
                <a:latin typeface="Carlito"/>
                <a:cs typeface="Carlito"/>
              </a:rPr>
              <a:t>Smokers </a:t>
            </a:r>
            <a:r>
              <a:rPr sz="3200" spc="-10" dirty="0">
                <a:latin typeface="Carlito"/>
                <a:cs typeface="Carlito"/>
              </a:rPr>
              <a:t>can </a:t>
            </a:r>
            <a:r>
              <a:rPr sz="3200" spc="-5" dirty="0">
                <a:latin typeface="Carlito"/>
                <a:cs typeface="Carlito"/>
              </a:rPr>
              <a:t>be easily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aroused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074660" cy="287335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9.</a:t>
            </a:r>
            <a:r>
              <a:rPr sz="3200" b="1" spc="-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Motivation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Motivation can </a:t>
            </a:r>
            <a:r>
              <a:rPr sz="3200" spc="-5" dirty="0">
                <a:latin typeface="Carlito"/>
                <a:cs typeface="Carlito"/>
              </a:rPr>
              <a:t>increase alertness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some  </a:t>
            </a:r>
            <a:r>
              <a:rPr sz="3200" spc="-10" dirty="0">
                <a:latin typeface="Carlito"/>
                <a:cs typeface="Carlito"/>
              </a:rPr>
              <a:t>situations</a:t>
            </a:r>
            <a:endParaRPr sz="3200">
              <a:latin typeface="Carlito"/>
              <a:cs typeface="Carlito"/>
            </a:endParaRPr>
          </a:p>
          <a:p>
            <a:pPr marL="355600" marR="741045" indent="-355600" algn="just">
              <a:lnSpc>
                <a:spcPct val="12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Ex: During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time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examination  Browsing internet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20" dirty="0">
                <a:latin typeface="Carlito"/>
                <a:cs typeface="Carlito"/>
              </a:rPr>
              <a:t>late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night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7382" y="461899"/>
            <a:ext cx="326821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10" dirty="0"/>
              <a:t>Definition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416760"/>
            <a:ext cx="8150860" cy="4758354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55600" marR="259715" indent="-343535" algn="just">
              <a:lnSpc>
                <a:spcPct val="100400"/>
              </a:lnSpc>
              <a:spcBef>
                <a:spcPts val="85"/>
              </a:spcBef>
              <a:buFont typeface="Arial"/>
              <a:buChar char="•"/>
              <a:tabLst>
                <a:tab pos="356235" algn="l"/>
              </a:tabLst>
            </a:pPr>
            <a:r>
              <a:rPr sz="3600" spc="-30" dirty="0">
                <a:solidFill>
                  <a:srgbClr val="006FC0"/>
                </a:solidFill>
                <a:latin typeface="Carlito"/>
                <a:cs typeface="Carlito"/>
              </a:rPr>
              <a:t>Rest </a:t>
            </a:r>
            <a:r>
              <a:rPr sz="3200" dirty="0">
                <a:latin typeface="Carlito"/>
                <a:cs typeface="Carlito"/>
              </a:rPr>
              <a:t>is a </a:t>
            </a:r>
            <a:r>
              <a:rPr sz="3200" spc="-10" dirty="0">
                <a:latin typeface="Carlito"/>
                <a:cs typeface="Carlito"/>
              </a:rPr>
              <a:t>condition </a:t>
            </a:r>
            <a:r>
              <a:rPr sz="3200" dirty="0">
                <a:latin typeface="Carlito"/>
                <a:cs typeface="Carlito"/>
              </a:rPr>
              <a:t>in which the </a:t>
            </a:r>
            <a:r>
              <a:rPr sz="3200" spc="-5" dirty="0">
                <a:latin typeface="Carlito"/>
                <a:cs typeface="Carlito"/>
              </a:rPr>
              <a:t>body </a:t>
            </a:r>
            <a:r>
              <a:rPr sz="3200" dirty="0">
                <a:latin typeface="Carlito"/>
                <a:cs typeface="Carlito"/>
              </a:rPr>
              <a:t>is in a  </a:t>
            </a:r>
            <a:r>
              <a:rPr sz="3200" spc="-5" dirty="0">
                <a:latin typeface="Carlito"/>
                <a:cs typeface="Carlito"/>
              </a:rPr>
              <a:t>decreased </a:t>
            </a:r>
            <a:r>
              <a:rPr sz="3200" spc="-35" dirty="0">
                <a:latin typeface="Carlito"/>
                <a:cs typeface="Carlito"/>
              </a:rPr>
              <a:t>state </a:t>
            </a:r>
            <a:r>
              <a:rPr sz="3200" spc="-5" dirty="0">
                <a:latin typeface="Carlito"/>
                <a:cs typeface="Carlito"/>
              </a:rPr>
              <a:t>of activity without </a:t>
            </a:r>
            <a:r>
              <a:rPr sz="3200" spc="-20" dirty="0">
                <a:latin typeface="Carlito"/>
                <a:cs typeface="Carlito"/>
              </a:rPr>
              <a:t>physical  </a:t>
            </a:r>
            <a:r>
              <a:rPr sz="3200" spc="-5" dirty="0">
                <a:latin typeface="Carlito"/>
                <a:cs typeface="Carlito"/>
              </a:rPr>
              <a:t>emotional </a:t>
            </a:r>
            <a:r>
              <a:rPr sz="3200" spc="-15" dirty="0">
                <a:latin typeface="Carlito"/>
                <a:cs typeface="Carlito"/>
              </a:rPr>
              <a:t>stress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freedom </a:t>
            </a:r>
            <a:r>
              <a:rPr sz="3200" spc="-15" dirty="0">
                <a:latin typeface="Carlito"/>
                <a:cs typeface="Carlito"/>
              </a:rPr>
              <a:t>from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35" dirty="0">
                <a:latin typeface="Carlito"/>
                <a:cs typeface="Carlito"/>
              </a:rPr>
              <a:t>anxiety.</a:t>
            </a:r>
            <a:endParaRPr sz="3200">
              <a:latin typeface="Carlito"/>
              <a:cs typeface="Carlito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  <a:buClr>
                <a:srgbClr val="006FC0"/>
              </a:buClr>
              <a:buFont typeface="Arial"/>
              <a:buChar char="•"/>
            </a:pPr>
            <a:endParaRPr sz="445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200"/>
              </a:lnSpc>
              <a:buFont typeface="Arial"/>
              <a:buChar char="•"/>
              <a:tabLst>
                <a:tab pos="356235" algn="l"/>
              </a:tabLst>
            </a:pPr>
            <a:r>
              <a:rPr sz="3600" spc="-5" dirty="0">
                <a:solidFill>
                  <a:srgbClr val="006FC0"/>
                </a:solidFill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is a </a:t>
            </a:r>
            <a:r>
              <a:rPr sz="3200" spc="-30" dirty="0">
                <a:latin typeface="Carlito"/>
                <a:cs typeface="Carlito"/>
              </a:rPr>
              <a:t>state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25" dirty="0">
                <a:latin typeface="Carlito"/>
                <a:cs typeface="Carlito"/>
              </a:rPr>
              <a:t>rest </a:t>
            </a:r>
            <a:r>
              <a:rPr sz="3200" spc="-5" dirty="0">
                <a:latin typeface="Carlito"/>
                <a:cs typeface="Carlito"/>
              </a:rPr>
              <a:t>accompanied by  </a:t>
            </a:r>
            <a:r>
              <a:rPr sz="3200" spc="-15" dirty="0">
                <a:latin typeface="Carlito"/>
                <a:cs typeface="Carlito"/>
              </a:rPr>
              <a:t>altered level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consciousness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relative  </a:t>
            </a:r>
            <a:r>
              <a:rPr sz="3200" spc="-25" dirty="0">
                <a:latin typeface="Carlito"/>
                <a:cs typeface="Carlito"/>
              </a:rPr>
              <a:t>inactivity,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perception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environment are  </a:t>
            </a:r>
            <a:r>
              <a:rPr sz="3200" spc="-5" dirty="0">
                <a:latin typeface="Carlito"/>
                <a:cs typeface="Carlito"/>
              </a:rPr>
              <a:t>decreased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154" y="461899"/>
            <a:ext cx="7075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…….FACTORS </a:t>
            </a:r>
            <a:r>
              <a:rPr sz="4400" spc="-5" dirty="0"/>
              <a:t>AFFECTING</a:t>
            </a:r>
            <a:r>
              <a:rPr sz="4400" spc="2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0"/>
            <a:ext cx="8303260" cy="3866442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6235" algn="l"/>
              </a:tabLst>
            </a:pP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10. Medications:</a:t>
            </a:r>
            <a:endParaRPr sz="3200">
              <a:latin typeface="Carlito"/>
              <a:cs typeface="Carlito"/>
            </a:endParaRPr>
          </a:p>
          <a:p>
            <a:pPr marL="355600" marR="31178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Beta-blockers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5" dirty="0">
                <a:latin typeface="Carlito"/>
                <a:cs typeface="Carlito"/>
              </a:rPr>
              <a:t>been </a:t>
            </a:r>
            <a:r>
              <a:rPr sz="3200" dirty="0">
                <a:latin typeface="Carlito"/>
                <a:cs typeface="Carlito"/>
              </a:rPr>
              <a:t>known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cause  insomnia.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Narcotics</a:t>
            </a:r>
            <a:r>
              <a:rPr sz="3200" spc="-10" dirty="0">
                <a:latin typeface="Carlito"/>
                <a:cs typeface="Carlito"/>
              </a:rPr>
              <a:t>,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morphine,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5" dirty="0">
                <a:latin typeface="Carlito"/>
                <a:cs typeface="Carlito"/>
              </a:rPr>
              <a:t>known </a:t>
            </a:r>
            <a:r>
              <a:rPr sz="3200" spc="-20" dirty="0">
                <a:latin typeface="Carlito"/>
                <a:cs typeface="Carlito"/>
              </a:rPr>
              <a:t>to  </a:t>
            </a:r>
            <a:r>
              <a:rPr sz="3200" spc="-10" dirty="0">
                <a:latin typeface="Carlito"/>
                <a:cs typeface="Carlito"/>
              </a:rPr>
              <a:t>suppress </a:t>
            </a:r>
            <a:r>
              <a:rPr sz="3200" dirty="0">
                <a:latin typeface="Carlito"/>
                <a:cs typeface="Carlito"/>
              </a:rPr>
              <a:t>REM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cause </a:t>
            </a:r>
            <a:r>
              <a:rPr sz="3200" spc="-10" dirty="0">
                <a:latin typeface="Carlito"/>
                <a:cs typeface="Carlito"/>
              </a:rPr>
              <a:t>frequent  </a:t>
            </a:r>
            <a:r>
              <a:rPr sz="3200" spc="-20" dirty="0">
                <a:latin typeface="Carlito"/>
                <a:cs typeface="Carlito"/>
              </a:rPr>
              <a:t>awakenings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drowsiness.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Most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Hypnotics </a:t>
            </a:r>
            <a:r>
              <a:rPr sz="3200" spc="-5" dirty="0">
                <a:latin typeface="Carlito"/>
                <a:cs typeface="Carlito"/>
              </a:rPr>
              <a:t>suppresses </a:t>
            </a:r>
            <a:r>
              <a:rPr sz="3200" dirty="0">
                <a:latin typeface="Carlito"/>
                <a:cs typeface="Carlito"/>
              </a:rPr>
              <a:t>REM </a:t>
            </a:r>
            <a:r>
              <a:rPr sz="3200" spc="-5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9745" y="461899"/>
            <a:ext cx="406272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SLEEP</a:t>
            </a:r>
            <a:r>
              <a:rPr sz="4400" spc="-65" dirty="0"/>
              <a:t> </a:t>
            </a:r>
            <a:r>
              <a:rPr sz="4400" spc="-10" dirty="0"/>
              <a:t>DISORDERS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3422903" y="2453639"/>
            <a:ext cx="2225040" cy="15133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607261"/>
            <a:ext cx="7348855" cy="1870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20" dirty="0">
                <a:latin typeface="Carlito"/>
                <a:cs typeface="Carlito"/>
              </a:rPr>
              <a:t>disorders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5" dirty="0">
                <a:latin typeface="Carlito"/>
                <a:cs typeface="Carlito"/>
              </a:rPr>
              <a:t>mainly classified </a:t>
            </a:r>
            <a:r>
              <a:rPr sz="3200" spc="-20" dirty="0">
                <a:latin typeface="Carlito"/>
                <a:cs typeface="Carlito"/>
              </a:rPr>
              <a:t>into </a:t>
            </a:r>
            <a:r>
              <a:rPr sz="3200" dirty="0">
                <a:latin typeface="Carlito"/>
                <a:cs typeface="Carlito"/>
              </a:rPr>
              <a:t>3  </a:t>
            </a:r>
            <a:r>
              <a:rPr sz="3200" spc="-15" dirty="0">
                <a:latin typeface="Carlito"/>
                <a:cs typeface="Carlito"/>
              </a:rPr>
              <a:t>categories</a:t>
            </a:r>
            <a:endParaRPr sz="3200">
              <a:latin typeface="Carlito"/>
              <a:cs typeface="Carlito"/>
            </a:endParaRPr>
          </a:p>
          <a:p>
            <a:pPr marL="3382645" marR="2724150" indent="1270" algn="ctr">
              <a:lnSpc>
                <a:spcPts val="2320"/>
              </a:lnSpc>
              <a:spcBef>
                <a:spcPts val="2240"/>
              </a:spcBef>
            </a:pPr>
            <a:r>
              <a:rPr sz="2100" spc="-5" dirty="0">
                <a:solidFill>
                  <a:srgbClr val="FFFFFF"/>
                </a:solidFill>
                <a:latin typeface="Carlito"/>
                <a:cs typeface="Carlito"/>
              </a:rPr>
              <a:t>SLEEP  DISORDE</a:t>
            </a:r>
            <a:r>
              <a:rPr sz="2100" spc="-25" dirty="0">
                <a:solidFill>
                  <a:srgbClr val="FFFFFF"/>
                </a:solidFill>
                <a:latin typeface="Carlito"/>
                <a:cs typeface="Carlito"/>
              </a:rPr>
              <a:t>R</a:t>
            </a:r>
            <a:r>
              <a:rPr sz="2100" dirty="0">
                <a:solidFill>
                  <a:srgbClr val="FFFFFF"/>
                </a:solidFill>
                <a:latin typeface="Carlito"/>
                <a:cs typeface="Carlito"/>
              </a:rPr>
              <a:t>S</a:t>
            </a:r>
            <a:endParaRPr sz="2100">
              <a:latin typeface="Carlito"/>
              <a:cs typeface="Carlito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44651" y="3887660"/>
            <a:ext cx="3905885" cy="2074545"/>
            <a:chOff x="644651" y="3887660"/>
            <a:chExt cx="3905885" cy="2074545"/>
          </a:xfrm>
        </p:grpSpPr>
        <p:sp>
          <p:nvSpPr>
            <p:cNvPr id="6" name="object 6"/>
            <p:cNvSpPr/>
            <p:nvPr/>
          </p:nvSpPr>
          <p:spPr>
            <a:xfrm>
              <a:off x="1759457" y="3900677"/>
              <a:ext cx="2778125" cy="570230"/>
            </a:xfrm>
            <a:custGeom>
              <a:avLst/>
              <a:gdLst/>
              <a:ahLst/>
              <a:cxnLst/>
              <a:rect l="l" t="t" r="r" b="b"/>
              <a:pathLst>
                <a:path w="2778125" h="570229">
                  <a:moveTo>
                    <a:pt x="2777997" y="0"/>
                  </a:moveTo>
                  <a:lnTo>
                    <a:pt x="2777997" y="284861"/>
                  </a:lnTo>
                  <a:lnTo>
                    <a:pt x="0" y="284861"/>
                  </a:lnTo>
                  <a:lnTo>
                    <a:pt x="0" y="569849"/>
                  </a:lnTo>
                </a:path>
              </a:pathLst>
            </a:custGeom>
            <a:ln w="25908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44651" y="4448555"/>
              <a:ext cx="2226564" cy="151333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79398" y="4978095"/>
            <a:ext cx="1663802" cy="3359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35" dirty="0">
                <a:solidFill>
                  <a:srgbClr val="FFFFFF"/>
                </a:solidFill>
                <a:latin typeface="Carlito"/>
                <a:cs typeface="Carlito"/>
              </a:rPr>
              <a:t>D</a:t>
            </a:r>
            <a:r>
              <a:rPr sz="2100" spc="-20" dirty="0">
                <a:solidFill>
                  <a:srgbClr val="FFFFFF"/>
                </a:solidFill>
                <a:latin typeface="Carlito"/>
                <a:cs typeface="Carlito"/>
              </a:rPr>
              <a:t>Y</a:t>
            </a:r>
            <a:r>
              <a:rPr sz="2100" spc="-5" dirty="0">
                <a:solidFill>
                  <a:srgbClr val="FFFFFF"/>
                </a:solidFill>
                <a:latin typeface="Carlito"/>
                <a:cs typeface="Carlito"/>
              </a:rPr>
              <a:t>SOMNI</a:t>
            </a:r>
            <a:r>
              <a:rPr sz="2100" spc="-15" dirty="0">
                <a:solidFill>
                  <a:srgbClr val="FFFFFF"/>
                </a:solidFill>
                <a:latin typeface="Carlito"/>
                <a:cs typeface="Carlito"/>
              </a:rPr>
              <a:t>A</a:t>
            </a:r>
            <a:r>
              <a:rPr sz="2100" dirty="0">
                <a:solidFill>
                  <a:srgbClr val="FFFFFF"/>
                </a:solidFill>
                <a:latin typeface="Carlito"/>
                <a:cs typeface="Carlito"/>
              </a:rPr>
              <a:t>S</a:t>
            </a:r>
            <a:endParaRPr sz="2100">
              <a:latin typeface="Carlito"/>
              <a:cs typeface="Carlit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422903" y="3887660"/>
            <a:ext cx="2225040" cy="2074545"/>
            <a:chOff x="3422903" y="3887660"/>
            <a:chExt cx="2225040" cy="2074545"/>
          </a:xfrm>
        </p:grpSpPr>
        <p:sp>
          <p:nvSpPr>
            <p:cNvPr id="10" name="object 10"/>
            <p:cNvSpPr/>
            <p:nvPr/>
          </p:nvSpPr>
          <p:spPr>
            <a:xfrm>
              <a:off x="4536185" y="3900677"/>
              <a:ext cx="0" cy="570230"/>
            </a:xfrm>
            <a:custGeom>
              <a:avLst/>
              <a:gdLst/>
              <a:ahLst/>
              <a:cxnLst/>
              <a:rect l="l" t="t" r="r" b="b"/>
              <a:pathLst>
                <a:path h="570229">
                  <a:moveTo>
                    <a:pt x="0" y="0"/>
                  </a:moveTo>
                  <a:lnTo>
                    <a:pt x="0" y="569849"/>
                  </a:lnTo>
                </a:path>
              </a:pathLst>
            </a:custGeom>
            <a:ln w="25908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22903" y="4448555"/>
              <a:ext cx="2225040" cy="151333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505200" y="4978095"/>
            <a:ext cx="1851151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20" dirty="0">
                <a:solidFill>
                  <a:srgbClr val="FFFFFF"/>
                </a:solidFill>
                <a:latin typeface="Carlito"/>
                <a:cs typeface="Carlito"/>
              </a:rPr>
              <a:t>PARASOMNIAS</a:t>
            </a:r>
            <a:endParaRPr sz="2100">
              <a:latin typeface="Carlito"/>
              <a:cs typeface="Carlito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523232" y="3887723"/>
            <a:ext cx="3938270" cy="2110740"/>
            <a:chOff x="4523232" y="3887723"/>
            <a:chExt cx="3938270" cy="2110740"/>
          </a:xfrm>
        </p:grpSpPr>
        <p:sp>
          <p:nvSpPr>
            <p:cNvPr id="14" name="object 14"/>
            <p:cNvSpPr/>
            <p:nvPr/>
          </p:nvSpPr>
          <p:spPr>
            <a:xfrm>
              <a:off x="4536186" y="3900677"/>
              <a:ext cx="2778125" cy="570230"/>
            </a:xfrm>
            <a:custGeom>
              <a:avLst/>
              <a:gdLst/>
              <a:ahLst/>
              <a:cxnLst/>
              <a:rect l="l" t="t" r="r" b="b"/>
              <a:pathLst>
                <a:path w="2778125" h="570229">
                  <a:moveTo>
                    <a:pt x="0" y="0"/>
                  </a:moveTo>
                  <a:lnTo>
                    <a:pt x="0" y="284861"/>
                  </a:lnTo>
                  <a:lnTo>
                    <a:pt x="2777997" y="284861"/>
                  </a:lnTo>
                  <a:lnTo>
                    <a:pt x="2777997" y="569849"/>
                  </a:lnTo>
                </a:path>
              </a:pathLst>
            </a:custGeom>
            <a:ln w="25908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201155" y="4448555"/>
              <a:ext cx="2260092" cy="154990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324600" y="4495800"/>
            <a:ext cx="2133599" cy="1229054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065" marR="5080" algn="ctr">
              <a:lnSpc>
                <a:spcPct val="91600"/>
              </a:lnSpc>
              <a:spcBef>
                <a:spcPts val="310"/>
              </a:spcBef>
            </a:pPr>
            <a:r>
              <a:rPr sz="2100" spc="-10" dirty="0">
                <a:solidFill>
                  <a:srgbClr val="FFFFFF"/>
                </a:solidFill>
                <a:latin typeface="Carlito"/>
                <a:cs typeface="Carlito"/>
              </a:rPr>
              <a:t>DISORDERS</a:t>
            </a:r>
            <a:r>
              <a:rPr sz="2100" spc="-7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rlito"/>
                <a:cs typeface="Carlito"/>
              </a:rPr>
              <a:t>DUE  </a:t>
            </a:r>
            <a:r>
              <a:rPr sz="2100" spc="-35" dirty="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sz="2100" spc="-15" dirty="0">
                <a:solidFill>
                  <a:srgbClr val="FFFFFF"/>
                </a:solidFill>
                <a:latin typeface="Carlito"/>
                <a:cs typeface="Carlito"/>
              </a:rPr>
              <a:t>OTHER  </a:t>
            </a:r>
            <a:r>
              <a:rPr sz="2100" dirty="0">
                <a:solidFill>
                  <a:srgbClr val="FFFFFF"/>
                </a:solidFill>
                <a:latin typeface="Carlito"/>
                <a:cs typeface="Carlito"/>
              </a:rPr>
              <a:t>MEDICAL  </a:t>
            </a:r>
            <a:r>
              <a:rPr sz="2100" spc="-10" dirty="0">
                <a:solidFill>
                  <a:srgbClr val="FFFFFF"/>
                </a:solidFill>
                <a:latin typeface="Carlito"/>
                <a:cs typeface="Carlito"/>
              </a:rPr>
              <a:t>CONDITIONS</a:t>
            </a:r>
            <a:endParaRPr sz="2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4584" y="461899"/>
            <a:ext cx="3464815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85" dirty="0"/>
              <a:t>D</a:t>
            </a:r>
            <a:r>
              <a:rPr sz="4400" b="1" spc="-35" dirty="0"/>
              <a:t>Y</a:t>
            </a:r>
            <a:r>
              <a:rPr sz="4400" b="1" spc="-5" dirty="0"/>
              <a:t>SOMNIAS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79422"/>
            <a:ext cx="8303260" cy="327076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The sleep itself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20" dirty="0">
                <a:latin typeface="Carlito"/>
                <a:cs typeface="Carlito"/>
              </a:rPr>
              <a:t>pretty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normal.</a:t>
            </a:r>
            <a:endParaRPr sz="3200">
              <a:latin typeface="Carlito"/>
              <a:cs typeface="Carlito"/>
            </a:endParaRPr>
          </a:p>
          <a:p>
            <a:pPr marL="355600" marR="8953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But the </a:t>
            </a:r>
            <a:r>
              <a:rPr sz="3200" spc="-5" dirty="0">
                <a:latin typeface="Carlito"/>
                <a:cs typeface="Carlito"/>
              </a:rPr>
              <a:t>client sleeps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too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little,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too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much,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or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at 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the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wrong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time.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So,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problem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with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amount (quantity),  </a:t>
            </a:r>
            <a:r>
              <a:rPr sz="3200" dirty="0">
                <a:latin typeface="Carlito"/>
                <a:cs typeface="Carlito"/>
              </a:rPr>
              <a:t>or </a:t>
            </a:r>
            <a:r>
              <a:rPr sz="3200" spc="-5" dirty="0">
                <a:latin typeface="Carlito"/>
                <a:cs typeface="Carlito"/>
              </a:rPr>
              <a:t>with its </a:t>
            </a:r>
            <a:r>
              <a:rPr sz="3200" dirty="0">
                <a:latin typeface="Carlito"/>
                <a:cs typeface="Carlito"/>
              </a:rPr>
              <a:t>timing, and </a:t>
            </a:r>
            <a:r>
              <a:rPr sz="3200" spc="-5" dirty="0">
                <a:latin typeface="Carlito"/>
                <a:cs typeface="Carlito"/>
              </a:rPr>
              <a:t>sometimes </a:t>
            </a:r>
            <a:r>
              <a:rPr sz="3200" dirty="0">
                <a:latin typeface="Carlito"/>
                <a:cs typeface="Carlito"/>
              </a:rPr>
              <a:t>with the  </a:t>
            </a:r>
            <a:r>
              <a:rPr sz="3200" spc="-5" dirty="0">
                <a:latin typeface="Carlito"/>
                <a:cs typeface="Carlito"/>
              </a:rPr>
              <a:t>quality of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4585" y="461899"/>
            <a:ext cx="28143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85" dirty="0"/>
              <a:t>D</a:t>
            </a:r>
            <a:r>
              <a:rPr sz="4400" spc="-35" dirty="0"/>
              <a:t>Y</a:t>
            </a:r>
            <a:r>
              <a:rPr sz="4400" spc="-5" dirty="0"/>
              <a:t>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6363335" cy="353822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Common Dysomnias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are: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548ED4"/>
                </a:solidFill>
                <a:latin typeface="Carlito"/>
                <a:cs typeface="Carlito"/>
              </a:rPr>
              <a:t>Insomnia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548ED4"/>
                </a:solidFill>
                <a:latin typeface="Carlito"/>
                <a:cs typeface="Carlito"/>
              </a:rPr>
              <a:t>Hypersomnia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solidFill>
                  <a:srgbClr val="548ED4"/>
                </a:solidFill>
                <a:latin typeface="Carlito"/>
                <a:cs typeface="Carlito"/>
              </a:rPr>
              <a:t>Narcolepsy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548ED4"/>
                </a:solidFill>
                <a:latin typeface="Carlito"/>
                <a:cs typeface="Carlito"/>
              </a:rPr>
              <a:t>Sleep</a:t>
            </a:r>
            <a:r>
              <a:rPr sz="3200" spc="-10" dirty="0">
                <a:solidFill>
                  <a:srgbClr val="548ED4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548ED4"/>
                </a:solidFill>
                <a:latin typeface="Carlito"/>
                <a:cs typeface="Carlito"/>
              </a:rPr>
              <a:t>Apnea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548ED4"/>
                </a:solidFill>
                <a:latin typeface="Carlito"/>
                <a:cs typeface="Carlito"/>
              </a:rPr>
              <a:t>Insufficient </a:t>
            </a:r>
            <a:r>
              <a:rPr sz="3200" spc="-5" dirty="0">
                <a:solidFill>
                  <a:srgbClr val="548ED4"/>
                </a:solidFill>
                <a:latin typeface="Carlito"/>
                <a:cs typeface="Carlito"/>
              </a:rPr>
              <a:t>Sleep/ Sleep </a:t>
            </a:r>
            <a:r>
              <a:rPr sz="3200" spc="-10" dirty="0">
                <a:solidFill>
                  <a:srgbClr val="548ED4"/>
                </a:solidFill>
                <a:latin typeface="Carlito"/>
                <a:cs typeface="Carlito"/>
              </a:rPr>
              <a:t>Deprivation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1" y="461899"/>
            <a:ext cx="2656204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Insomnia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55014"/>
            <a:ext cx="7981950" cy="5865067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13080" indent="-343535" algn="just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Insomnia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described </a:t>
            </a:r>
            <a:r>
              <a:rPr sz="3200" spc="5" dirty="0">
                <a:latin typeface="Carlito"/>
                <a:cs typeface="Carlito"/>
              </a:rPr>
              <a:t>as </a:t>
            </a:r>
            <a:r>
              <a:rPr sz="3200" dirty="0">
                <a:latin typeface="Carlito"/>
                <a:cs typeface="Carlito"/>
              </a:rPr>
              <a:t>the inability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fall  </a:t>
            </a:r>
            <a:r>
              <a:rPr sz="3200" dirty="0">
                <a:latin typeface="Carlito"/>
                <a:cs typeface="Carlito"/>
              </a:rPr>
              <a:t>asleep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10" dirty="0">
                <a:latin typeface="Carlito"/>
                <a:cs typeface="Carlito"/>
              </a:rPr>
              <a:t>remain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asleep.</a:t>
            </a:r>
            <a:endParaRPr sz="3200">
              <a:latin typeface="Carlito"/>
              <a:cs typeface="Carlito"/>
            </a:endParaRPr>
          </a:p>
          <a:p>
            <a:pPr marL="355600" marR="694055" indent="-343535" algn="just">
              <a:lnSpc>
                <a:spcPts val="346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Persons </a:t>
            </a:r>
            <a:r>
              <a:rPr sz="3200" dirty="0">
                <a:latin typeface="Carlito"/>
                <a:cs typeface="Carlito"/>
              </a:rPr>
              <a:t>with insomnia </a:t>
            </a:r>
            <a:r>
              <a:rPr sz="3200" spc="-30" dirty="0">
                <a:latin typeface="Carlito"/>
                <a:cs typeface="Carlito"/>
              </a:rPr>
              <a:t>awaken </a:t>
            </a:r>
            <a:r>
              <a:rPr sz="3200" spc="-5" dirty="0">
                <a:latin typeface="Carlito"/>
                <a:cs typeface="Carlito"/>
              </a:rPr>
              <a:t>not </a:t>
            </a:r>
            <a:r>
              <a:rPr sz="3200" spc="-15" dirty="0">
                <a:latin typeface="Carlito"/>
                <a:cs typeface="Carlito"/>
              </a:rPr>
              <a:t>feeling  </a:t>
            </a:r>
            <a:r>
              <a:rPr sz="3200" spc="-20" dirty="0">
                <a:latin typeface="Carlito"/>
                <a:cs typeface="Carlito"/>
              </a:rPr>
              <a:t>rested.</a:t>
            </a:r>
            <a:endParaRPr sz="3200">
              <a:latin typeface="Carlito"/>
              <a:cs typeface="Carlito"/>
            </a:endParaRPr>
          </a:p>
          <a:p>
            <a:pPr marL="355600" marR="1671320" indent="-343535" algn="just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Insomnia </a:t>
            </a:r>
            <a:r>
              <a:rPr sz="3200" dirty="0">
                <a:latin typeface="Carlito"/>
                <a:cs typeface="Carlito"/>
              </a:rPr>
              <a:t>is the </a:t>
            </a:r>
            <a:r>
              <a:rPr sz="3200" spc="-10" dirty="0">
                <a:latin typeface="Carlito"/>
                <a:cs typeface="Carlito"/>
              </a:rPr>
              <a:t>most common </a:t>
            </a:r>
            <a:r>
              <a:rPr sz="3200" spc="-5" dirty="0">
                <a:latin typeface="Carlito"/>
                <a:cs typeface="Carlito"/>
              </a:rPr>
              <a:t>sleep  </a:t>
            </a:r>
            <a:r>
              <a:rPr sz="3200" spc="-10" dirty="0">
                <a:latin typeface="Carlito"/>
                <a:cs typeface="Carlito"/>
              </a:rPr>
              <a:t>complaint.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Acute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insomnia </a:t>
            </a:r>
            <a:r>
              <a:rPr sz="3200" spc="-10" dirty="0">
                <a:latin typeface="Carlito"/>
                <a:cs typeface="Carlito"/>
              </a:rPr>
              <a:t>lasts </a:t>
            </a:r>
            <a:r>
              <a:rPr sz="3200" dirty="0">
                <a:latin typeface="Carlito"/>
                <a:cs typeface="Carlito"/>
              </a:rPr>
              <a:t>one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several </a:t>
            </a:r>
            <a:r>
              <a:rPr sz="3200" spc="-10" dirty="0">
                <a:latin typeface="Carlito"/>
                <a:cs typeface="Carlito"/>
              </a:rPr>
              <a:t>nights </a:t>
            </a:r>
            <a:r>
              <a:rPr sz="3200" dirty="0">
                <a:latin typeface="Carlito"/>
                <a:cs typeface="Carlito"/>
              </a:rPr>
              <a:t>and  is </a:t>
            </a:r>
            <a:r>
              <a:rPr sz="3200" spc="-10" dirty="0">
                <a:latin typeface="Carlito"/>
                <a:cs typeface="Carlito"/>
              </a:rPr>
              <a:t>often </a:t>
            </a:r>
            <a:r>
              <a:rPr sz="3200" spc="-5" dirty="0">
                <a:latin typeface="Carlito"/>
                <a:cs typeface="Carlito"/>
              </a:rPr>
              <a:t>caused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15" dirty="0">
                <a:latin typeface="Carlito"/>
                <a:cs typeface="Carlito"/>
              </a:rPr>
              <a:t>personal </a:t>
            </a:r>
            <a:r>
              <a:rPr sz="3200" spc="-20" dirty="0">
                <a:latin typeface="Carlito"/>
                <a:cs typeface="Carlito"/>
              </a:rPr>
              <a:t>stressors </a:t>
            </a:r>
            <a:r>
              <a:rPr sz="3200" spc="-5" dirty="0">
                <a:latin typeface="Carlito"/>
                <a:cs typeface="Carlito"/>
              </a:rPr>
              <a:t>or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40" dirty="0">
                <a:latin typeface="Carlito"/>
                <a:cs typeface="Carlito"/>
              </a:rPr>
              <a:t>worry.</a:t>
            </a:r>
            <a:endParaRPr sz="3200">
              <a:latin typeface="Carlito"/>
              <a:cs typeface="Carlito"/>
            </a:endParaRPr>
          </a:p>
          <a:p>
            <a:pPr marL="355600" marR="890269" indent="-343535" algn="just">
              <a:lnSpc>
                <a:spcPts val="346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If the </a:t>
            </a:r>
            <a:r>
              <a:rPr sz="3200" spc="-5" dirty="0">
                <a:latin typeface="Carlito"/>
                <a:cs typeface="Carlito"/>
              </a:rPr>
              <a:t>insomnia </a:t>
            </a:r>
            <a:r>
              <a:rPr sz="3200" spc="-20" dirty="0">
                <a:latin typeface="Carlito"/>
                <a:cs typeface="Carlito"/>
              </a:rPr>
              <a:t>persists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5" dirty="0">
                <a:latin typeface="Carlito"/>
                <a:cs typeface="Carlito"/>
              </a:rPr>
              <a:t>longer than </a:t>
            </a:r>
            <a:r>
              <a:rPr sz="3200" dirty="0">
                <a:latin typeface="Carlito"/>
                <a:cs typeface="Carlito"/>
              </a:rPr>
              <a:t>a  </a:t>
            </a:r>
            <a:r>
              <a:rPr sz="3200" spc="-5" dirty="0">
                <a:latin typeface="Carlito"/>
                <a:cs typeface="Carlito"/>
              </a:rPr>
              <a:t>month, </a:t>
            </a: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10" dirty="0">
                <a:latin typeface="Carlito"/>
                <a:cs typeface="Carlito"/>
              </a:rPr>
              <a:t>considered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Chronic</a:t>
            </a:r>
            <a:r>
              <a:rPr sz="3200" spc="-4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insomnia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9326" y="461899"/>
            <a:ext cx="31661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……..Insomnia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074660" cy="307071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6195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Insomnia </a:t>
            </a:r>
            <a:r>
              <a:rPr sz="3200" spc="-10" dirty="0">
                <a:latin typeface="Carlito"/>
                <a:cs typeface="Carlito"/>
              </a:rPr>
              <a:t>can </a:t>
            </a:r>
            <a:r>
              <a:rPr sz="3200" spc="-5" dirty="0">
                <a:latin typeface="Carlito"/>
                <a:cs typeface="Carlito"/>
              </a:rPr>
              <a:t>result </a:t>
            </a:r>
            <a:r>
              <a:rPr sz="3200" spc="-15" dirty="0">
                <a:latin typeface="Carlito"/>
                <a:cs typeface="Carlito"/>
              </a:rPr>
              <a:t>from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physicl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discomfort 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more often </a:t>
            </a:r>
            <a:r>
              <a:rPr sz="3200" spc="-15" dirty="0">
                <a:latin typeface="Carlito"/>
                <a:cs typeface="Carlito"/>
              </a:rPr>
              <a:t>from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mental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tension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35" dirty="0">
                <a:solidFill>
                  <a:srgbClr val="00AFEF"/>
                </a:solidFill>
                <a:latin typeface="Carlito"/>
                <a:cs typeface="Carlito"/>
              </a:rPr>
              <a:t>anxiety</a:t>
            </a:r>
            <a:r>
              <a:rPr sz="3200" spc="-35" dirty="0">
                <a:latin typeface="Carlito"/>
                <a:cs typeface="Carlito"/>
              </a:rPr>
              <a:t>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People </a:t>
            </a:r>
            <a:r>
              <a:rPr sz="3200" dirty="0">
                <a:latin typeface="Carlito"/>
                <a:cs typeface="Carlito"/>
              </a:rPr>
              <a:t>who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10" dirty="0">
                <a:latin typeface="Carlito"/>
                <a:cs typeface="Carlito"/>
              </a:rPr>
              <a:t>habituated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drugs </a:t>
            </a:r>
            <a:r>
              <a:rPr sz="3200" dirty="0">
                <a:latin typeface="Carlito"/>
                <a:cs typeface="Carlito"/>
              </a:rPr>
              <a:t>or who  </a:t>
            </a:r>
            <a:r>
              <a:rPr sz="3200" spc="-35" dirty="0">
                <a:latin typeface="Carlito"/>
                <a:cs typeface="Carlito"/>
              </a:rPr>
              <a:t>takes </a:t>
            </a:r>
            <a:r>
              <a:rPr sz="3200" spc="-15" dirty="0">
                <a:latin typeface="Carlito"/>
                <a:cs typeface="Carlito"/>
              </a:rPr>
              <a:t>large </a:t>
            </a:r>
            <a:r>
              <a:rPr sz="3200" spc="-5" dirty="0">
                <a:latin typeface="Carlito"/>
                <a:cs typeface="Carlito"/>
              </a:rPr>
              <a:t>amounts of </a:t>
            </a:r>
            <a:r>
              <a:rPr sz="3200" spc="-10" dirty="0">
                <a:latin typeface="Carlito"/>
                <a:cs typeface="Carlito"/>
              </a:rPr>
              <a:t>alcohol are </a:t>
            </a:r>
            <a:r>
              <a:rPr sz="3200" spc="-15" dirty="0">
                <a:latin typeface="Carlito"/>
                <a:cs typeface="Carlito"/>
              </a:rPr>
              <a:t>at </a:t>
            </a:r>
            <a:r>
              <a:rPr sz="3200" spc="-5" dirty="0">
                <a:latin typeface="Carlito"/>
                <a:cs typeface="Carlito"/>
              </a:rPr>
              <a:t>high risk  </a:t>
            </a:r>
            <a:r>
              <a:rPr sz="3200" spc="-30" dirty="0">
                <a:latin typeface="Carlito"/>
                <a:cs typeface="Carlito"/>
              </a:rPr>
              <a:t>for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insomnia.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6629" y="461899"/>
            <a:ext cx="21113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Insomnia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015629"/>
            <a:ext cx="6661150" cy="5361940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3500" spc="-10" dirty="0">
                <a:solidFill>
                  <a:srgbClr val="00AFEF"/>
                </a:solidFill>
                <a:latin typeface="Carlito"/>
                <a:cs typeface="Carlito"/>
              </a:rPr>
              <a:t>Clinical</a:t>
            </a:r>
            <a:r>
              <a:rPr sz="3500" spc="-4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500" spc="-15" dirty="0">
                <a:solidFill>
                  <a:srgbClr val="00AFEF"/>
                </a:solidFill>
                <a:latin typeface="Carlito"/>
                <a:cs typeface="Carlito"/>
              </a:rPr>
              <a:t>manifestations:</a:t>
            </a:r>
            <a:endParaRPr sz="35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819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Difficulty </a:t>
            </a:r>
            <a:r>
              <a:rPr sz="3200" spc="-15" dirty="0">
                <a:latin typeface="Carlito"/>
                <a:cs typeface="Carlito"/>
              </a:rPr>
              <a:t>falling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asleep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65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20" dirty="0">
                <a:latin typeface="Carlito"/>
                <a:cs typeface="Carlito"/>
              </a:rPr>
              <a:t>Waking </a:t>
            </a:r>
            <a:r>
              <a:rPr sz="3200" spc="-5" dirty="0">
                <a:latin typeface="Carlito"/>
                <a:cs typeface="Carlito"/>
              </a:rPr>
              <a:t>up </a:t>
            </a:r>
            <a:r>
              <a:rPr sz="3200" spc="-10" dirty="0">
                <a:latin typeface="Carlito"/>
                <a:cs typeface="Carlito"/>
              </a:rPr>
              <a:t>frequently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night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Difficulty returning </a:t>
            </a:r>
            <a:r>
              <a:rPr sz="3200" spc="-15" dirty="0">
                <a:latin typeface="Carlito"/>
                <a:cs typeface="Carlito"/>
              </a:rPr>
              <a:t>to</a:t>
            </a:r>
            <a:r>
              <a:rPr sz="3200" spc="4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20" dirty="0">
                <a:latin typeface="Carlito"/>
                <a:cs typeface="Carlito"/>
              </a:rPr>
              <a:t>Waking </a:t>
            </a:r>
            <a:r>
              <a:rPr sz="3200" spc="-5" dirty="0">
                <a:latin typeface="Carlito"/>
                <a:cs typeface="Carlito"/>
              </a:rPr>
              <a:t>up </a:t>
            </a:r>
            <a:r>
              <a:rPr sz="3200" spc="-15" dirty="0">
                <a:latin typeface="Carlito"/>
                <a:cs typeface="Carlito"/>
              </a:rPr>
              <a:t>too </a:t>
            </a:r>
            <a:r>
              <a:rPr sz="3200" dirty="0">
                <a:latin typeface="Carlito"/>
                <a:cs typeface="Carlito"/>
              </a:rPr>
              <a:t>early </a:t>
            </a:r>
            <a:r>
              <a:rPr sz="3200" spc="-10" dirty="0">
                <a:latin typeface="Carlito"/>
                <a:cs typeface="Carlito"/>
              </a:rPr>
              <a:t>in </a:t>
            </a:r>
            <a:r>
              <a:rPr sz="3200" dirty="0">
                <a:latin typeface="Carlito"/>
                <a:cs typeface="Carlito"/>
              </a:rPr>
              <a:t>the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morning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5" dirty="0">
                <a:latin typeface="Carlito"/>
                <a:cs typeface="Carlito"/>
              </a:rPr>
              <a:t>Unrefreshing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Daytime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sleepiness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65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Difficulty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concentrating</a:t>
            </a:r>
            <a:endParaRPr sz="3200">
              <a:latin typeface="Carlito"/>
              <a:cs typeface="Carlito"/>
            </a:endParaRPr>
          </a:p>
          <a:p>
            <a:pPr marL="351155" indent="-339090">
              <a:lnSpc>
                <a:spcPct val="100000"/>
              </a:lnSpc>
              <a:spcBef>
                <a:spcPts val="770"/>
              </a:spcBef>
              <a:buFont typeface="Arial"/>
              <a:buChar char="■"/>
              <a:tabLst>
                <a:tab pos="351790" algn="l"/>
              </a:tabLst>
            </a:pPr>
            <a:r>
              <a:rPr sz="3200" spc="-10" dirty="0">
                <a:latin typeface="Carlito"/>
                <a:cs typeface="Carlito"/>
              </a:rPr>
              <a:t>Irritability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6629" y="461899"/>
            <a:ext cx="21113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Insomnia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7762875" cy="2660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35" dirty="0">
                <a:latin typeface="Carlito"/>
                <a:cs typeface="Carlito"/>
              </a:rPr>
              <a:t>Treatment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development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new </a:t>
            </a:r>
            <a:r>
              <a:rPr sz="3200" spc="-15" dirty="0">
                <a:latin typeface="Carlito"/>
                <a:cs typeface="Carlito"/>
              </a:rPr>
              <a:t>behavioral  </a:t>
            </a:r>
            <a:r>
              <a:rPr sz="3200" spc="-20" dirty="0">
                <a:latin typeface="Carlito"/>
                <a:cs typeface="Carlito"/>
              </a:rPr>
              <a:t>patterns </a:t>
            </a:r>
            <a:r>
              <a:rPr sz="3200" spc="-10" dirty="0">
                <a:latin typeface="Carlito"/>
                <a:cs typeface="Carlito"/>
              </a:rPr>
              <a:t>that </a:t>
            </a:r>
            <a:r>
              <a:rPr sz="3200" spc="-5" dirty="0">
                <a:latin typeface="Carlito"/>
                <a:cs typeface="Carlito"/>
              </a:rPr>
              <a:t>induces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</a:t>
            </a:r>
            <a:endParaRPr sz="3200">
              <a:latin typeface="Carlito"/>
              <a:cs typeface="Carlito"/>
            </a:endParaRPr>
          </a:p>
          <a:p>
            <a:pPr marL="355600" marR="22225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Create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sleeping </a:t>
            </a:r>
            <a:r>
              <a:rPr sz="3200" spc="-15" dirty="0">
                <a:latin typeface="Carlito"/>
                <a:cs typeface="Carlito"/>
              </a:rPr>
              <a:t>environment </a:t>
            </a:r>
            <a:r>
              <a:rPr sz="3200" spc="-10" dirty="0">
                <a:latin typeface="Carlito"/>
                <a:cs typeface="Carlito"/>
              </a:rPr>
              <a:t>that </a:t>
            </a:r>
            <a:r>
              <a:rPr sz="3200" spc="-5" dirty="0">
                <a:latin typeface="Carlito"/>
                <a:cs typeface="Carlito"/>
              </a:rPr>
              <a:t>induces  sleep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Create </a:t>
            </a:r>
            <a:r>
              <a:rPr sz="3200" spc="-10" dirty="0">
                <a:latin typeface="Carlito"/>
                <a:cs typeface="Carlito"/>
              </a:rPr>
              <a:t>positive </a:t>
            </a:r>
            <a:r>
              <a:rPr sz="3200" spc="-5" dirty="0">
                <a:latin typeface="Carlito"/>
                <a:cs typeface="Carlito"/>
              </a:rPr>
              <a:t>sleep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thoughts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3333" y="461899"/>
            <a:ext cx="30378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Hypersomnia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03782"/>
            <a:ext cx="8303260" cy="4548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35255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Hypersomnia </a:t>
            </a:r>
            <a:r>
              <a:rPr sz="3200" spc="-35" dirty="0">
                <a:latin typeface="Carlito"/>
                <a:cs typeface="Carlito"/>
              </a:rPr>
              <a:t>refers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conditions </a:t>
            </a:r>
            <a:r>
              <a:rPr sz="3200" spc="-10" dirty="0">
                <a:latin typeface="Carlito"/>
                <a:cs typeface="Carlito"/>
              </a:rPr>
              <a:t>where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25" dirty="0">
                <a:latin typeface="Carlito"/>
                <a:cs typeface="Carlito"/>
              </a:rPr>
              <a:t>affected </a:t>
            </a:r>
            <a:r>
              <a:rPr sz="3200" dirty="0">
                <a:latin typeface="Carlito"/>
                <a:cs typeface="Carlito"/>
              </a:rPr>
              <a:t>individual </a:t>
            </a:r>
            <a:r>
              <a:rPr sz="3200" spc="-10" dirty="0">
                <a:latin typeface="Carlito"/>
                <a:cs typeface="Carlito"/>
              </a:rPr>
              <a:t>obtains sufficient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15" dirty="0">
                <a:latin typeface="Carlito"/>
                <a:cs typeface="Carlito"/>
              </a:rPr>
              <a:t>at  </a:t>
            </a:r>
            <a:r>
              <a:rPr sz="3200" spc="-10" dirty="0">
                <a:latin typeface="Carlito"/>
                <a:cs typeface="Carlito"/>
              </a:rPr>
              <a:t>night </a:t>
            </a:r>
            <a:r>
              <a:rPr sz="3200" spc="-5" dirty="0">
                <a:latin typeface="Carlito"/>
                <a:cs typeface="Carlito"/>
              </a:rPr>
              <a:t>but </a:t>
            </a:r>
            <a:r>
              <a:rPr sz="3200" spc="-10" dirty="0">
                <a:latin typeface="Carlito"/>
                <a:cs typeface="Carlito"/>
              </a:rPr>
              <a:t>still </a:t>
            </a:r>
            <a:r>
              <a:rPr sz="3200" spc="-5" dirty="0">
                <a:latin typeface="Carlito"/>
                <a:cs typeface="Carlito"/>
              </a:rPr>
              <a:t>cannot </a:t>
            </a:r>
            <a:r>
              <a:rPr sz="3200" spc="-35" dirty="0">
                <a:latin typeface="Carlito"/>
                <a:cs typeface="Carlito"/>
              </a:rPr>
              <a:t>stay awake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70" dirty="0">
                <a:latin typeface="Carlito"/>
                <a:cs typeface="Carlito"/>
              </a:rPr>
              <a:t>day.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Hypersomnia can </a:t>
            </a:r>
            <a:r>
              <a:rPr sz="3200" spc="-5" dirty="0">
                <a:latin typeface="Carlito"/>
                <a:cs typeface="Carlito"/>
              </a:rPr>
              <a:t>be caused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5" dirty="0">
                <a:latin typeface="Carlito"/>
                <a:cs typeface="Carlito"/>
              </a:rPr>
              <a:t>medical  conditions,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15" dirty="0">
                <a:latin typeface="Carlito"/>
                <a:cs typeface="Carlito"/>
              </a:rPr>
              <a:t>example, </a:t>
            </a:r>
            <a:r>
              <a:rPr sz="3200" spc="-5" dirty="0">
                <a:latin typeface="Carlito"/>
                <a:cs typeface="Carlito"/>
              </a:rPr>
              <a:t>CNS </a:t>
            </a:r>
            <a:r>
              <a:rPr sz="3200" spc="-10" dirty="0">
                <a:latin typeface="Carlito"/>
                <a:cs typeface="Carlito"/>
              </a:rPr>
              <a:t>damage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5" dirty="0">
                <a:latin typeface="Carlito"/>
                <a:cs typeface="Carlito"/>
              </a:rPr>
              <a:t>certain </a:t>
            </a:r>
            <a:r>
              <a:rPr sz="3200" spc="-40" dirty="0">
                <a:latin typeface="Carlito"/>
                <a:cs typeface="Carlito"/>
              </a:rPr>
              <a:t>kidney, </a:t>
            </a:r>
            <a:r>
              <a:rPr sz="3200" spc="-55" dirty="0">
                <a:latin typeface="Carlito"/>
                <a:cs typeface="Carlito"/>
              </a:rPr>
              <a:t>liver,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10" dirty="0">
                <a:latin typeface="Carlito"/>
                <a:cs typeface="Carlito"/>
              </a:rPr>
              <a:t>metabolic </a:t>
            </a:r>
            <a:r>
              <a:rPr sz="3200" spc="-20" dirty="0">
                <a:latin typeface="Carlito"/>
                <a:cs typeface="Carlito"/>
              </a:rPr>
              <a:t>disorders, 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diabetic acidosis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4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hypothyroidism.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3333" y="461899"/>
            <a:ext cx="30378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Hypersomnia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150860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35" dirty="0">
                <a:latin typeface="Carlito"/>
                <a:cs typeface="Carlito"/>
              </a:rPr>
              <a:t>Treatment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hypersomnias </a:t>
            </a:r>
            <a:r>
              <a:rPr sz="3200" spc="-5" dirty="0">
                <a:latin typeface="Carlito"/>
                <a:cs typeface="Carlito"/>
              </a:rPr>
              <a:t>include </a:t>
            </a:r>
            <a:r>
              <a:rPr sz="3200" spc="-10" dirty="0">
                <a:latin typeface="Carlito"/>
                <a:cs typeface="Carlito"/>
              </a:rPr>
              <a:t>treating 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underlying disease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conditions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13585" y="461899"/>
            <a:ext cx="51155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PHYSIOLOGY </a:t>
            </a:r>
            <a:r>
              <a:rPr sz="4400" spc="-5" dirty="0"/>
              <a:t>OF</a:t>
            </a:r>
            <a:r>
              <a:rPr sz="4400" spc="-60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48232"/>
            <a:ext cx="8023859" cy="3709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3081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The cyclic </a:t>
            </a:r>
            <a:r>
              <a:rPr sz="3200" spc="-15" dirty="0">
                <a:latin typeface="Carlito"/>
                <a:cs typeface="Carlito"/>
              </a:rPr>
              <a:t>nature </a:t>
            </a:r>
            <a:r>
              <a:rPr sz="3200" spc="-5" dirty="0">
                <a:latin typeface="Carlito"/>
                <a:cs typeface="Carlito"/>
              </a:rPr>
              <a:t>of sleep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thought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be  </a:t>
            </a:r>
            <a:r>
              <a:rPr sz="3200" spc="-15" dirty="0">
                <a:latin typeface="Carlito"/>
                <a:cs typeface="Carlito"/>
              </a:rPr>
              <a:t>controlled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20" dirty="0">
                <a:latin typeface="Carlito"/>
                <a:cs typeface="Carlito"/>
              </a:rPr>
              <a:t>Centers </a:t>
            </a:r>
            <a:r>
              <a:rPr sz="3200" spc="-15" dirty="0">
                <a:latin typeface="Carlito"/>
                <a:cs typeface="Carlito"/>
              </a:rPr>
              <a:t>located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15" dirty="0">
                <a:latin typeface="Carlito"/>
                <a:cs typeface="Carlito"/>
              </a:rPr>
              <a:t>brain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10" dirty="0">
                <a:latin typeface="Carlito"/>
                <a:cs typeface="Carlito"/>
              </a:rPr>
              <a:t>by Circadian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Rhythms.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Char char="•"/>
            </a:pPr>
            <a:endParaRPr sz="4450">
              <a:latin typeface="Carlito"/>
              <a:cs typeface="Carlito"/>
            </a:endParaRPr>
          </a:p>
          <a:p>
            <a:pPr marL="355600" marR="5080" indent="-343535">
              <a:lnSpc>
                <a:spcPct val="100299"/>
              </a:lnSpc>
              <a:buFont typeface="Arial"/>
              <a:buChar char="•"/>
              <a:tabLst>
                <a:tab pos="356235" algn="l"/>
              </a:tabLst>
            </a:pPr>
            <a:r>
              <a:rPr sz="3600" spc="-10" dirty="0">
                <a:solidFill>
                  <a:srgbClr val="00AFEF"/>
                </a:solidFill>
                <a:latin typeface="Carlito"/>
                <a:cs typeface="Carlito"/>
              </a:rPr>
              <a:t>Reticular activating </a:t>
            </a:r>
            <a:r>
              <a:rPr sz="3600" spc="-35" dirty="0">
                <a:solidFill>
                  <a:srgbClr val="00AFEF"/>
                </a:solidFill>
                <a:latin typeface="Carlito"/>
                <a:cs typeface="Carlito"/>
              </a:rPr>
              <a:t>system </a:t>
            </a:r>
            <a:r>
              <a:rPr sz="3200" spc="-5" dirty="0">
                <a:latin typeface="Carlito"/>
                <a:cs typeface="Carlito"/>
              </a:rPr>
              <a:t>(RAS) </a:t>
            </a:r>
            <a:r>
              <a:rPr sz="3200" spc="-10" dirty="0">
                <a:latin typeface="Carlito"/>
                <a:cs typeface="Carlito"/>
              </a:rPr>
              <a:t>located at 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brain </a:t>
            </a:r>
            <a:r>
              <a:rPr sz="3200" spc="-20" dirty="0">
                <a:latin typeface="Carlito"/>
                <a:cs typeface="Carlito"/>
              </a:rPr>
              <a:t>stem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Cerebral </a:t>
            </a:r>
            <a:r>
              <a:rPr sz="3200" spc="-20" dirty="0">
                <a:latin typeface="Carlito"/>
                <a:cs typeface="Carlito"/>
              </a:rPr>
              <a:t>Cortex plays </a:t>
            </a:r>
            <a:r>
              <a:rPr sz="3200" dirty="0">
                <a:latin typeface="Carlito"/>
                <a:cs typeface="Carlito"/>
              </a:rPr>
              <a:t>an  </a:t>
            </a:r>
            <a:r>
              <a:rPr sz="3200" spc="-10" dirty="0">
                <a:latin typeface="Carlito"/>
                <a:cs typeface="Carlito"/>
              </a:rPr>
              <a:t>important </a:t>
            </a:r>
            <a:r>
              <a:rPr sz="3200" spc="-15" dirty="0">
                <a:latin typeface="Carlito"/>
                <a:cs typeface="Carlito"/>
              </a:rPr>
              <a:t>role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40" dirty="0">
                <a:latin typeface="Carlito"/>
                <a:cs typeface="Carlito"/>
              </a:rPr>
              <a:t>wake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cycle.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7841" y="461899"/>
            <a:ext cx="355015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Na</a:t>
            </a:r>
            <a:r>
              <a:rPr sz="4400" b="1" spc="-60" dirty="0"/>
              <a:t>r</a:t>
            </a:r>
            <a:r>
              <a:rPr sz="4400" b="1" spc="-40" dirty="0"/>
              <a:t>c</a:t>
            </a:r>
            <a:r>
              <a:rPr sz="4400" b="1" spc="-5" dirty="0"/>
              <a:t>ole</a:t>
            </a:r>
            <a:r>
              <a:rPr sz="4400" b="1" spc="-15" dirty="0"/>
              <a:t>p</a:t>
            </a:r>
            <a:r>
              <a:rPr sz="4400" b="1" spc="-80" dirty="0"/>
              <a:t>s</a:t>
            </a:r>
            <a:r>
              <a:rPr sz="4400" b="1" dirty="0"/>
              <a:t>y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558493"/>
            <a:ext cx="8608060" cy="4154214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355600" marR="225425" indent="-343535">
              <a:lnSpc>
                <a:spcPct val="90000"/>
              </a:lnSpc>
              <a:spcBef>
                <a:spcPts val="4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Narcolepsy </a:t>
            </a:r>
            <a:r>
              <a:rPr sz="3200" dirty="0">
                <a:latin typeface="Carlito"/>
                <a:cs typeface="Carlito"/>
              </a:rPr>
              <a:t>is a </a:t>
            </a:r>
            <a:r>
              <a:rPr sz="3200" spc="-10" dirty="0">
                <a:latin typeface="Carlito"/>
                <a:cs typeface="Carlito"/>
              </a:rPr>
              <a:t>disorder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excessive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daytime 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sleepiness </a:t>
            </a:r>
            <a:r>
              <a:rPr sz="3200" spc="-5" dirty="0">
                <a:latin typeface="Carlito"/>
                <a:cs typeface="Carlito"/>
              </a:rPr>
              <a:t>caused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lack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chemical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hypocretin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10" dirty="0">
                <a:latin typeface="Carlito"/>
                <a:cs typeface="Carlito"/>
              </a:rPr>
              <a:t>area </a:t>
            </a:r>
            <a:r>
              <a:rPr sz="3200" spc="-5" dirty="0">
                <a:latin typeface="Carlito"/>
                <a:cs typeface="Carlito"/>
              </a:rPr>
              <a:t>of the CNS </a:t>
            </a:r>
            <a:r>
              <a:rPr sz="3200" spc="-10" dirty="0">
                <a:latin typeface="Carlito"/>
                <a:cs typeface="Carlito"/>
              </a:rPr>
              <a:t>that  </a:t>
            </a:r>
            <a:r>
              <a:rPr sz="3200" spc="-15" dirty="0">
                <a:latin typeface="Carlito"/>
                <a:cs typeface="Carlito"/>
              </a:rPr>
              <a:t>regulates </a:t>
            </a:r>
            <a:r>
              <a:rPr sz="3200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5080" indent="-343535">
              <a:lnSpc>
                <a:spcPct val="9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Clients </a:t>
            </a:r>
            <a:r>
              <a:rPr sz="3200" dirty="0">
                <a:latin typeface="Carlito"/>
                <a:cs typeface="Carlito"/>
              </a:rPr>
              <a:t>with </a:t>
            </a:r>
            <a:r>
              <a:rPr sz="3200" spc="-20" dirty="0">
                <a:latin typeface="Carlito"/>
                <a:cs typeface="Carlito"/>
              </a:rPr>
              <a:t>narcolepsy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sleep </a:t>
            </a:r>
            <a:r>
              <a:rPr sz="3200" b="1" spc="-20" dirty="0">
                <a:solidFill>
                  <a:srgbClr val="00AFEF"/>
                </a:solidFill>
                <a:latin typeface="Carlito"/>
                <a:cs typeface="Carlito"/>
              </a:rPr>
              <a:t>attacks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20" dirty="0">
                <a:solidFill>
                  <a:srgbClr val="00AFEF"/>
                </a:solidFill>
                <a:latin typeface="Carlito"/>
                <a:cs typeface="Carlito"/>
              </a:rPr>
              <a:t>excessive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daytime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sleepiness</a:t>
            </a:r>
            <a:r>
              <a:rPr sz="3200" spc="-5" dirty="0">
                <a:latin typeface="Carlito"/>
                <a:cs typeface="Carlito"/>
              </a:rPr>
              <a:t>,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their sleep  </a:t>
            </a:r>
            <a:r>
              <a:rPr sz="3200" spc="-10" dirty="0">
                <a:latin typeface="Carlito"/>
                <a:cs typeface="Carlito"/>
              </a:rPr>
              <a:t>at night </a:t>
            </a:r>
            <a:r>
              <a:rPr sz="3200" spc="-5" dirty="0">
                <a:latin typeface="Carlito"/>
                <a:cs typeface="Carlito"/>
              </a:rPr>
              <a:t>usually begins </a:t>
            </a:r>
            <a:r>
              <a:rPr sz="3200" dirty="0">
                <a:latin typeface="Carlito"/>
                <a:cs typeface="Carlito"/>
              </a:rPr>
              <a:t>with a </a:t>
            </a:r>
            <a:r>
              <a:rPr sz="3200" spc="-5" dirty="0">
                <a:latin typeface="Carlito"/>
                <a:cs typeface="Carlito"/>
              </a:rPr>
              <a:t>sleep-onset </a:t>
            </a:r>
            <a:r>
              <a:rPr sz="3200" dirty="0">
                <a:latin typeface="Carlito"/>
                <a:cs typeface="Carlito"/>
              </a:rPr>
              <a:t>REM  </a:t>
            </a:r>
            <a:r>
              <a:rPr sz="3200" spc="-5" dirty="0">
                <a:latin typeface="Carlito"/>
                <a:cs typeface="Carlito"/>
              </a:rPr>
              <a:t>period (dreaming sleep </a:t>
            </a:r>
            <a:r>
              <a:rPr sz="3200" spc="-15" dirty="0">
                <a:latin typeface="Carlito"/>
                <a:cs typeface="Carlito"/>
              </a:rPr>
              <a:t>occurs </a:t>
            </a:r>
            <a:r>
              <a:rPr sz="3200" spc="-5" dirty="0">
                <a:latin typeface="Carlito"/>
                <a:cs typeface="Carlito"/>
              </a:rPr>
              <a:t>within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25" dirty="0">
                <a:latin typeface="Carlito"/>
                <a:cs typeface="Carlito"/>
              </a:rPr>
              <a:t>first  </a:t>
            </a:r>
            <a:r>
              <a:rPr sz="3200" dirty="0">
                <a:latin typeface="Carlito"/>
                <a:cs typeface="Carlito"/>
              </a:rPr>
              <a:t>15 </a:t>
            </a:r>
            <a:r>
              <a:rPr sz="3200" spc="-10" dirty="0">
                <a:latin typeface="Carlito"/>
                <a:cs typeface="Carlito"/>
              </a:rPr>
              <a:t>minutes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falling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asleep).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7841" y="461899"/>
            <a:ext cx="301675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Na</a:t>
            </a:r>
            <a:r>
              <a:rPr sz="4400" b="1" spc="-60" dirty="0"/>
              <a:t>r</a:t>
            </a:r>
            <a:r>
              <a:rPr sz="4400" b="1" spc="-40" dirty="0"/>
              <a:t>c</a:t>
            </a:r>
            <a:r>
              <a:rPr sz="4400" b="1" spc="-5" dirty="0"/>
              <a:t>ole</a:t>
            </a:r>
            <a:r>
              <a:rPr sz="4400" b="1" spc="-15" dirty="0"/>
              <a:t>p</a:t>
            </a:r>
            <a:r>
              <a:rPr sz="4400" b="1" spc="-80" dirty="0"/>
              <a:t>s</a:t>
            </a:r>
            <a:r>
              <a:rPr sz="4400" b="1" dirty="0"/>
              <a:t>y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607260"/>
            <a:ext cx="8379460" cy="2578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People </a:t>
            </a:r>
            <a:r>
              <a:rPr sz="3200" spc="-5" dirty="0">
                <a:latin typeface="Carlito"/>
                <a:cs typeface="Carlito"/>
              </a:rPr>
              <a:t>sleeps </a:t>
            </a:r>
            <a:r>
              <a:rPr sz="3200" spc="-20" dirty="0">
                <a:latin typeface="Carlito"/>
                <a:cs typeface="Carlito"/>
              </a:rPr>
              <a:t>several </a:t>
            </a:r>
            <a:r>
              <a:rPr sz="3200" spc="-5" dirty="0">
                <a:latin typeface="Carlito"/>
                <a:cs typeface="Carlito"/>
              </a:rPr>
              <a:t>times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25" dirty="0">
                <a:latin typeface="Carlito"/>
                <a:cs typeface="Carlito"/>
              </a:rPr>
              <a:t>day </a:t>
            </a:r>
            <a:r>
              <a:rPr sz="3200" spc="-10" dirty="0">
                <a:latin typeface="Carlito"/>
                <a:cs typeface="Carlito"/>
              </a:rPr>
              <a:t>even </a:t>
            </a:r>
            <a:r>
              <a:rPr sz="3200" spc="-5" dirty="0">
                <a:latin typeface="Carlito"/>
                <a:cs typeface="Carlito"/>
              </a:rPr>
              <a:t>when  </a:t>
            </a:r>
            <a:r>
              <a:rPr sz="3200" spc="-10" dirty="0">
                <a:latin typeface="Carlito"/>
                <a:cs typeface="Carlito"/>
              </a:rPr>
              <a:t>they are </a:t>
            </a:r>
            <a:r>
              <a:rPr sz="3200" spc="-20" dirty="0">
                <a:latin typeface="Carlito"/>
                <a:cs typeface="Carlito"/>
              </a:rPr>
              <a:t>conversing </a:t>
            </a:r>
            <a:r>
              <a:rPr sz="3200" dirty="0">
                <a:latin typeface="Carlito"/>
                <a:cs typeface="Carlito"/>
              </a:rPr>
              <a:t>with </a:t>
            </a:r>
            <a:r>
              <a:rPr sz="3200" spc="-5" dirty="0">
                <a:latin typeface="Carlito"/>
                <a:cs typeface="Carlito"/>
              </a:rPr>
              <a:t>people </a:t>
            </a:r>
            <a:r>
              <a:rPr sz="3200" dirty="0">
                <a:latin typeface="Carlito"/>
                <a:cs typeface="Carlito"/>
              </a:rPr>
              <a:t>or </a:t>
            </a:r>
            <a:r>
              <a:rPr sz="3200" spc="-5" dirty="0">
                <a:latin typeface="Carlito"/>
                <a:cs typeface="Carlito"/>
              </a:rPr>
              <a:t>while  driving.</a:t>
            </a:r>
            <a:endParaRPr sz="3200">
              <a:latin typeface="Carlito"/>
              <a:cs typeface="Carlito"/>
            </a:endParaRPr>
          </a:p>
          <a:p>
            <a:pPr marL="355600" marR="16637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CNS </a:t>
            </a:r>
            <a:r>
              <a:rPr sz="3200" spc="-10" dirty="0">
                <a:latin typeface="Carlito"/>
                <a:cs typeface="Carlito"/>
              </a:rPr>
              <a:t>stimulants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Antidepressants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drugs used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treat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40" dirty="0">
                <a:latin typeface="Carlito"/>
                <a:cs typeface="Carlito"/>
              </a:rPr>
              <a:t>narcolepsy.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9345" y="461899"/>
            <a:ext cx="28441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Sleep</a:t>
            </a:r>
            <a:r>
              <a:rPr sz="4400" spc="-75" dirty="0"/>
              <a:t> </a:t>
            </a:r>
            <a:r>
              <a:rPr sz="4400" dirty="0"/>
              <a:t>Apnea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052434" cy="40555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Sleep Apnea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5" dirty="0">
                <a:latin typeface="Carlito"/>
                <a:cs typeface="Carlito"/>
              </a:rPr>
              <a:t>characterized by </a:t>
            </a:r>
            <a:r>
              <a:rPr sz="3200" spc="-10" dirty="0">
                <a:latin typeface="Carlito"/>
                <a:cs typeface="Carlito"/>
              </a:rPr>
              <a:t>frequent </a:t>
            </a:r>
            <a:r>
              <a:rPr sz="3200" spc="-5" dirty="0">
                <a:latin typeface="Carlito"/>
                <a:cs typeface="Carlito"/>
              </a:rPr>
              <a:t>short  </a:t>
            </a:r>
            <a:r>
              <a:rPr sz="3200" spc="-10" dirty="0">
                <a:latin typeface="Carlito"/>
                <a:cs typeface="Carlito"/>
              </a:rPr>
              <a:t>breathing </a:t>
            </a:r>
            <a:r>
              <a:rPr sz="3200" spc="-5" dirty="0">
                <a:latin typeface="Carlito"/>
                <a:cs typeface="Carlito"/>
              </a:rPr>
              <a:t>pauses during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16446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Although all individuals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5" dirty="0">
                <a:latin typeface="Carlito"/>
                <a:cs typeface="Carlito"/>
              </a:rPr>
              <a:t>occasional  periods </a:t>
            </a:r>
            <a:r>
              <a:rPr sz="3200" dirty="0">
                <a:latin typeface="Carlito"/>
                <a:cs typeface="Carlito"/>
              </a:rPr>
              <a:t>of apnea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sleep,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more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than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five 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apneic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episodes longer than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10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seconds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in an 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hour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considered </a:t>
            </a:r>
            <a:r>
              <a:rPr sz="3200" dirty="0">
                <a:latin typeface="Carlito"/>
                <a:cs typeface="Carlito"/>
              </a:rPr>
              <a:t>abnormal and </a:t>
            </a:r>
            <a:r>
              <a:rPr sz="3200" spc="-5" dirty="0">
                <a:latin typeface="Carlito"/>
                <a:cs typeface="Carlito"/>
              </a:rPr>
              <a:t>should be  </a:t>
            </a:r>
            <a:r>
              <a:rPr sz="3200" spc="-15" dirty="0">
                <a:latin typeface="Carlito"/>
                <a:cs typeface="Carlito"/>
              </a:rPr>
              <a:t>evaluated </a:t>
            </a:r>
            <a:r>
              <a:rPr sz="3200" spc="-5" dirty="0">
                <a:latin typeface="Carlito"/>
                <a:cs typeface="Carlito"/>
              </a:rPr>
              <a:t>by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sleep medicine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specialist.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2145" y="461899"/>
            <a:ext cx="3756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…….Sleep</a:t>
            </a:r>
            <a:r>
              <a:rPr sz="4400" spc="-70" dirty="0"/>
              <a:t> </a:t>
            </a:r>
            <a:r>
              <a:rPr sz="4400" dirty="0"/>
              <a:t>Apnea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0"/>
            <a:ext cx="8227060" cy="38709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Sleep Apnea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most frequently </a:t>
            </a:r>
            <a:r>
              <a:rPr sz="3200" dirty="0">
                <a:latin typeface="Carlito"/>
                <a:cs typeface="Carlito"/>
              </a:rPr>
              <a:t>diagnosed in  men and </a:t>
            </a:r>
            <a:r>
              <a:rPr sz="3200" spc="-5" dirty="0">
                <a:latin typeface="Carlito"/>
                <a:cs typeface="Carlito"/>
              </a:rPr>
              <a:t>postmenopausal </a:t>
            </a:r>
            <a:r>
              <a:rPr sz="3200" spc="-10" dirty="0">
                <a:latin typeface="Carlito"/>
                <a:cs typeface="Carlito"/>
              </a:rPr>
              <a:t>women, </a:t>
            </a:r>
            <a:r>
              <a:rPr sz="3200" dirty="0">
                <a:latin typeface="Carlito"/>
                <a:cs typeface="Carlito"/>
              </a:rPr>
              <a:t>it </a:t>
            </a:r>
            <a:r>
              <a:rPr sz="3200" spc="-20" dirty="0">
                <a:latin typeface="Carlito"/>
                <a:cs typeface="Carlito"/>
              </a:rPr>
              <a:t>may  </a:t>
            </a:r>
            <a:r>
              <a:rPr sz="3200" spc="-5" dirty="0">
                <a:latin typeface="Carlito"/>
                <a:cs typeface="Carlito"/>
              </a:rPr>
              <a:t>occur during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childhood.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Three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types </a:t>
            </a:r>
            <a:r>
              <a:rPr sz="3200" dirty="0">
                <a:latin typeface="Carlito"/>
                <a:cs typeface="Carlito"/>
              </a:rPr>
              <a:t>of apnoea </a:t>
            </a:r>
            <a:r>
              <a:rPr sz="3200" spc="-5" dirty="0">
                <a:latin typeface="Carlito"/>
                <a:cs typeface="Carlito"/>
              </a:rPr>
              <a:t>based </a:t>
            </a:r>
            <a:r>
              <a:rPr sz="3200" dirty="0">
                <a:latin typeface="Carlito"/>
                <a:cs typeface="Carlito"/>
              </a:rPr>
              <a:t>on the</a:t>
            </a:r>
            <a:r>
              <a:rPr sz="3200" spc="-4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cause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1. </a:t>
            </a:r>
            <a:r>
              <a:rPr sz="3200" spc="-10" dirty="0">
                <a:latin typeface="Carlito"/>
                <a:cs typeface="Carlito"/>
              </a:rPr>
              <a:t>Obstructive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Apnoea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2. </a:t>
            </a:r>
            <a:r>
              <a:rPr sz="3200" spc="-15" dirty="0">
                <a:latin typeface="Carlito"/>
                <a:cs typeface="Carlito"/>
              </a:rPr>
              <a:t>Central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Apnea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3. </a:t>
            </a:r>
            <a:r>
              <a:rPr sz="3200" spc="-20" dirty="0">
                <a:latin typeface="Carlito"/>
                <a:cs typeface="Carlito"/>
              </a:rPr>
              <a:t>Mixed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Apnea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2145" y="461899"/>
            <a:ext cx="3756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…….Sleep</a:t>
            </a:r>
            <a:r>
              <a:rPr sz="4400" spc="-70" dirty="0"/>
              <a:t> </a:t>
            </a:r>
            <a:r>
              <a:rPr sz="4400" dirty="0"/>
              <a:t>Apnea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16952"/>
            <a:ext cx="7974330" cy="4507865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solidFill>
                  <a:srgbClr val="00AFEF"/>
                </a:solidFill>
                <a:latin typeface="Carlito"/>
                <a:cs typeface="Carlito"/>
              </a:rPr>
              <a:t>1. </a:t>
            </a:r>
            <a:r>
              <a:rPr sz="3000" spc="-5" dirty="0">
                <a:solidFill>
                  <a:srgbClr val="00AFEF"/>
                </a:solidFill>
                <a:latin typeface="Carlito"/>
                <a:cs typeface="Carlito"/>
              </a:rPr>
              <a:t>OBSTRUCTIVE</a:t>
            </a:r>
            <a:r>
              <a:rPr sz="3000" spc="-2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000" spc="-10" dirty="0">
                <a:solidFill>
                  <a:srgbClr val="00AFEF"/>
                </a:solidFill>
                <a:latin typeface="Carlito"/>
                <a:cs typeface="Carlito"/>
              </a:rPr>
              <a:t>APNOEA:</a:t>
            </a:r>
            <a:endParaRPr sz="3000">
              <a:latin typeface="Carlito"/>
              <a:cs typeface="Carlito"/>
            </a:endParaRPr>
          </a:p>
          <a:p>
            <a:pPr marL="355600" marR="101600" indent="-34353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Obstructive </a:t>
            </a:r>
            <a:r>
              <a:rPr sz="3000" spc="-5" dirty="0">
                <a:latin typeface="Carlito"/>
                <a:cs typeface="Carlito"/>
              </a:rPr>
              <a:t>apnea </a:t>
            </a:r>
            <a:r>
              <a:rPr sz="3000" spc="-15" dirty="0">
                <a:latin typeface="Carlito"/>
                <a:cs typeface="Carlito"/>
              </a:rPr>
              <a:t>occurs </a:t>
            </a:r>
            <a:r>
              <a:rPr sz="3000" spc="-5" dirty="0">
                <a:latin typeface="Carlito"/>
                <a:cs typeface="Carlito"/>
              </a:rPr>
              <a:t>when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10" dirty="0">
                <a:latin typeface="Carlito"/>
                <a:cs typeface="Carlito"/>
              </a:rPr>
              <a:t>structures </a:t>
            </a:r>
            <a:r>
              <a:rPr sz="3000" spc="-5" dirty="0">
                <a:latin typeface="Carlito"/>
                <a:cs typeface="Carlito"/>
              </a:rPr>
              <a:t>of 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10" dirty="0">
                <a:latin typeface="Carlito"/>
                <a:cs typeface="Carlito"/>
              </a:rPr>
              <a:t>pharynx </a:t>
            </a:r>
            <a:r>
              <a:rPr sz="3000" spc="-5" dirty="0">
                <a:latin typeface="Carlito"/>
                <a:cs typeface="Carlito"/>
              </a:rPr>
              <a:t>or </a:t>
            </a:r>
            <a:r>
              <a:rPr sz="3000" spc="-15" dirty="0">
                <a:latin typeface="Carlito"/>
                <a:cs typeface="Carlito"/>
              </a:rPr>
              <a:t>oral cavity </a:t>
            </a:r>
            <a:r>
              <a:rPr sz="3000" spc="-10" dirty="0">
                <a:latin typeface="Carlito"/>
                <a:cs typeface="Carlito"/>
              </a:rPr>
              <a:t>block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10" dirty="0">
                <a:latin typeface="Carlito"/>
                <a:cs typeface="Carlito"/>
              </a:rPr>
              <a:t>flow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80" dirty="0">
                <a:latin typeface="Carlito"/>
                <a:cs typeface="Carlito"/>
              </a:rPr>
              <a:t>air.</a:t>
            </a:r>
            <a:endParaRPr sz="3000">
              <a:latin typeface="Carlito"/>
              <a:cs typeface="Carlito"/>
            </a:endParaRPr>
          </a:p>
          <a:p>
            <a:pPr marL="355600" marR="5080" indent="-34353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latin typeface="Carlito"/>
                <a:cs typeface="Carlito"/>
              </a:rPr>
              <a:t>Enlarged </a:t>
            </a:r>
            <a:r>
              <a:rPr sz="3000" spc="-10" dirty="0">
                <a:latin typeface="Carlito"/>
                <a:cs typeface="Carlito"/>
              </a:rPr>
              <a:t>tonsils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adenoids, </a:t>
            </a:r>
            <a:r>
              <a:rPr sz="3000" dirty="0">
                <a:latin typeface="Carlito"/>
                <a:cs typeface="Carlito"/>
              </a:rPr>
              <a:t>a </a:t>
            </a:r>
            <a:r>
              <a:rPr sz="3000" spc="-15" dirty="0">
                <a:latin typeface="Carlito"/>
                <a:cs typeface="Carlito"/>
              </a:rPr>
              <a:t>deviated </a:t>
            </a:r>
            <a:r>
              <a:rPr sz="3000" spc="-5" dirty="0">
                <a:latin typeface="Carlito"/>
                <a:cs typeface="Carlito"/>
              </a:rPr>
              <a:t>nasal  septum, nasal </a:t>
            </a:r>
            <a:r>
              <a:rPr sz="3000" spc="-10" dirty="0">
                <a:latin typeface="Carlito"/>
                <a:cs typeface="Carlito"/>
              </a:rPr>
              <a:t>polyps,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obesity </a:t>
            </a:r>
            <a:r>
              <a:rPr sz="3000" spc="-10" dirty="0">
                <a:latin typeface="Carlito"/>
                <a:cs typeface="Carlito"/>
              </a:rPr>
              <a:t>predispose </a:t>
            </a:r>
            <a:r>
              <a:rPr sz="3000" dirty="0">
                <a:latin typeface="Carlito"/>
                <a:cs typeface="Carlito"/>
              </a:rPr>
              <a:t>the  </a:t>
            </a:r>
            <a:r>
              <a:rPr sz="3000" spc="-10" dirty="0">
                <a:latin typeface="Carlito"/>
                <a:cs typeface="Carlito"/>
              </a:rPr>
              <a:t>client </a:t>
            </a:r>
            <a:r>
              <a:rPr sz="3000" spc="-15" dirty="0">
                <a:latin typeface="Carlito"/>
                <a:cs typeface="Carlito"/>
              </a:rPr>
              <a:t>to </a:t>
            </a:r>
            <a:r>
              <a:rPr sz="3000" spc="-10" dirty="0">
                <a:latin typeface="Carlito"/>
                <a:cs typeface="Carlito"/>
              </a:rPr>
              <a:t>obstructive</a:t>
            </a:r>
            <a:r>
              <a:rPr sz="3000" spc="-30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apnea</a:t>
            </a:r>
            <a:endParaRPr sz="3000">
              <a:latin typeface="Carlito"/>
              <a:cs typeface="Carlito"/>
            </a:endParaRPr>
          </a:p>
          <a:p>
            <a:pPr marL="355600" marR="378460" indent="-343535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35" dirty="0">
                <a:latin typeface="Carlito"/>
                <a:cs typeface="Carlito"/>
              </a:rPr>
              <a:t>Treatment </a:t>
            </a:r>
            <a:r>
              <a:rPr sz="3000" spc="-5" dirty="0">
                <a:latin typeface="Carlito"/>
                <a:cs typeface="Carlito"/>
              </a:rPr>
              <a:t>includes </a:t>
            </a:r>
            <a:r>
              <a:rPr sz="3000" spc="-10" dirty="0">
                <a:latin typeface="Carlito"/>
                <a:cs typeface="Carlito"/>
              </a:rPr>
              <a:t>surgical </a:t>
            </a:r>
            <a:r>
              <a:rPr sz="3000" spc="-15" dirty="0">
                <a:latin typeface="Carlito"/>
                <a:cs typeface="Carlito"/>
              </a:rPr>
              <a:t>removal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0" dirty="0">
                <a:latin typeface="Carlito"/>
                <a:cs typeface="Carlito"/>
              </a:rPr>
              <a:t>tonsills,  correcting </a:t>
            </a:r>
            <a:r>
              <a:rPr sz="3000" spc="-5" dirty="0">
                <a:latin typeface="Carlito"/>
                <a:cs typeface="Carlito"/>
              </a:rPr>
              <a:t>nasal septum, </a:t>
            </a:r>
            <a:r>
              <a:rPr sz="3000" spc="-10" dirty="0">
                <a:latin typeface="Carlito"/>
                <a:cs typeface="Carlito"/>
              </a:rPr>
              <a:t>weight </a:t>
            </a:r>
            <a:r>
              <a:rPr sz="3000" dirty="0">
                <a:latin typeface="Carlito"/>
                <a:cs typeface="Carlito"/>
              </a:rPr>
              <a:t>loss </a:t>
            </a:r>
            <a:r>
              <a:rPr sz="3000" spc="-20" dirty="0">
                <a:latin typeface="Carlito"/>
                <a:cs typeface="Carlito"/>
              </a:rPr>
              <a:t>may </a:t>
            </a:r>
            <a:r>
              <a:rPr sz="3000" spc="-5" dirty="0">
                <a:latin typeface="Carlito"/>
                <a:cs typeface="Carlito"/>
              </a:rPr>
              <a:t>be  </a:t>
            </a:r>
            <a:r>
              <a:rPr sz="3000" spc="-10" dirty="0">
                <a:latin typeface="Carlito"/>
                <a:cs typeface="Carlito"/>
              </a:rPr>
              <a:t>helpful.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2145" y="461899"/>
            <a:ext cx="3756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…….Sleep</a:t>
            </a:r>
            <a:r>
              <a:rPr sz="4400" spc="-70" dirty="0"/>
              <a:t> </a:t>
            </a:r>
            <a:r>
              <a:rPr sz="4400" dirty="0"/>
              <a:t>Apnea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7926705" cy="4461477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2. CENTRAL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APNEA:</a:t>
            </a:r>
            <a:endParaRPr sz="3200">
              <a:latin typeface="Carlito"/>
              <a:cs typeface="Carlito"/>
            </a:endParaRPr>
          </a:p>
          <a:p>
            <a:pPr marL="355600" marR="16446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Due </a:t>
            </a:r>
            <a:r>
              <a:rPr sz="3200" spc="-20" dirty="0">
                <a:latin typeface="Carlito"/>
                <a:cs typeface="Carlito"/>
              </a:rPr>
              <a:t>to defect </a:t>
            </a:r>
            <a:r>
              <a:rPr sz="3200" spc="-10" dirty="0">
                <a:latin typeface="Carlito"/>
                <a:cs typeface="Carlito"/>
              </a:rPr>
              <a:t>in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solidFill>
                  <a:srgbClr val="00AFEF"/>
                </a:solidFill>
                <a:latin typeface="Carlito"/>
                <a:cs typeface="Carlito"/>
              </a:rPr>
              <a:t>respiratory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centre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15" dirty="0">
                <a:latin typeface="Carlito"/>
                <a:cs typeface="Carlito"/>
              </a:rPr>
              <a:t>brain.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Clients </a:t>
            </a:r>
            <a:r>
              <a:rPr sz="3200" dirty="0">
                <a:latin typeface="Carlito"/>
                <a:cs typeface="Carlito"/>
              </a:rPr>
              <a:t>who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20" dirty="0">
                <a:latin typeface="Carlito"/>
                <a:cs typeface="Carlito"/>
              </a:rPr>
              <a:t>brainstem </a:t>
            </a:r>
            <a:r>
              <a:rPr sz="3200" spc="-5" dirty="0">
                <a:latin typeface="Carlito"/>
                <a:cs typeface="Carlito"/>
              </a:rPr>
              <a:t>injuries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often  </a:t>
            </a:r>
            <a:r>
              <a:rPr sz="3200" spc="-25" dirty="0">
                <a:latin typeface="Carlito"/>
                <a:cs typeface="Carlito"/>
              </a:rPr>
              <a:t>have </a:t>
            </a:r>
            <a:r>
              <a:rPr sz="3200" spc="-15" dirty="0">
                <a:latin typeface="Carlito"/>
                <a:cs typeface="Carlito"/>
              </a:rPr>
              <a:t>central </a:t>
            </a:r>
            <a:r>
              <a:rPr sz="3200" spc="-5" dirty="0">
                <a:latin typeface="Carlito"/>
                <a:cs typeface="Carlito"/>
              </a:rPr>
              <a:t>sleep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apnea.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3.MIXED</a:t>
            </a:r>
            <a:r>
              <a:rPr sz="3200" spc="1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APNOEA</a:t>
            </a:r>
            <a:endParaRPr sz="3200">
              <a:latin typeface="Carlito"/>
              <a:cs typeface="Carlito"/>
            </a:endParaRPr>
          </a:p>
          <a:p>
            <a:pPr marL="355600" marR="32067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Mixed </a:t>
            </a:r>
            <a:r>
              <a:rPr sz="3200" dirty="0">
                <a:latin typeface="Carlito"/>
                <a:cs typeface="Carlito"/>
              </a:rPr>
              <a:t>apnoea is </a:t>
            </a:r>
            <a:r>
              <a:rPr sz="3200" spc="-10" dirty="0">
                <a:latin typeface="Carlito"/>
                <a:cs typeface="Carlito"/>
              </a:rPr>
              <a:t>combination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obstructive 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central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apnea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228600"/>
            <a:ext cx="832673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10" dirty="0"/>
              <a:t>Insufficient Sleep/ Sleep</a:t>
            </a:r>
            <a:r>
              <a:rPr b="1" spc="-35" dirty="0"/>
              <a:t> </a:t>
            </a:r>
            <a:r>
              <a:rPr b="1" spc="-15" dirty="0"/>
              <a:t>Deprivation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600" y="2133600"/>
            <a:ext cx="8608060" cy="41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7564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prolonged disturbance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quality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10" dirty="0">
                <a:latin typeface="Carlito"/>
                <a:cs typeface="Carlito"/>
              </a:rPr>
              <a:t>quantity </a:t>
            </a:r>
            <a:r>
              <a:rPr sz="3200" spc="-5" dirty="0">
                <a:latin typeface="Carlito"/>
                <a:cs typeface="Carlito"/>
              </a:rPr>
              <a:t>of sleep </a:t>
            </a:r>
            <a:r>
              <a:rPr sz="3200" spc="-10" dirty="0">
                <a:latin typeface="Carlito"/>
                <a:cs typeface="Carlito"/>
              </a:rPr>
              <a:t>can </a:t>
            </a:r>
            <a:r>
              <a:rPr sz="3200" spc="-5" dirty="0">
                <a:latin typeface="Carlito"/>
                <a:cs typeface="Carlito"/>
              </a:rPr>
              <a:t>lead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5" dirty="0">
                <a:latin typeface="Carlito"/>
                <a:cs typeface="Carlito"/>
              </a:rPr>
              <a:t>syndrome  </a:t>
            </a:r>
            <a:r>
              <a:rPr sz="3200" spc="-5" dirty="0">
                <a:latin typeface="Carlito"/>
                <a:cs typeface="Carlito"/>
              </a:rPr>
              <a:t>called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sleep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deprivation.</a:t>
            </a:r>
            <a:endParaRPr sz="3200">
              <a:latin typeface="Carlito"/>
              <a:cs typeface="Carlito"/>
            </a:endParaRPr>
          </a:p>
          <a:p>
            <a:pPr marL="355600" marR="13004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5" dirty="0">
                <a:latin typeface="Carlito"/>
                <a:cs typeface="Carlito"/>
              </a:rPr>
              <a:t>not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10" dirty="0">
                <a:latin typeface="Carlito"/>
                <a:cs typeface="Carlito"/>
              </a:rPr>
              <a:t>disorder </a:t>
            </a:r>
            <a:r>
              <a:rPr sz="3200" spc="-5" dirty="0">
                <a:latin typeface="Carlito"/>
                <a:cs typeface="Carlito"/>
              </a:rPr>
              <a:t>but </a:t>
            </a:r>
            <a:r>
              <a:rPr sz="3200" spc="-10" dirty="0">
                <a:latin typeface="Carlito"/>
                <a:cs typeface="Carlito"/>
              </a:rPr>
              <a:t>result </a:t>
            </a:r>
            <a:r>
              <a:rPr sz="3200" spc="-5" dirty="0">
                <a:latin typeface="Carlito"/>
                <a:cs typeface="Carlito"/>
              </a:rPr>
              <a:t>of  </a:t>
            </a:r>
            <a:r>
              <a:rPr sz="3200" spc="-10" dirty="0">
                <a:latin typeface="Carlito"/>
                <a:cs typeface="Carlito"/>
              </a:rPr>
              <a:t>prolonged </a:t>
            </a:r>
            <a:r>
              <a:rPr sz="3200" spc="-5" dirty="0">
                <a:latin typeface="Carlito"/>
                <a:cs typeface="Carlito"/>
              </a:rPr>
              <a:t>sleep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disturbance.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10" dirty="0">
                <a:latin typeface="Carlito"/>
                <a:cs typeface="Carlito"/>
              </a:rPr>
              <a:t>produces various </a:t>
            </a:r>
            <a:r>
              <a:rPr sz="3200" spc="-15" dirty="0">
                <a:latin typeface="Carlito"/>
                <a:cs typeface="Carlito"/>
              </a:rPr>
              <a:t>physiological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15" dirty="0">
                <a:latin typeface="Carlito"/>
                <a:cs typeface="Carlito"/>
              </a:rPr>
              <a:t>behavioural symptoms </a:t>
            </a:r>
            <a:r>
              <a:rPr sz="3200" spc="-5" dirty="0">
                <a:latin typeface="Carlito"/>
                <a:cs typeface="Carlito"/>
              </a:rPr>
              <a:t>based on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severity  </a:t>
            </a:r>
            <a:r>
              <a:rPr sz="3200" spc="-5" dirty="0">
                <a:latin typeface="Carlito"/>
                <a:cs typeface="Carlito"/>
              </a:rPr>
              <a:t>of</a:t>
            </a:r>
            <a:r>
              <a:rPr sz="3200" spc="-10" dirty="0">
                <a:latin typeface="Carlito"/>
                <a:cs typeface="Carlito"/>
              </a:rPr>
              <a:t> deprivation.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7270" y="496950"/>
            <a:ext cx="75057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Insufficient Sleep/ Sleep</a:t>
            </a:r>
            <a:r>
              <a:rPr spc="-35" dirty="0"/>
              <a:t> </a:t>
            </a:r>
            <a:r>
              <a:rPr spc="-15" dirty="0"/>
              <a:t>Deprivation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9940"/>
            <a:ext cx="8074660" cy="4174219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Individuals </a:t>
            </a:r>
            <a:r>
              <a:rPr sz="3200" spc="-20" dirty="0">
                <a:latin typeface="Carlito"/>
                <a:cs typeface="Carlito"/>
              </a:rPr>
              <a:t>may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develop: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5" dirty="0">
                <a:latin typeface="Carlito"/>
                <a:cs typeface="Carlito"/>
              </a:rPr>
              <a:t>Attention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concentration</a:t>
            </a:r>
            <a:r>
              <a:rPr sz="3200" spc="4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deficits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Reduced</a:t>
            </a:r>
            <a:r>
              <a:rPr sz="3200" spc="-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vigilance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Distractibility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Reduced</a:t>
            </a:r>
            <a:r>
              <a:rPr sz="3200" spc="-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motivation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Fatigue</a:t>
            </a:r>
            <a:endParaRPr sz="32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Diplopia </a:t>
            </a:r>
            <a:r>
              <a:rPr sz="3200" dirty="0">
                <a:latin typeface="Carlito"/>
                <a:cs typeface="Carlito"/>
              </a:rPr>
              <a:t>and dry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mouth.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5882" y="461899"/>
            <a:ext cx="467791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35" dirty="0"/>
              <a:t>PARASOMNIAS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1159586"/>
            <a:ext cx="8008620" cy="523938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080" indent="-343535">
              <a:lnSpc>
                <a:spcPct val="9000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Something abnormal </a:t>
            </a:r>
            <a:r>
              <a:rPr sz="3000" spc="-15" dirty="0">
                <a:latin typeface="Carlito"/>
                <a:cs typeface="Carlito"/>
              </a:rPr>
              <a:t>occurs </a:t>
            </a:r>
            <a:r>
              <a:rPr sz="3000" spc="-10" dirty="0">
                <a:latin typeface="Carlito"/>
                <a:cs typeface="Carlito"/>
              </a:rPr>
              <a:t>during </a:t>
            </a:r>
            <a:r>
              <a:rPr sz="3000" spc="-5" dirty="0">
                <a:latin typeface="Carlito"/>
                <a:cs typeface="Carlito"/>
              </a:rPr>
              <a:t>sleep </a:t>
            </a:r>
            <a:r>
              <a:rPr sz="3000" spc="-30" dirty="0">
                <a:latin typeface="Carlito"/>
                <a:cs typeface="Carlito"/>
              </a:rPr>
              <a:t>itself, </a:t>
            </a:r>
            <a:r>
              <a:rPr sz="3000" spc="-5" dirty="0">
                <a:latin typeface="Carlito"/>
                <a:cs typeface="Carlito"/>
              </a:rPr>
              <a:t>or  </a:t>
            </a:r>
            <a:r>
              <a:rPr sz="3000" spc="-10" dirty="0">
                <a:latin typeface="Carlito"/>
                <a:cs typeface="Carlito"/>
              </a:rPr>
              <a:t>during </a:t>
            </a:r>
            <a:r>
              <a:rPr sz="3000" dirty="0">
                <a:latin typeface="Carlito"/>
                <a:cs typeface="Carlito"/>
              </a:rPr>
              <a:t>the times when the </a:t>
            </a:r>
            <a:r>
              <a:rPr sz="3000" spc="-10" dirty="0">
                <a:latin typeface="Carlito"/>
                <a:cs typeface="Carlito"/>
              </a:rPr>
              <a:t>client </a:t>
            </a:r>
            <a:r>
              <a:rPr sz="3000" dirty="0">
                <a:latin typeface="Carlito"/>
                <a:cs typeface="Carlito"/>
              </a:rPr>
              <a:t>is </a:t>
            </a:r>
            <a:r>
              <a:rPr sz="3000" spc="-15" dirty="0">
                <a:latin typeface="Carlito"/>
                <a:cs typeface="Carlito"/>
              </a:rPr>
              <a:t>falling </a:t>
            </a:r>
            <a:r>
              <a:rPr sz="3000" spc="-5" dirty="0">
                <a:latin typeface="Carlito"/>
                <a:cs typeface="Carlito"/>
              </a:rPr>
              <a:t>asleep  or waking</a:t>
            </a:r>
            <a:r>
              <a:rPr sz="3000" spc="-10" dirty="0">
                <a:latin typeface="Carlito"/>
                <a:cs typeface="Carlito"/>
              </a:rPr>
              <a:t> up</a:t>
            </a:r>
            <a:endParaRPr sz="3000">
              <a:latin typeface="Carlito"/>
              <a:cs typeface="Carlito"/>
            </a:endParaRPr>
          </a:p>
          <a:p>
            <a:pPr marL="355600" marR="184150" indent="-343535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The </a:t>
            </a:r>
            <a:r>
              <a:rPr sz="3000" spc="-35" dirty="0">
                <a:latin typeface="Carlito"/>
                <a:cs typeface="Carlito"/>
              </a:rPr>
              <a:t>quality, quantity,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timing of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5" dirty="0">
                <a:latin typeface="Carlito"/>
                <a:cs typeface="Carlito"/>
              </a:rPr>
              <a:t>sleep </a:t>
            </a:r>
            <a:r>
              <a:rPr sz="3000" spc="-15" dirty="0">
                <a:latin typeface="Carlito"/>
                <a:cs typeface="Carlito"/>
              </a:rPr>
              <a:t>are  </a:t>
            </a:r>
            <a:r>
              <a:rPr sz="3000" spc="-5" dirty="0">
                <a:latin typeface="Carlito"/>
                <a:cs typeface="Carlito"/>
              </a:rPr>
              <a:t>essentially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normal.</a:t>
            </a:r>
            <a:endParaRPr sz="3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3000" spc="-10" dirty="0">
                <a:latin typeface="Carlito"/>
                <a:cs typeface="Carlito"/>
              </a:rPr>
              <a:t>Most </a:t>
            </a:r>
            <a:r>
              <a:rPr sz="3000" spc="-5" dirty="0">
                <a:latin typeface="Carlito"/>
                <a:cs typeface="Carlito"/>
              </a:rPr>
              <a:t>common </a:t>
            </a:r>
            <a:r>
              <a:rPr sz="3000" spc="-10" dirty="0">
                <a:latin typeface="Carlito"/>
                <a:cs typeface="Carlito"/>
              </a:rPr>
              <a:t>DISORDERS</a:t>
            </a:r>
            <a:r>
              <a:rPr sz="3000" spc="-40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are: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solidFill>
                  <a:srgbClr val="006FC0"/>
                </a:solidFill>
                <a:latin typeface="Carlito"/>
                <a:cs typeface="Carlito"/>
              </a:rPr>
              <a:t>Bruxism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solidFill>
                  <a:srgbClr val="006FC0"/>
                </a:solidFill>
                <a:latin typeface="Carlito"/>
                <a:cs typeface="Carlito"/>
              </a:rPr>
              <a:t>Enuresis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solidFill>
                  <a:srgbClr val="006FC0"/>
                </a:solidFill>
                <a:latin typeface="Carlito"/>
                <a:cs typeface="Carlito"/>
              </a:rPr>
              <a:t>Periodic </a:t>
            </a:r>
            <a:r>
              <a:rPr sz="3000" dirty="0">
                <a:solidFill>
                  <a:srgbClr val="006FC0"/>
                </a:solidFill>
                <a:latin typeface="Carlito"/>
                <a:cs typeface="Carlito"/>
              </a:rPr>
              <a:t>limb </a:t>
            </a:r>
            <a:r>
              <a:rPr sz="3000" spc="-10" dirty="0">
                <a:solidFill>
                  <a:srgbClr val="006FC0"/>
                </a:solidFill>
                <a:latin typeface="Carlito"/>
                <a:cs typeface="Carlito"/>
              </a:rPr>
              <a:t>movement</a:t>
            </a:r>
            <a:r>
              <a:rPr sz="3000" spc="-5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3000" spc="-15" dirty="0">
                <a:solidFill>
                  <a:srgbClr val="006FC0"/>
                </a:solidFill>
                <a:latin typeface="Carlito"/>
                <a:cs typeface="Carlito"/>
              </a:rPr>
              <a:t>disorder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solidFill>
                  <a:srgbClr val="006FC0"/>
                </a:solidFill>
                <a:latin typeface="Carlito"/>
                <a:cs typeface="Carlito"/>
              </a:rPr>
              <a:t>Sleep</a:t>
            </a:r>
            <a:r>
              <a:rPr sz="3000" spc="-20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3000" spc="-10" dirty="0">
                <a:solidFill>
                  <a:srgbClr val="006FC0"/>
                </a:solidFill>
                <a:latin typeface="Carlito"/>
                <a:cs typeface="Carlito"/>
              </a:rPr>
              <a:t>talking</a:t>
            </a:r>
            <a:endParaRPr sz="30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solidFill>
                  <a:srgbClr val="006FC0"/>
                </a:solidFill>
                <a:latin typeface="Carlito"/>
                <a:cs typeface="Carlito"/>
              </a:rPr>
              <a:t>Sleep</a:t>
            </a:r>
            <a:r>
              <a:rPr sz="3000" spc="-15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3000" spc="-10" dirty="0">
                <a:solidFill>
                  <a:srgbClr val="006FC0"/>
                </a:solidFill>
                <a:latin typeface="Carlito"/>
                <a:cs typeface="Carlito"/>
              </a:rPr>
              <a:t>walking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0205" y="461899"/>
            <a:ext cx="4322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…….PARASOMNIAS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46708"/>
            <a:ext cx="7998460" cy="4825492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5600" marR="31115" indent="-343535" algn="just">
              <a:lnSpc>
                <a:spcPct val="100299"/>
              </a:lnSpc>
              <a:spcBef>
                <a:spcPts val="80"/>
              </a:spcBef>
              <a:buClr>
                <a:srgbClr val="000000"/>
              </a:buClr>
              <a:buSzPct val="94117"/>
              <a:buFont typeface="Arial"/>
              <a:buChar char="■"/>
              <a:tabLst>
                <a:tab pos="351790" algn="l"/>
              </a:tabLst>
            </a:pPr>
            <a:r>
              <a:rPr sz="3400" spc="-5" dirty="0">
                <a:solidFill>
                  <a:srgbClr val="00AFEF"/>
                </a:solidFill>
                <a:latin typeface="Carlito"/>
                <a:cs typeface="Carlito"/>
              </a:rPr>
              <a:t>Bruxism. </a:t>
            </a:r>
            <a:r>
              <a:rPr sz="3200" dirty="0">
                <a:latin typeface="Carlito"/>
                <a:cs typeface="Carlito"/>
              </a:rPr>
              <a:t>Usually </a:t>
            </a:r>
            <a:r>
              <a:rPr sz="3200" spc="-5" dirty="0">
                <a:latin typeface="Carlito"/>
                <a:cs typeface="Carlito"/>
              </a:rPr>
              <a:t>occurring during </a:t>
            </a:r>
            <a:r>
              <a:rPr sz="3200" spc="-20" dirty="0">
                <a:latin typeface="Carlito"/>
                <a:cs typeface="Carlito"/>
              </a:rPr>
              <a:t>stage </a:t>
            </a:r>
            <a:r>
              <a:rPr sz="3200" dirty="0">
                <a:latin typeface="Carlito"/>
                <a:cs typeface="Carlito"/>
              </a:rPr>
              <a:t>II  NREM sleep, </a:t>
            </a:r>
            <a:r>
              <a:rPr sz="3200" spc="-15" dirty="0">
                <a:latin typeface="Carlito"/>
                <a:cs typeface="Carlito"/>
              </a:rPr>
              <a:t>characterized by </a:t>
            </a:r>
            <a:r>
              <a:rPr sz="3200" dirty="0">
                <a:latin typeface="Carlito"/>
                <a:cs typeface="Carlito"/>
              </a:rPr>
              <a:t>clenching and  </a:t>
            </a:r>
            <a:r>
              <a:rPr sz="3200" spc="-5" dirty="0">
                <a:latin typeface="Carlito"/>
                <a:cs typeface="Carlito"/>
              </a:rPr>
              <a:t>grinding of the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10">
                <a:latin typeface="Carlito"/>
                <a:cs typeface="Carlito"/>
              </a:rPr>
              <a:t>teeth.</a:t>
            </a:r>
            <a:endParaRPr lang="en-US" sz="3200" spc="-10" dirty="0">
              <a:latin typeface="Carlito"/>
              <a:cs typeface="Carlito"/>
            </a:endParaRPr>
          </a:p>
          <a:p>
            <a:pPr marL="355600" marR="361950" indent="-343535" algn="just">
              <a:lnSpc>
                <a:spcPct val="100000"/>
              </a:lnSpc>
              <a:spcBef>
                <a:spcPts val="95"/>
              </a:spcBef>
              <a:buFont typeface="Arial"/>
              <a:buChar char="■"/>
              <a:tabLst>
                <a:tab pos="370205" algn="l"/>
              </a:tabLst>
            </a:pPr>
            <a:r>
              <a:rPr lang="en-US" sz="3400" spc="-10" dirty="0">
                <a:solidFill>
                  <a:srgbClr val="00AFEF"/>
                </a:solidFill>
                <a:latin typeface="Carlito"/>
                <a:cs typeface="Carlito"/>
              </a:rPr>
              <a:t>Enuresis</a:t>
            </a:r>
            <a:r>
              <a:rPr lang="en-US" sz="3200" spc="-10" dirty="0">
                <a:latin typeface="Carlito"/>
                <a:cs typeface="Carlito"/>
              </a:rPr>
              <a:t>. Bed-wetting </a:t>
            </a:r>
            <a:r>
              <a:rPr lang="en-US" sz="3200" spc="-5" dirty="0">
                <a:latin typeface="Carlito"/>
                <a:cs typeface="Carlito"/>
              </a:rPr>
              <a:t>during sleep </a:t>
            </a:r>
            <a:r>
              <a:rPr lang="en-US" sz="3200" spc="-5" dirty="0" err="1">
                <a:latin typeface="Carlito"/>
                <a:cs typeface="Carlito"/>
              </a:rPr>
              <a:t>occuring</a:t>
            </a:r>
            <a:r>
              <a:rPr lang="en-US" sz="3200" spc="-5" dirty="0">
                <a:latin typeface="Carlito"/>
                <a:cs typeface="Carlito"/>
              </a:rPr>
              <a:t>  </a:t>
            </a:r>
            <a:r>
              <a:rPr lang="en-US" sz="3200" dirty="0">
                <a:latin typeface="Carlito"/>
                <a:cs typeface="Carlito"/>
              </a:rPr>
              <a:t>in </a:t>
            </a:r>
            <a:r>
              <a:rPr lang="en-US" sz="3200" spc="-10" dirty="0">
                <a:latin typeface="Carlito"/>
                <a:cs typeface="Carlito"/>
              </a:rPr>
              <a:t>children </a:t>
            </a:r>
            <a:r>
              <a:rPr lang="en-US" sz="3200" spc="-15" dirty="0">
                <a:latin typeface="Carlito"/>
                <a:cs typeface="Carlito"/>
              </a:rPr>
              <a:t>over </a:t>
            </a:r>
            <a:r>
              <a:rPr lang="en-US" sz="3200" dirty="0">
                <a:latin typeface="Carlito"/>
                <a:cs typeface="Carlito"/>
              </a:rPr>
              <a:t>3 </a:t>
            </a:r>
            <a:r>
              <a:rPr lang="en-US" sz="3200" spc="-20" dirty="0">
                <a:latin typeface="Carlito"/>
                <a:cs typeface="Carlito"/>
              </a:rPr>
              <a:t>years</a:t>
            </a:r>
            <a:r>
              <a:rPr lang="en-US" sz="3200" spc="-10" dirty="0">
                <a:latin typeface="Carlito"/>
                <a:cs typeface="Carlito"/>
              </a:rPr>
              <a:t> </a:t>
            </a:r>
            <a:r>
              <a:rPr lang="en-US" sz="3200" spc="-5" dirty="0">
                <a:latin typeface="Carlito"/>
                <a:cs typeface="Carlito"/>
              </a:rPr>
              <a:t>old.</a:t>
            </a:r>
            <a:endParaRPr lang="en-US" sz="3200" dirty="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3200" spc="-10" dirty="0">
                <a:latin typeface="Carlito"/>
                <a:cs typeface="Carlito"/>
              </a:rPr>
              <a:t>More </a:t>
            </a:r>
            <a:r>
              <a:rPr lang="en-US" sz="3200" dirty="0">
                <a:latin typeface="Carlito"/>
                <a:cs typeface="Carlito"/>
              </a:rPr>
              <a:t>males than </a:t>
            </a:r>
            <a:r>
              <a:rPr lang="en-US" sz="3200" spc="-15" dirty="0">
                <a:latin typeface="Carlito"/>
                <a:cs typeface="Carlito"/>
              </a:rPr>
              <a:t>females </a:t>
            </a:r>
            <a:r>
              <a:rPr lang="en-US" sz="3200" spc="-10" dirty="0">
                <a:latin typeface="Carlito"/>
                <a:cs typeface="Carlito"/>
              </a:rPr>
              <a:t>are</a:t>
            </a:r>
            <a:r>
              <a:rPr lang="en-US" sz="3200" spc="-25" dirty="0">
                <a:latin typeface="Carlito"/>
                <a:cs typeface="Carlito"/>
              </a:rPr>
              <a:t> affected.</a:t>
            </a:r>
            <a:endParaRPr lang="en-US" sz="3200" dirty="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3200" dirty="0">
                <a:latin typeface="Carlito"/>
                <a:cs typeface="Carlito"/>
              </a:rPr>
              <a:t>It </a:t>
            </a:r>
            <a:r>
              <a:rPr lang="en-US" sz="3200" spc="-10" dirty="0">
                <a:latin typeface="Carlito"/>
                <a:cs typeface="Carlito"/>
              </a:rPr>
              <a:t>often occurs </a:t>
            </a:r>
            <a:r>
              <a:rPr lang="en-US" sz="3200" dirty="0">
                <a:latin typeface="Carlito"/>
                <a:cs typeface="Carlito"/>
              </a:rPr>
              <a:t>1 </a:t>
            </a:r>
            <a:r>
              <a:rPr lang="en-US" sz="3200" spc="-25" dirty="0">
                <a:latin typeface="Carlito"/>
                <a:cs typeface="Carlito"/>
              </a:rPr>
              <a:t>to </a:t>
            </a:r>
            <a:r>
              <a:rPr lang="en-US" sz="3200" dirty="0">
                <a:latin typeface="Carlito"/>
                <a:cs typeface="Carlito"/>
              </a:rPr>
              <a:t>2 </a:t>
            </a:r>
            <a:r>
              <a:rPr lang="en-US" sz="3200" spc="-15" dirty="0">
                <a:latin typeface="Carlito"/>
                <a:cs typeface="Carlito"/>
              </a:rPr>
              <a:t>hours after </a:t>
            </a:r>
            <a:r>
              <a:rPr lang="en-US" sz="3200" spc="-10" dirty="0">
                <a:latin typeface="Carlito"/>
                <a:cs typeface="Carlito"/>
              </a:rPr>
              <a:t>falling</a:t>
            </a:r>
            <a:r>
              <a:rPr lang="en-US" sz="3200" spc="25" dirty="0">
                <a:latin typeface="Carlito"/>
                <a:cs typeface="Carlito"/>
              </a:rPr>
              <a:t> </a:t>
            </a:r>
            <a:r>
              <a:rPr lang="en-US" sz="3200" dirty="0">
                <a:latin typeface="Carlito"/>
                <a:cs typeface="Carlito"/>
              </a:rPr>
              <a:t>asleep.</a:t>
            </a:r>
          </a:p>
          <a:p>
            <a:pPr marL="355600" marR="31115" indent="-343535" algn="just">
              <a:lnSpc>
                <a:spcPct val="100299"/>
              </a:lnSpc>
              <a:spcBef>
                <a:spcPts val="80"/>
              </a:spcBef>
              <a:buClr>
                <a:srgbClr val="000000"/>
              </a:buClr>
              <a:buSzPct val="94117"/>
              <a:buFont typeface="Arial"/>
              <a:buChar char="■"/>
              <a:tabLst>
                <a:tab pos="351790" algn="l"/>
              </a:tabLst>
            </a:pP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814" y="461899"/>
            <a:ext cx="718565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…………….PHYSIOLOGY </a:t>
            </a:r>
            <a:r>
              <a:rPr sz="4400" spc="-5" dirty="0"/>
              <a:t>OF</a:t>
            </a:r>
            <a:r>
              <a:rPr sz="4400" spc="-5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5737"/>
            <a:ext cx="7748270" cy="3860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6235" algn="l"/>
              </a:tabLst>
            </a:pPr>
            <a:r>
              <a:rPr sz="3400" spc="-5" dirty="0">
                <a:latin typeface="Carlito"/>
                <a:cs typeface="Carlito"/>
              </a:rPr>
              <a:t>Sleep begins with the </a:t>
            </a:r>
            <a:r>
              <a:rPr sz="3400" spc="-10" dirty="0">
                <a:latin typeface="Carlito"/>
                <a:cs typeface="Carlito"/>
              </a:rPr>
              <a:t>activation </a:t>
            </a:r>
            <a:r>
              <a:rPr sz="3400" spc="-5" dirty="0">
                <a:latin typeface="Carlito"/>
                <a:cs typeface="Carlito"/>
              </a:rPr>
              <a:t>of the</a:t>
            </a:r>
            <a:r>
              <a:rPr sz="3400" spc="-114" dirty="0">
                <a:latin typeface="Carlito"/>
                <a:cs typeface="Carlito"/>
              </a:rPr>
              <a:t> </a:t>
            </a:r>
            <a:r>
              <a:rPr sz="3400" spc="-20" dirty="0">
                <a:latin typeface="Carlito"/>
                <a:cs typeface="Carlito"/>
              </a:rPr>
              <a:t>pre  </a:t>
            </a:r>
            <a:r>
              <a:rPr sz="3400" spc="-10" dirty="0">
                <a:latin typeface="Carlito"/>
                <a:cs typeface="Carlito"/>
              </a:rPr>
              <a:t>optic </a:t>
            </a:r>
            <a:r>
              <a:rPr sz="3400" spc="-15" dirty="0">
                <a:latin typeface="Carlito"/>
                <a:cs typeface="Carlito"/>
              </a:rPr>
              <a:t>area </a:t>
            </a:r>
            <a:r>
              <a:rPr sz="3400" spc="-5" dirty="0">
                <a:latin typeface="Carlito"/>
                <a:cs typeface="Carlito"/>
              </a:rPr>
              <a:t>of the </a:t>
            </a:r>
            <a:r>
              <a:rPr sz="3400" spc="-10" dirty="0">
                <a:latin typeface="Carlito"/>
                <a:cs typeface="Carlito"/>
              </a:rPr>
              <a:t>anterior</a:t>
            </a:r>
            <a:r>
              <a:rPr sz="3400" spc="-30" dirty="0">
                <a:latin typeface="Carlito"/>
                <a:cs typeface="Carlito"/>
              </a:rPr>
              <a:t> </a:t>
            </a:r>
            <a:r>
              <a:rPr sz="3400" spc="-10" dirty="0">
                <a:latin typeface="Carlito"/>
                <a:cs typeface="Carlito"/>
              </a:rPr>
              <a:t>hypothalamus.</a:t>
            </a:r>
            <a:endParaRPr sz="3400">
              <a:latin typeface="Carlito"/>
              <a:cs typeface="Carlito"/>
            </a:endParaRPr>
          </a:p>
          <a:p>
            <a:pPr marL="355600" marR="352425" indent="-343535" algn="just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356235" algn="l"/>
              </a:tabLst>
            </a:pPr>
            <a:r>
              <a:rPr sz="3400" spc="-5" dirty="0">
                <a:latin typeface="Carlito"/>
                <a:cs typeface="Carlito"/>
              </a:rPr>
              <a:t>Sleep </a:t>
            </a:r>
            <a:r>
              <a:rPr sz="3400" spc="-15" dirty="0">
                <a:latin typeface="Carlito"/>
                <a:cs typeface="Carlito"/>
              </a:rPr>
              <a:t>promoting neurons </a:t>
            </a:r>
            <a:r>
              <a:rPr sz="3400" spc="-5" dirty="0">
                <a:latin typeface="Carlito"/>
                <a:cs typeface="Carlito"/>
              </a:rPr>
              <a:t>act </a:t>
            </a:r>
            <a:r>
              <a:rPr sz="3400" spc="-15" dirty="0">
                <a:latin typeface="Carlito"/>
                <a:cs typeface="Carlito"/>
              </a:rPr>
              <a:t>over </a:t>
            </a:r>
            <a:r>
              <a:rPr sz="3400" spc="-40" dirty="0">
                <a:latin typeface="Carlito"/>
                <a:cs typeface="Carlito"/>
              </a:rPr>
              <a:t>wake  </a:t>
            </a:r>
            <a:r>
              <a:rPr sz="3400" spc="-15" dirty="0">
                <a:latin typeface="Carlito"/>
                <a:cs typeface="Carlito"/>
              </a:rPr>
              <a:t>promoting neurons </a:t>
            </a:r>
            <a:r>
              <a:rPr sz="3400" spc="-5" dirty="0">
                <a:latin typeface="Carlito"/>
                <a:cs typeface="Carlito"/>
              </a:rPr>
              <a:t>by </a:t>
            </a:r>
            <a:r>
              <a:rPr sz="3400" spc="-10" dirty="0">
                <a:latin typeface="Carlito"/>
                <a:cs typeface="Carlito"/>
              </a:rPr>
              <a:t>releasing </a:t>
            </a:r>
            <a:r>
              <a:rPr sz="3400" spc="-5" dirty="0">
                <a:latin typeface="Carlito"/>
                <a:cs typeface="Carlito"/>
              </a:rPr>
              <a:t>Gamma  Amino Butyric Acid</a:t>
            </a:r>
            <a:r>
              <a:rPr sz="3400" spc="-40" dirty="0">
                <a:latin typeface="Carlito"/>
                <a:cs typeface="Carlito"/>
              </a:rPr>
              <a:t> </a:t>
            </a:r>
            <a:r>
              <a:rPr sz="3400" spc="-10" dirty="0">
                <a:solidFill>
                  <a:srgbClr val="00AFEF"/>
                </a:solidFill>
                <a:latin typeface="Carlito"/>
                <a:cs typeface="Carlito"/>
              </a:rPr>
              <a:t>(GABA).</a:t>
            </a:r>
            <a:endParaRPr sz="3400">
              <a:latin typeface="Carlito"/>
              <a:cs typeface="Carlito"/>
            </a:endParaRPr>
          </a:p>
          <a:p>
            <a:pPr marL="355600" marR="33655" indent="-343535" algn="just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356235" algn="l"/>
              </a:tabLst>
            </a:pPr>
            <a:r>
              <a:rPr sz="3400" spc="-5" dirty="0">
                <a:latin typeface="Carlito"/>
                <a:cs typeface="Carlito"/>
              </a:rPr>
              <a:t>The inhibition of </a:t>
            </a:r>
            <a:r>
              <a:rPr sz="3400" spc="-45" dirty="0">
                <a:latin typeface="Carlito"/>
                <a:cs typeface="Carlito"/>
              </a:rPr>
              <a:t>wake </a:t>
            </a:r>
            <a:r>
              <a:rPr sz="3400" spc="-15" dirty="0">
                <a:latin typeface="Carlito"/>
                <a:cs typeface="Carlito"/>
              </a:rPr>
              <a:t>promoting neurons  </a:t>
            </a:r>
            <a:r>
              <a:rPr sz="3400" spc="-10" dirty="0">
                <a:latin typeface="Carlito"/>
                <a:cs typeface="Carlito"/>
              </a:rPr>
              <a:t>results </a:t>
            </a:r>
            <a:r>
              <a:rPr sz="3400" spc="-5" dirty="0">
                <a:latin typeface="Carlito"/>
                <a:cs typeface="Carlito"/>
              </a:rPr>
              <a:t>in </a:t>
            </a:r>
            <a:r>
              <a:rPr sz="3400" spc="-10" dirty="0">
                <a:latin typeface="Carlito"/>
                <a:cs typeface="Carlito"/>
              </a:rPr>
              <a:t>intensifying sleep</a:t>
            </a:r>
            <a:r>
              <a:rPr sz="3400" spc="-40" dirty="0">
                <a:latin typeface="Carlito"/>
                <a:cs typeface="Carlito"/>
              </a:rPr>
              <a:t> </a:t>
            </a:r>
            <a:r>
              <a:rPr sz="3400" spc="-15" dirty="0">
                <a:latin typeface="Carlito"/>
                <a:cs typeface="Carlito"/>
              </a:rPr>
              <a:t>process.</a:t>
            </a:r>
            <a:endParaRPr sz="3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0205" y="461899"/>
            <a:ext cx="4322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…….PARASOMNIAS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5736"/>
            <a:ext cx="8227060" cy="421718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55600" marR="5080" indent="-343535" algn="just">
              <a:lnSpc>
                <a:spcPct val="100299"/>
              </a:lnSpc>
              <a:spcBef>
                <a:spcPts val="85"/>
              </a:spcBef>
              <a:buFont typeface="Arial"/>
              <a:buChar char="•"/>
              <a:tabLst>
                <a:tab pos="356235" algn="l"/>
              </a:tabLst>
            </a:pPr>
            <a:r>
              <a:rPr sz="3400" spc="-15" dirty="0">
                <a:solidFill>
                  <a:srgbClr val="00AFEF"/>
                </a:solidFill>
                <a:latin typeface="Carlito"/>
                <a:cs typeface="Carlito"/>
              </a:rPr>
              <a:t>Periodic </a:t>
            </a:r>
            <a:r>
              <a:rPr sz="3400" spc="-5" dirty="0">
                <a:solidFill>
                  <a:srgbClr val="00AFEF"/>
                </a:solidFill>
                <a:latin typeface="Carlito"/>
                <a:cs typeface="Carlito"/>
              </a:rPr>
              <a:t>limb </a:t>
            </a:r>
            <a:r>
              <a:rPr sz="3400" spc="-15" dirty="0">
                <a:solidFill>
                  <a:srgbClr val="00AFEF"/>
                </a:solidFill>
                <a:latin typeface="Carlito"/>
                <a:cs typeface="Carlito"/>
              </a:rPr>
              <a:t>movement disorder </a:t>
            </a:r>
            <a:r>
              <a:rPr sz="3400" spc="-10" dirty="0">
                <a:solidFill>
                  <a:srgbClr val="00AFEF"/>
                </a:solidFill>
                <a:latin typeface="Carlito"/>
                <a:cs typeface="Carlito"/>
              </a:rPr>
              <a:t>(PLMD). </a:t>
            </a:r>
            <a:r>
              <a:rPr sz="3400" spc="-1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this condition, </a:t>
            </a:r>
            <a:r>
              <a:rPr sz="3200" dirty="0">
                <a:latin typeface="Carlito"/>
                <a:cs typeface="Carlito"/>
              </a:rPr>
              <a:t>the legs </a:t>
            </a:r>
            <a:r>
              <a:rPr sz="3200" spc="-5" dirty="0">
                <a:latin typeface="Carlito"/>
                <a:cs typeface="Carlito"/>
              </a:rPr>
              <a:t>jerk </a:t>
            </a:r>
            <a:r>
              <a:rPr sz="3200" dirty="0">
                <a:latin typeface="Carlito"/>
                <a:cs typeface="Carlito"/>
              </a:rPr>
              <a:t>twice </a:t>
            </a:r>
            <a:r>
              <a:rPr sz="3200" spc="-5" dirty="0">
                <a:latin typeface="Carlito"/>
                <a:cs typeface="Carlito"/>
              </a:rPr>
              <a:t>or </a:t>
            </a:r>
            <a:r>
              <a:rPr sz="3200" spc="-10" dirty="0">
                <a:latin typeface="Carlito"/>
                <a:cs typeface="Carlito"/>
              </a:rPr>
              <a:t>three  </a:t>
            </a:r>
            <a:r>
              <a:rPr sz="3200" spc="-5" dirty="0">
                <a:latin typeface="Carlito"/>
                <a:cs typeface="Carlito"/>
              </a:rPr>
              <a:t>times per </a:t>
            </a:r>
            <a:r>
              <a:rPr sz="3200" spc="-10" dirty="0">
                <a:latin typeface="Carlito"/>
                <a:cs typeface="Carlito"/>
              </a:rPr>
              <a:t>minute </a:t>
            </a:r>
            <a:r>
              <a:rPr sz="3200" spc="-5" dirty="0">
                <a:latin typeface="Carlito"/>
                <a:cs typeface="Carlito"/>
              </a:rPr>
              <a:t>during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447040" indent="-43497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3200" dirty="0">
                <a:latin typeface="Carlito"/>
                <a:cs typeface="Carlito"/>
              </a:rPr>
              <a:t>It is </a:t>
            </a:r>
            <a:r>
              <a:rPr sz="3200" spc="-10" dirty="0">
                <a:latin typeface="Carlito"/>
                <a:cs typeface="Carlito"/>
              </a:rPr>
              <a:t>most common </a:t>
            </a:r>
            <a:r>
              <a:rPr sz="3200" spc="-5" dirty="0">
                <a:latin typeface="Carlito"/>
                <a:cs typeface="Carlito"/>
              </a:rPr>
              <a:t>among older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adults.</a:t>
            </a:r>
            <a:endParaRPr sz="3200">
              <a:latin typeface="Carlito"/>
              <a:cs typeface="Carlito"/>
            </a:endParaRPr>
          </a:p>
          <a:p>
            <a:pPr marL="355600" marR="864235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Respond </a:t>
            </a:r>
            <a:r>
              <a:rPr sz="3200" spc="-5" dirty="0">
                <a:latin typeface="Carlito"/>
                <a:cs typeface="Carlito"/>
              </a:rPr>
              <a:t>well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medications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 </a:t>
            </a:r>
            <a:r>
              <a:rPr sz="3200" spc="-5" dirty="0">
                <a:latin typeface="Carlito"/>
                <a:cs typeface="Carlito"/>
              </a:rPr>
              <a:t>levodopa, </a:t>
            </a:r>
            <a:r>
              <a:rPr sz="3200" spc="-20" dirty="0">
                <a:latin typeface="Carlito"/>
                <a:cs typeface="Carlito"/>
              </a:rPr>
              <a:t>pramipexole </a:t>
            </a:r>
            <a:r>
              <a:rPr sz="3200" dirty="0">
                <a:latin typeface="Carlito"/>
                <a:cs typeface="Carlito"/>
              </a:rPr>
              <a:t>, </a:t>
            </a:r>
            <a:r>
              <a:rPr sz="3200" spc="-15" dirty="0">
                <a:latin typeface="Carlito"/>
                <a:cs typeface="Carlito"/>
              </a:rPr>
              <a:t>ropinirole,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10" dirty="0">
                <a:latin typeface="Carlito"/>
                <a:cs typeface="Carlito"/>
              </a:rPr>
              <a:t>gabapentin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0205" y="461899"/>
            <a:ext cx="4322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…….PARASOMNIAS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5736"/>
            <a:ext cx="8074660" cy="2122312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55600" marR="140335" indent="-343535" algn="just">
              <a:lnSpc>
                <a:spcPct val="100600"/>
              </a:lnSpc>
              <a:spcBef>
                <a:spcPts val="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400" spc="-5" dirty="0">
                <a:solidFill>
                  <a:srgbClr val="00AFEF"/>
                </a:solidFill>
                <a:latin typeface="Carlito"/>
                <a:cs typeface="Carlito"/>
              </a:rPr>
              <a:t>Sleeptalking</a:t>
            </a:r>
            <a:r>
              <a:rPr sz="3200" spc="-5" dirty="0">
                <a:latin typeface="Carlito"/>
                <a:cs typeface="Carlito"/>
              </a:rPr>
              <a:t>. </a:t>
            </a:r>
            <a:r>
              <a:rPr sz="3200" spc="-40" dirty="0">
                <a:latin typeface="Carlito"/>
                <a:cs typeface="Carlito"/>
              </a:rPr>
              <a:t>Talking </a:t>
            </a:r>
            <a:r>
              <a:rPr sz="3200" spc="-5" dirty="0">
                <a:latin typeface="Carlito"/>
                <a:cs typeface="Carlito"/>
              </a:rPr>
              <a:t>during sleep </a:t>
            </a:r>
            <a:r>
              <a:rPr sz="3200" spc="-15" dirty="0">
                <a:latin typeface="Carlito"/>
                <a:cs typeface="Carlito"/>
              </a:rPr>
              <a:t>occurs 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NREM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-30" dirty="0">
                <a:latin typeface="Carlito"/>
                <a:cs typeface="Carlito"/>
              </a:rPr>
              <a:t>before </a:t>
            </a:r>
            <a:r>
              <a:rPr sz="3200" dirty="0">
                <a:latin typeface="Carlito"/>
                <a:cs typeface="Carlito"/>
              </a:rPr>
              <a:t>REM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sleep.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</a:t>
            </a:r>
            <a:r>
              <a:rPr sz="3200" spc="-20" dirty="0">
                <a:latin typeface="Carlito"/>
                <a:cs typeface="Carlito"/>
              </a:rPr>
              <a:t>rarely </a:t>
            </a:r>
            <a:r>
              <a:rPr sz="3200" spc="-10" dirty="0">
                <a:latin typeface="Carlito"/>
                <a:cs typeface="Carlito"/>
              </a:rPr>
              <a:t>presents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problem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person  </a:t>
            </a:r>
            <a:r>
              <a:rPr sz="3200" spc="-5" dirty="0">
                <a:latin typeface="Carlito"/>
                <a:cs typeface="Carlito"/>
              </a:rPr>
              <a:t>unless </a:t>
            </a:r>
            <a:r>
              <a:rPr sz="3200" dirty="0">
                <a:latin typeface="Carlito"/>
                <a:cs typeface="Carlito"/>
              </a:rPr>
              <a:t>it </a:t>
            </a:r>
            <a:r>
              <a:rPr sz="3200" spc="-5" dirty="0">
                <a:latin typeface="Carlito"/>
                <a:cs typeface="Carlito"/>
              </a:rPr>
              <a:t>becomes </a:t>
            </a:r>
            <a:r>
              <a:rPr sz="3200" spc="-10" dirty="0">
                <a:latin typeface="Carlito"/>
                <a:cs typeface="Carlito"/>
              </a:rPr>
              <a:t>troublesome </a:t>
            </a:r>
            <a:r>
              <a:rPr sz="3200" spc="-20" dirty="0">
                <a:latin typeface="Carlito"/>
                <a:cs typeface="Carlito"/>
              </a:rPr>
              <a:t>to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others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0205" y="461899"/>
            <a:ext cx="4322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…….PARASOMNIAS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5737"/>
            <a:ext cx="8379460" cy="408445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23495" indent="-343535" algn="just">
              <a:lnSpc>
                <a:spcPct val="100200"/>
              </a:lnSpc>
              <a:spcBef>
                <a:spcPts val="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400" spc="-10">
                <a:solidFill>
                  <a:srgbClr val="00AFEF"/>
                </a:solidFill>
                <a:latin typeface="Carlito"/>
                <a:cs typeface="Carlito"/>
              </a:rPr>
              <a:t>Sleepwalking</a:t>
            </a:r>
            <a:r>
              <a:rPr lang="en-US" sz="3200" spc="-10" dirty="0">
                <a:solidFill>
                  <a:srgbClr val="00AFEF"/>
                </a:solidFill>
                <a:latin typeface="Carlito"/>
                <a:cs typeface="Carlito"/>
              </a:rPr>
              <a:t>:</a:t>
            </a:r>
            <a:r>
              <a:rPr sz="3200" spc="-10">
                <a:latin typeface="Carlito"/>
                <a:cs typeface="Carlito"/>
              </a:rPr>
              <a:t>Sleepwalking </a:t>
            </a:r>
            <a:r>
              <a:rPr sz="3200" spc="-5" dirty="0">
                <a:latin typeface="Carlito"/>
                <a:cs typeface="Carlito"/>
              </a:rPr>
              <a:t>(somnambulism)  </a:t>
            </a:r>
            <a:r>
              <a:rPr sz="3200" spc="-15" dirty="0">
                <a:latin typeface="Carlito"/>
                <a:cs typeface="Carlito"/>
              </a:rPr>
              <a:t>occurs </a:t>
            </a:r>
            <a:r>
              <a:rPr sz="3200" spc="-10" dirty="0">
                <a:latin typeface="Carlito"/>
                <a:cs typeface="Carlito"/>
              </a:rPr>
              <a:t>during </a:t>
            </a:r>
            <a:r>
              <a:rPr sz="3200" spc="-20" dirty="0">
                <a:latin typeface="Carlito"/>
                <a:cs typeface="Carlito"/>
              </a:rPr>
              <a:t>stages </a:t>
            </a:r>
            <a:r>
              <a:rPr sz="3200" spc="-5" dirty="0">
                <a:latin typeface="Carlito"/>
                <a:cs typeface="Carlito"/>
              </a:rPr>
              <a:t>III </a:t>
            </a:r>
            <a:r>
              <a:rPr sz="3200" dirty="0">
                <a:latin typeface="Carlito"/>
                <a:cs typeface="Carlito"/>
              </a:rPr>
              <a:t>and IV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NREM </a:t>
            </a:r>
            <a:r>
              <a:rPr sz="3200" spc="-5" dirty="0">
                <a:latin typeface="Carlito"/>
                <a:cs typeface="Carlito"/>
              </a:rPr>
              <a:t>sleep.  </a:t>
            </a:r>
            <a:r>
              <a:rPr sz="3200" dirty="0">
                <a:latin typeface="Carlito"/>
                <a:cs typeface="Carlito"/>
              </a:rPr>
              <a:t>It is episodic and </a:t>
            </a:r>
            <a:r>
              <a:rPr sz="3200" spc="-5" dirty="0">
                <a:latin typeface="Carlito"/>
                <a:cs typeface="Carlito"/>
              </a:rPr>
              <a:t>usually </a:t>
            </a:r>
            <a:r>
              <a:rPr sz="3200" spc="-15" dirty="0">
                <a:latin typeface="Carlito"/>
                <a:cs typeface="Carlito"/>
              </a:rPr>
              <a:t>occurs </a:t>
            </a:r>
            <a:r>
              <a:rPr sz="3200" dirty="0">
                <a:latin typeface="Carlito"/>
                <a:cs typeface="Carlito"/>
              </a:rPr>
              <a:t>1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2 </a:t>
            </a:r>
            <a:r>
              <a:rPr sz="3200" spc="-20" dirty="0">
                <a:latin typeface="Carlito"/>
                <a:cs typeface="Carlito"/>
              </a:rPr>
              <a:t>hours  </a:t>
            </a:r>
            <a:r>
              <a:rPr sz="3200" spc="-15" dirty="0">
                <a:latin typeface="Carlito"/>
                <a:cs typeface="Carlito"/>
              </a:rPr>
              <a:t>after </a:t>
            </a:r>
            <a:r>
              <a:rPr sz="3200" spc="-10" dirty="0">
                <a:latin typeface="Carlito"/>
                <a:cs typeface="Carlito"/>
              </a:rPr>
              <a:t>falling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asleep.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Sleepwalkers </a:t>
            </a:r>
            <a:r>
              <a:rPr sz="3200" spc="-15" dirty="0">
                <a:latin typeface="Carlito"/>
                <a:cs typeface="Carlito"/>
              </a:rPr>
              <a:t>tend </a:t>
            </a:r>
            <a:r>
              <a:rPr sz="3200" spc="-5" dirty="0">
                <a:latin typeface="Carlito"/>
                <a:cs typeface="Carlito"/>
              </a:rPr>
              <a:t>not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notice </a:t>
            </a:r>
            <a:r>
              <a:rPr sz="3200" spc="-15" dirty="0">
                <a:latin typeface="Carlito"/>
                <a:cs typeface="Carlito"/>
              </a:rPr>
              <a:t>dangers </a:t>
            </a:r>
            <a:r>
              <a:rPr sz="3200" dirty="0">
                <a:latin typeface="Carlito"/>
                <a:cs typeface="Carlito"/>
              </a:rPr>
              <a:t>(e.g.,  </a:t>
            </a:r>
            <a:r>
              <a:rPr sz="3200" spc="-25" dirty="0">
                <a:latin typeface="Carlito"/>
                <a:cs typeface="Carlito"/>
              </a:rPr>
              <a:t>stairs)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0" dirty="0">
                <a:latin typeface="Carlito"/>
                <a:cs typeface="Carlito"/>
              </a:rPr>
              <a:t>often </a:t>
            </a:r>
            <a:r>
              <a:rPr sz="3200" spc="-5" dirty="0">
                <a:latin typeface="Carlito"/>
                <a:cs typeface="Carlito"/>
              </a:rPr>
              <a:t>need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be </a:t>
            </a:r>
            <a:r>
              <a:rPr sz="3200" spc="-20" dirty="0">
                <a:latin typeface="Carlito"/>
                <a:cs typeface="Carlito"/>
              </a:rPr>
              <a:t>protected </a:t>
            </a:r>
            <a:r>
              <a:rPr sz="3200" spc="-15" dirty="0">
                <a:latin typeface="Carlito"/>
                <a:cs typeface="Carlito"/>
              </a:rPr>
              <a:t>from  </a:t>
            </a:r>
            <a:r>
              <a:rPr sz="3200" dirty="0">
                <a:latin typeface="Carlito"/>
                <a:cs typeface="Carlito"/>
              </a:rPr>
              <a:t>injury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30784"/>
            <a:ext cx="84582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26615" marR="5080" indent="-2114550" algn="just">
              <a:lnSpc>
                <a:spcPct val="100000"/>
              </a:lnSpc>
              <a:spcBef>
                <a:spcPts val="95"/>
              </a:spcBef>
            </a:pPr>
            <a:r>
              <a:rPr b="1" spc="-25" dirty="0"/>
              <a:t>Disorders </a:t>
            </a:r>
            <a:r>
              <a:rPr b="1" spc="-5" dirty="0"/>
              <a:t>due </a:t>
            </a:r>
            <a:r>
              <a:rPr b="1" spc="-20" dirty="0"/>
              <a:t>to </a:t>
            </a:r>
            <a:r>
              <a:rPr b="1" spc="-5" dirty="0"/>
              <a:t>other </a:t>
            </a:r>
            <a:r>
              <a:rPr b="1" spc="-10" dirty="0"/>
              <a:t>medical  </a:t>
            </a:r>
            <a:r>
              <a:rPr b="1" spc="-15" dirty="0"/>
              <a:t>conditions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256540" indent="-343535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These </a:t>
            </a:r>
            <a:r>
              <a:rPr spc="-20" dirty="0"/>
              <a:t>disorders </a:t>
            </a:r>
            <a:r>
              <a:rPr spc="-15" dirty="0"/>
              <a:t>are </a:t>
            </a:r>
            <a:r>
              <a:rPr spc="-10" dirty="0"/>
              <a:t>associated </a:t>
            </a:r>
            <a:r>
              <a:rPr spc="-5" dirty="0"/>
              <a:t>with </a:t>
            </a:r>
            <a:r>
              <a:rPr spc="-5" dirty="0">
                <a:solidFill>
                  <a:srgbClr val="00AFEF"/>
                </a:solidFill>
              </a:rPr>
              <a:t>Medical </a:t>
            </a:r>
            <a:r>
              <a:rPr spc="-5" dirty="0"/>
              <a:t> or </a:t>
            </a:r>
            <a:r>
              <a:rPr spc="-20" dirty="0">
                <a:solidFill>
                  <a:srgbClr val="00AFEF"/>
                </a:solidFill>
              </a:rPr>
              <a:t>Psychiatric </a:t>
            </a:r>
            <a:r>
              <a:rPr spc="-5" dirty="0"/>
              <a:t>or other</a:t>
            </a:r>
            <a:r>
              <a:rPr dirty="0"/>
              <a:t> </a:t>
            </a:r>
            <a:r>
              <a:rPr spc="-5" dirty="0"/>
              <a:t>illness</a:t>
            </a:r>
          </a:p>
          <a:p>
            <a:pPr marL="355600" marR="1306195" indent="-343535">
              <a:lnSpc>
                <a:spcPts val="346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Usually </a:t>
            </a:r>
            <a:r>
              <a:rPr dirty="0"/>
              <a:t>the </a:t>
            </a:r>
            <a:r>
              <a:rPr spc="-20" dirty="0"/>
              <a:t>disorders </a:t>
            </a:r>
            <a:r>
              <a:rPr spc="-10" dirty="0"/>
              <a:t>that </a:t>
            </a:r>
            <a:r>
              <a:rPr spc="-5" dirty="0"/>
              <a:t>cause sleep  </a:t>
            </a:r>
            <a:r>
              <a:rPr spc="-10" dirty="0"/>
              <a:t>disturbance</a:t>
            </a:r>
            <a:r>
              <a:rPr spc="10" dirty="0"/>
              <a:t> </a:t>
            </a:r>
            <a:r>
              <a:rPr spc="-5" dirty="0"/>
              <a:t>includes:</a:t>
            </a: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Depression</a:t>
            </a: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Alcolism</a:t>
            </a: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20" dirty="0"/>
              <a:t>Thyroid</a:t>
            </a:r>
            <a:r>
              <a:rPr spc="-10" dirty="0"/>
              <a:t> dysfunction</a:t>
            </a: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5" dirty="0"/>
              <a:t>Peptic</a:t>
            </a:r>
            <a:r>
              <a:rPr spc="-5" dirty="0"/>
              <a:t> ulcer</a:t>
            </a: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0" dirty="0"/>
              <a:t>COPD- chronic obstructive </a:t>
            </a:r>
            <a:r>
              <a:rPr spc="-5" dirty="0"/>
              <a:t>pulmonary</a:t>
            </a:r>
            <a:r>
              <a:rPr spc="45" dirty="0"/>
              <a:t> </a:t>
            </a:r>
            <a:r>
              <a:rPr spc="-5" dirty="0"/>
              <a:t>disease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87630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04870" marR="5080" indent="-2908300">
              <a:lnSpc>
                <a:spcPct val="100000"/>
              </a:lnSpc>
              <a:spcBef>
                <a:spcPts val="95"/>
              </a:spcBef>
            </a:pPr>
            <a:r>
              <a:rPr b="1" spc="-15" dirty="0"/>
              <a:t>Nursing Interventions </a:t>
            </a:r>
            <a:r>
              <a:rPr b="1" spc="-185" dirty="0"/>
              <a:t>To </a:t>
            </a:r>
            <a:r>
              <a:rPr b="1" spc="-20" dirty="0"/>
              <a:t>Promote  </a:t>
            </a:r>
            <a:r>
              <a:rPr b="1"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800" y="1509978"/>
            <a:ext cx="8610600" cy="4630113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0AFEF"/>
                </a:solidFill>
                <a:latin typeface="Carlito"/>
                <a:cs typeface="Carlito"/>
              </a:rPr>
              <a:t>1. </a:t>
            </a:r>
            <a:r>
              <a:rPr sz="3200" b="1" spc="-20" dirty="0">
                <a:solidFill>
                  <a:srgbClr val="00AFEF"/>
                </a:solidFill>
                <a:latin typeface="Carlito"/>
                <a:cs typeface="Carlito"/>
              </a:rPr>
              <a:t>Sleep-Wake</a:t>
            </a:r>
            <a:r>
              <a:rPr sz="3200" b="1" spc="-4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b="1" spc="-25" dirty="0">
                <a:solidFill>
                  <a:srgbClr val="00AFEF"/>
                </a:solidFill>
                <a:latin typeface="Carlito"/>
                <a:cs typeface="Carlito"/>
              </a:rPr>
              <a:t>Pattern</a:t>
            </a:r>
            <a:endParaRPr sz="3200">
              <a:latin typeface="Carlito"/>
              <a:cs typeface="Carlito"/>
            </a:endParaRPr>
          </a:p>
          <a:p>
            <a:pPr marL="355600" marR="783590" indent="-343535" algn="just">
              <a:lnSpc>
                <a:spcPts val="346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Maintain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solidFill>
                  <a:srgbClr val="FF0000"/>
                </a:solidFill>
                <a:latin typeface="Carlito"/>
                <a:cs typeface="Carlito"/>
              </a:rPr>
              <a:t>regular bedtime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5" dirty="0">
                <a:latin typeface="Carlito"/>
                <a:cs typeface="Carlito"/>
              </a:rPr>
              <a:t>wake-up  </a:t>
            </a:r>
            <a:r>
              <a:rPr sz="3200" spc="-5" dirty="0">
                <a:latin typeface="Carlito"/>
                <a:cs typeface="Carlito"/>
              </a:rPr>
              <a:t>schedule</a:t>
            </a:r>
            <a:endParaRPr sz="3200">
              <a:latin typeface="Carlito"/>
              <a:cs typeface="Carlito"/>
            </a:endParaRPr>
          </a:p>
          <a:p>
            <a:pPr marL="355600" marR="541655" indent="-343535" algn="just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Eliminate </a:t>
            </a:r>
            <a:r>
              <a:rPr sz="3200" spc="-25" dirty="0">
                <a:latin typeface="Carlito"/>
                <a:cs typeface="Carlito"/>
              </a:rPr>
              <a:t>day </a:t>
            </a:r>
            <a:r>
              <a:rPr sz="3200" dirty="0">
                <a:latin typeface="Carlito"/>
                <a:cs typeface="Carlito"/>
              </a:rPr>
              <a:t>time </a:t>
            </a:r>
            <a:r>
              <a:rPr sz="3200" spc="-5" dirty="0">
                <a:latin typeface="Carlito"/>
                <a:cs typeface="Carlito"/>
              </a:rPr>
              <a:t>naps. </a:t>
            </a:r>
            <a:r>
              <a:rPr sz="3200" dirty="0">
                <a:latin typeface="Carlito"/>
                <a:cs typeface="Carlito"/>
              </a:rPr>
              <a:t>If </a:t>
            </a:r>
            <a:r>
              <a:rPr sz="3200" spc="-5" dirty="0">
                <a:latin typeface="Carlito"/>
                <a:cs typeface="Carlito"/>
              </a:rPr>
              <a:t>naps </a:t>
            </a:r>
            <a:r>
              <a:rPr sz="3200" spc="-15" dirty="0">
                <a:latin typeface="Carlito"/>
                <a:cs typeface="Carlito"/>
              </a:rPr>
              <a:t>are </a:t>
            </a:r>
            <a:r>
              <a:rPr sz="3200" spc="-25" dirty="0">
                <a:latin typeface="Carlito"/>
                <a:cs typeface="Carlito"/>
              </a:rPr>
              <a:t>taken,  </a:t>
            </a:r>
            <a:r>
              <a:rPr sz="3200" spc="-5" dirty="0">
                <a:latin typeface="Carlito"/>
                <a:cs typeface="Carlito"/>
              </a:rPr>
              <a:t>limit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20 </a:t>
            </a:r>
            <a:r>
              <a:rPr sz="3200" spc="-10" dirty="0">
                <a:latin typeface="Carlito"/>
                <a:cs typeface="Carlito"/>
              </a:rPr>
              <a:t>minutes </a:t>
            </a:r>
            <a:r>
              <a:rPr sz="3200" spc="-5" dirty="0">
                <a:latin typeface="Carlito"/>
                <a:cs typeface="Carlito"/>
              </a:rPr>
              <a:t>or less twice </a:t>
            </a:r>
            <a:r>
              <a:rPr sz="3200" dirty="0">
                <a:latin typeface="Carlito"/>
                <a:cs typeface="Carlito"/>
              </a:rPr>
              <a:t>a</a:t>
            </a:r>
            <a:r>
              <a:rPr sz="3200" spc="8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day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rlito"/>
                <a:cs typeface="Carlito"/>
              </a:rPr>
              <a:t>Instruct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client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15" dirty="0">
                <a:latin typeface="Carlito"/>
                <a:cs typeface="Carlito"/>
              </a:rPr>
              <a:t>go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bed </a:t>
            </a:r>
            <a:r>
              <a:rPr sz="3200" dirty="0">
                <a:latin typeface="Carlito"/>
                <a:cs typeface="Carlito"/>
              </a:rPr>
              <a:t>when</a:t>
            </a:r>
            <a:r>
              <a:rPr sz="3200" spc="100" dirty="0">
                <a:latin typeface="Carlito"/>
                <a:cs typeface="Carlito"/>
              </a:rPr>
              <a:t> </a:t>
            </a:r>
            <a:r>
              <a:rPr sz="3200" spc="-35" dirty="0">
                <a:latin typeface="Carlito"/>
                <a:cs typeface="Carlito"/>
              </a:rPr>
              <a:t>sleepy.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Use </a:t>
            </a:r>
            <a:r>
              <a:rPr sz="3200" spc="-10" dirty="0">
                <a:latin typeface="Carlito"/>
                <a:cs typeface="Carlito"/>
              </a:rPr>
              <a:t>warm bath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relaxation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techniques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46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If </a:t>
            </a:r>
            <a:r>
              <a:rPr sz="3200" spc="-5" dirty="0">
                <a:latin typeface="Carlito"/>
                <a:cs typeface="Carlito"/>
              </a:rPr>
              <a:t>unable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sleep in </a:t>
            </a:r>
            <a:r>
              <a:rPr sz="3200" dirty="0">
                <a:latin typeface="Carlito"/>
                <a:cs typeface="Carlito"/>
              </a:rPr>
              <a:t>15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30 </a:t>
            </a:r>
            <a:r>
              <a:rPr sz="3200" spc="-10" dirty="0">
                <a:latin typeface="Carlito"/>
                <a:cs typeface="Carlito"/>
              </a:rPr>
              <a:t>minutes, </a:t>
            </a:r>
            <a:r>
              <a:rPr sz="3200" spc="-15" dirty="0">
                <a:latin typeface="Carlito"/>
                <a:cs typeface="Carlito"/>
              </a:rPr>
              <a:t>get </a:t>
            </a:r>
            <a:r>
              <a:rPr sz="3200" spc="-5" dirty="0">
                <a:latin typeface="Carlito"/>
                <a:cs typeface="Carlito"/>
              </a:rPr>
              <a:t>out  of bed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15" dirty="0">
                <a:latin typeface="Carlito"/>
                <a:cs typeface="Carlito"/>
              </a:rPr>
              <a:t>persue </a:t>
            </a:r>
            <a:r>
              <a:rPr sz="3200" spc="-5" dirty="0">
                <a:latin typeface="Carlito"/>
                <a:cs typeface="Carlito"/>
              </a:rPr>
              <a:t>some </a:t>
            </a:r>
            <a:r>
              <a:rPr sz="3200" spc="-15" dirty="0">
                <a:solidFill>
                  <a:srgbClr val="FF0000"/>
                </a:solidFill>
                <a:latin typeface="Carlito"/>
                <a:cs typeface="Carlito"/>
              </a:rPr>
              <a:t>relaxation</a:t>
            </a:r>
            <a:r>
              <a:rPr sz="320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Carlito"/>
                <a:cs typeface="Carlito"/>
              </a:rPr>
              <a:t>activity</a:t>
            </a:r>
            <a:r>
              <a:rPr sz="3200" spc="-25" dirty="0">
                <a:latin typeface="Carlito"/>
                <a:cs typeface="Carlito"/>
              </a:rPr>
              <a:t>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05504" marR="5080" indent="-3213735">
              <a:lnSpc>
                <a:spcPct val="100000"/>
              </a:lnSpc>
              <a:spcBef>
                <a:spcPts val="95"/>
              </a:spcBef>
            </a:pPr>
            <a:r>
              <a:rPr b="1" spc="-15" dirty="0"/>
              <a:t>…..Nursing Interventions </a:t>
            </a:r>
            <a:r>
              <a:rPr b="1" spc="-185" dirty="0"/>
              <a:t>To </a:t>
            </a:r>
            <a:r>
              <a:rPr b="1" spc="-20" dirty="0"/>
              <a:t>Promote  </a:t>
            </a:r>
            <a:r>
              <a:rPr b="1"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800" y="1600200"/>
            <a:ext cx="8608060" cy="46506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Establish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40" dirty="0">
                <a:latin typeface="Carlito"/>
                <a:cs typeface="Carlito"/>
              </a:rPr>
              <a:t>regular, </a:t>
            </a:r>
            <a:r>
              <a:rPr sz="3200" spc="-10" dirty="0">
                <a:latin typeface="Carlito"/>
                <a:cs typeface="Carlito"/>
              </a:rPr>
              <a:t>relaxing </a:t>
            </a:r>
            <a:r>
              <a:rPr sz="3200" spc="-5" dirty="0">
                <a:latin typeface="Carlito"/>
                <a:cs typeface="Carlito"/>
              </a:rPr>
              <a:t>bedtime </a:t>
            </a:r>
            <a:r>
              <a:rPr sz="3200" spc="-10" dirty="0">
                <a:latin typeface="Carlito"/>
                <a:cs typeface="Carlito"/>
              </a:rPr>
              <a:t>routine  </a:t>
            </a:r>
            <a:r>
              <a:rPr sz="3200" spc="-25" dirty="0">
                <a:latin typeface="Carlito"/>
                <a:cs typeface="Carlito"/>
              </a:rPr>
              <a:t>before </a:t>
            </a:r>
            <a:r>
              <a:rPr sz="3200" spc="-5" dirty="0">
                <a:latin typeface="Carlito"/>
                <a:cs typeface="Carlito"/>
              </a:rPr>
              <a:t>sleep such </a:t>
            </a:r>
            <a:r>
              <a:rPr sz="3200" dirty="0">
                <a:latin typeface="Carlito"/>
                <a:cs typeface="Carlito"/>
              </a:rPr>
              <a:t>as reading, </a:t>
            </a:r>
            <a:r>
              <a:rPr sz="3200" spc="-10" dirty="0">
                <a:latin typeface="Carlito"/>
                <a:cs typeface="Carlito"/>
              </a:rPr>
              <a:t>listening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soft  </a:t>
            </a:r>
            <a:r>
              <a:rPr sz="3200" dirty="0">
                <a:latin typeface="Carlito"/>
                <a:cs typeface="Carlito"/>
              </a:rPr>
              <a:t>music, </a:t>
            </a:r>
            <a:r>
              <a:rPr sz="3200" spc="-10" dirty="0">
                <a:latin typeface="Carlito"/>
                <a:cs typeface="Carlito"/>
              </a:rPr>
              <a:t>taking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latin typeface="Carlito"/>
                <a:cs typeface="Carlito"/>
              </a:rPr>
              <a:t>warm bath, </a:t>
            </a:r>
            <a:r>
              <a:rPr sz="3200" spc="-5" dirty="0">
                <a:latin typeface="Carlito"/>
                <a:cs typeface="Carlito"/>
              </a:rPr>
              <a:t>or doing some  other </a:t>
            </a:r>
            <a:r>
              <a:rPr sz="3200" spc="-10" dirty="0">
                <a:latin typeface="Carlito"/>
                <a:cs typeface="Carlito"/>
              </a:rPr>
              <a:t>quiet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25" dirty="0">
                <a:latin typeface="Carlito"/>
                <a:cs typeface="Carlito"/>
              </a:rPr>
              <a:t>activity.</a:t>
            </a:r>
            <a:endParaRPr sz="3200">
              <a:latin typeface="Carlito"/>
              <a:cs typeface="Carlito"/>
            </a:endParaRPr>
          </a:p>
          <a:p>
            <a:pPr marL="355600" marR="907415" indent="-343535" algn="just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Avoid </a:t>
            </a:r>
            <a:r>
              <a:rPr sz="3200" spc="-5" dirty="0">
                <a:latin typeface="Carlito"/>
                <a:cs typeface="Carlito"/>
              </a:rPr>
              <a:t>dealing </a:t>
            </a:r>
            <a:r>
              <a:rPr sz="3200" dirty="0">
                <a:latin typeface="Carlito"/>
                <a:cs typeface="Carlito"/>
              </a:rPr>
              <a:t>with </a:t>
            </a:r>
            <a:r>
              <a:rPr sz="3200" spc="-10" dirty="0">
                <a:latin typeface="Carlito"/>
                <a:cs typeface="Carlito"/>
              </a:rPr>
              <a:t>office </a:t>
            </a:r>
            <a:r>
              <a:rPr sz="3200" spc="-5" dirty="0">
                <a:latin typeface="Carlito"/>
                <a:cs typeface="Carlito"/>
              </a:rPr>
              <a:t>work or </a:t>
            </a:r>
            <a:r>
              <a:rPr sz="3200" spc="-15" dirty="0">
                <a:latin typeface="Carlito"/>
                <a:cs typeface="Carlito"/>
              </a:rPr>
              <a:t>family  </a:t>
            </a:r>
            <a:r>
              <a:rPr sz="3200" spc="-10" dirty="0">
                <a:latin typeface="Carlito"/>
                <a:cs typeface="Carlito"/>
              </a:rPr>
              <a:t>problems </a:t>
            </a:r>
            <a:r>
              <a:rPr sz="3200" spc="-25" dirty="0">
                <a:latin typeface="Carlito"/>
                <a:cs typeface="Carlito"/>
              </a:rPr>
              <a:t>before </a:t>
            </a:r>
            <a:r>
              <a:rPr sz="3200" spc="-5" dirty="0">
                <a:latin typeface="Carlito"/>
                <a:cs typeface="Carlito"/>
              </a:rPr>
              <a:t>bedtime</a:t>
            </a:r>
            <a:endParaRPr sz="3200">
              <a:latin typeface="Carlito"/>
              <a:cs typeface="Carlito"/>
            </a:endParaRPr>
          </a:p>
          <a:p>
            <a:pPr marL="355600" marR="4953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Get </a:t>
            </a:r>
            <a:r>
              <a:rPr sz="3200" spc="-10" dirty="0">
                <a:solidFill>
                  <a:srgbClr val="FF0000"/>
                </a:solidFill>
                <a:latin typeface="Carlito"/>
                <a:cs typeface="Carlito"/>
              </a:rPr>
              <a:t>adequate </a:t>
            </a:r>
            <a:r>
              <a:rPr sz="3200" spc="-25" dirty="0">
                <a:solidFill>
                  <a:srgbClr val="FF0000"/>
                </a:solidFill>
                <a:latin typeface="Carlito"/>
                <a:cs typeface="Carlito"/>
              </a:rPr>
              <a:t>exercise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25" dirty="0">
                <a:latin typeface="Carlito"/>
                <a:cs typeface="Carlito"/>
              </a:rPr>
              <a:t>day </a:t>
            </a:r>
            <a:r>
              <a:rPr sz="3200" spc="-20" dirty="0">
                <a:latin typeface="Carlito"/>
                <a:cs typeface="Carlito"/>
              </a:rPr>
              <a:t>to  </a:t>
            </a:r>
            <a:r>
              <a:rPr sz="3200" spc="-5" dirty="0">
                <a:latin typeface="Carlito"/>
                <a:cs typeface="Carlito"/>
              </a:rPr>
              <a:t>reduce </a:t>
            </a:r>
            <a:r>
              <a:rPr sz="3200" spc="-15" dirty="0">
                <a:latin typeface="Carlito"/>
                <a:cs typeface="Carlito"/>
              </a:rPr>
              <a:t>stress, </a:t>
            </a:r>
            <a:r>
              <a:rPr sz="3200" spc="-5" dirty="0">
                <a:latin typeface="Carlito"/>
                <a:cs typeface="Carlito"/>
              </a:rPr>
              <a:t>but </a:t>
            </a:r>
            <a:r>
              <a:rPr sz="3200" spc="-15" dirty="0">
                <a:latin typeface="Carlito"/>
                <a:cs typeface="Carlito"/>
              </a:rPr>
              <a:t>avoid </a:t>
            </a:r>
            <a:r>
              <a:rPr sz="3200" spc="-20" dirty="0">
                <a:latin typeface="Carlito"/>
                <a:cs typeface="Carlito"/>
              </a:rPr>
              <a:t>excessive physical  exertion </a:t>
            </a:r>
            <a:r>
              <a:rPr sz="3200" spc="-15" dirty="0">
                <a:latin typeface="Carlito"/>
                <a:cs typeface="Carlito"/>
              </a:rPr>
              <a:t>at </a:t>
            </a:r>
            <a:r>
              <a:rPr sz="3200" spc="-10" dirty="0">
                <a:latin typeface="Carlito"/>
                <a:cs typeface="Carlito"/>
              </a:rPr>
              <a:t>least </a:t>
            </a:r>
            <a:r>
              <a:rPr sz="3200" dirty="0">
                <a:latin typeface="Carlito"/>
                <a:cs typeface="Carlito"/>
              </a:rPr>
              <a:t>3 </a:t>
            </a:r>
            <a:r>
              <a:rPr sz="3200" spc="-15" dirty="0">
                <a:latin typeface="Carlito"/>
                <a:cs typeface="Carlito"/>
              </a:rPr>
              <a:t>hours </a:t>
            </a:r>
            <a:r>
              <a:rPr sz="3200" spc="-25" dirty="0">
                <a:latin typeface="Carlito"/>
                <a:cs typeface="Carlito"/>
              </a:rPr>
              <a:t>before</a:t>
            </a:r>
            <a:r>
              <a:rPr sz="3200" spc="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bedtime.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0"/>
            <a:ext cx="89154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05504" marR="5080" indent="-3322954">
              <a:lnSpc>
                <a:spcPct val="100000"/>
              </a:lnSpc>
              <a:spcBef>
                <a:spcPts val="95"/>
              </a:spcBef>
            </a:pPr>
            <a:r>
              <a:rPr b="1" spc="-15"/>
              <a:t>Nursing </a:t>
            </a:r>
            <a:r>
              <a:rPr b="1" spc="-15" dirty="0"/>
              <a:t>Interventions </a:t>
            </a:r>
            <a:r>
              <a:rPr b="1" spc="-185" dirty="0"/>
              <a:t>To </a:t>
            </a:r>
            <a:r>
              <a:rPr b="1" spc="-20" dirty="0"/>
              <a:t>Promote  </a:t>
            </a:r>
            <a:r>
              <a:rPr b="1"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9979"/>
            <a:ext cx="8227060" cy="5571396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2. </a:t>
            </a:r>
            <a:r>
              <a:rPr sz="3200" b="1" spc="-10" dirty="0">
                <a:solidFill>
                  <a:srgbClr val="00AFEF"/>
                </a:solidFill>
                <a:latin typeface="Carlito"/>
                <a:cs typeface="Carlito"/>
              </a:rPr>
              <a:t>Environment: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46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Create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10" dirty="0">
                <a:solidFill>
                  <a:srgbClr val="FF0000"/>
                </a:solidFill>
                <a:latin typeface="Carlito"/>
                <a:cs typeface="Carlito"/>
              </a:rPr>
              <a:t>sleep-conducive </a:t>
            </a:r>
            <a:r>
              <a:rPr sz="3200" spc="-15" dirty="0">
                <a:solidFill>
                  <a:srgbClr val="FF0000"/>
                </a:solidFill>
                <a:latin typeface="Carlito"/>
                <a:cs typeface="Carlito"/>
              </a:rPr>
              <a:t>environment </a:t>
            </a:r>
            <a:r>
              <a:rPr sz="3200" spc="-10" dirty="0">
                <a:latin typeface="Carlito"/>
                <a:cs typeface="Carlito"/>
              </a:rPr>
              <a:t>that </a:t>
            </a:r>
            <a:r>
              <a:rPr sz="3200" dirty="0">
                <a:latin typeface="Carlito"/>
                <a:cs typeface="Carlito"/>
              </a:rPr>
              <a:t>is  </a:t>
            </a:r>
            <a:r>
              <a:rPr sz="3200" spc="-5" dirty="0">
                <a:latin typeface="Carlito"/>
                <a:cs typeface="Carlito"/>
              </a:rPr>
              <a:t>dark, </a:t>
            </a:r>
            <a:r>
              <a:rPr sz="3200" spc="-10" dirty="0">
                <a:latin typeface="Carlito"/>
                <a:cs typeface="Carlito"/>
              </a:rPr>
              <a:t>quiet, </a:t>
            </a:r>
            <a:r>
              <a:rPr sz="3200" spc="-15" dirty="0">
                <a:latin typeface="Carlito"/>
                <a:cs typeface="Carlito"/>
              </a:rPr>
              <a:t>comfortable,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2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cool.</a:t>
            </a:r>
            <a:endParaRPr sz="3200">
              <a:latin typeface="Carlito"/>
              <a:cs typeface="Carlito"/>
            </a:endParaRPr>
          </a:p>
          <a:p>
            <a:pPr marL="355600" marR="636270" indent="-343535" algn="just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rlito"/>
                <a:cs typeface="Carlito"/>
              </a:rPr>
              <a:t>Keep </a:t>
            </a:r>
            <a:r>
              <a:rPr sz="3200" spc="-5" dirty="0">
                <a:solidFill>
                  <a:srgbClr val="FF0000"/>
                </a:solidFill>
                <a:latin typeface="Carlito"/>
                <a:cs typeface="Carlito"/>
              </a:rPr>
              <a:t>noise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minimum; block out  </a:t>
            </a:r>
            <a:r>
              <a:rPr sz="3200" spc="-10" dirty="0">
                <a:latin typeface="Carlito"/>
                <a:cs typeface="Carlito"/>
              </a:rPr>
              <a:t>extraneous </a:t>
            </a:r>
            <a:r>
              <a:rPr sz="3200" spc="-5" dirty="0">
                <a:latin typeface="Carlito"/>
                <a:cs typeface="Carlito"/>
              </a:rPr>
              <a:t>noise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necessary </a:t>
            </a:r>
            <a:r>
              <a:rPr sz="3200" dirty="0">
                <a:latin typeface="Carlito"/>
                <a:cs typeface="Carlito"/>
              </a:rPr>
              <a:t>with </a:t>
            </a:r>
            <a:r>
              <a:rPr sz="3200" spc="-10" dirty="0">
                <a:latin typeface="Carlito"/>
                <a:cs typeface="Carlito"/>
              </a:rPr>
              <a:t>white  </a:t>
            </a:r>
            <a:r>
              <a:rPr sz="3200" spc="-5" dirty="0">
                <a:latin typeface="Carlito"/>
                <a:cs typeface="Carlito"/>
              </a:rPr>
              <a:t>noise </a:t>
            </a:r>
            <a:r>
              <a:rPr sz="3200" spc="-15" dirty="0">
                <a:latin typeface="Carlito"/>
                <a:cs typeface="Carlito"/>
              </a:rPr>
              <a:t>from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20" dirty="0">
                <a:latin typeface="Carlito"/>
                <a:cs typeface="Carlito"/>
              </a:rPr>
              <a:t>fan, </a:t>
            </a:r>
            <a:r>
              <a:rPr sz="3200" dirty="0">
                <a:latin typeface="Carlito"/>
                <a:cs typeface="Carlito"/>
              </a:rPr>
              <a:t>air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35" dirty="0">
                <a:latin typeface="Carlito"/>
                <a:cs typeface="Carlito"/>
              </a:rPr>
              <a:t>conditioner.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on a </a:t>
            </a:r>
            <a:r>
              <a:rPr sz="3200" spc="-20" dirty="0">
                <a:solidFill>
                  <a:srgbClr val="FF0000"/>
                </a:solidFill>
                <a:latin typeface="Carlito"/>
                <a:cs typeface="Carlito"/>
              </a:rPr>
              <a:t>comfortable </a:t>
            </a:r>
            <a:r>
              <a:rPr sz="3200" spc="-15" dirty="0">
                <a:solidFill>
                  <a:srgbClr val="FF0000"/>
                </a:solidFill>
                <a:latin typeface="Carlito"/>
                <a:cs typeface="Carlito"/>
              </a:rPr>
              <a:t>mattress </a:t>
            </a:r>
            <a:r>
              <a:rPr sz="3200" dirty="0">
                <a:solidFill>
                  <a:srgbClr val="FF0000"/>
                </a:solidFill>
                <a:latin typeface="Carlito"/>
                <a:cs typeface="Carlito"/>
              </a:rPr>
              <a:t>and</a:t>
            </a:r>
            <a:r>
              <a:rPr sz="3200" spc="3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rlito"/>
                <a:cs typeface="Carlito"/>
              </a:rPr>
              <a:t>pillows</a:t>
            </a:r>
            <a:r>
              <a:rPr sz="3200" spc="-5" dirty="0">
                <a:latin typeface="Carlito"/>
                <a:cs typeface="Carlito"/>
              </a:rPr>
              <a:t>.</a:t>
            </a:r>
            <a:endParaRPr sz="32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rlito"/>
                <a:cs typeface="Carlito"/>
              </a:rPr>
              <a:t>Listen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relaxing</a:t>
            </a:r>
            <a:r>
              <a:rPr sz="3200" spc="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music</a:t>
            </a:r>
            <a:endParaRPr sz="3200">
              <a:latin typeface="Carlito"/>
              <a:cs typeface="Carlito"/>
            </a:endParaRPr>
          </a:p>
          <a:p>
            <a:pPr marL="355600" marR="335915" indent="-343535" algn="just">
              <a:lnSpc>
                <a:spcPts val="3460"/>
              </a:lnSpc>
              <a:spcBef>
                <a:spcPts val="8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Increase </a:t>
            </a:r>
            <a:r>
              <a:rPr sz="3200" spc="-15" dirty="0">
                <a:latin typeface="Carlito"/>
                <a:cs typeface="Carlito"/>
              </a:rPr>
              <a:t>exposure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bright light </a:t>
            </a:r>
            <a:r>
              <a:rPr sz="3200" spc="-5" dirty="0">
                <a:latin typeface="Carlito"/>
                <a:cs typeface="Carlito"/>
              </a:rPr>
              <a:t>during </a:t>
            </a:r>
            <a:r>
              <a:rPr sz="3200" dirty="0">
                <a:latin typeface="Carlito"/>
                <a:cs typeface="Carlito"/>
              </a:rPr>
              <a:t>the  </a:t>
            </a:r>
            <a:r>
              <a:rPr sz="3200" spc="-25" dirty="0">
                <a:latin typeface="Carlito"/>
                <a:cs typeface="Carlito"/>
              </a:rPr>
              <a:t>day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8392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05504" marR="5080" indent="-338899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……..Nursing </a:t>
            </a:r>
            <a:r>
              <a:rPr spc="-10" dirty="0"/>
              <a:t>Interventions </a:t>
            </a:r>
            <a:r>
              <a:rPr spc="-180" dirty="0"/>
              <a:t>To </a:t>
            </a:r>
            <a:r>
              <a:rPr spc="-20" dirty="0"/>
              <a:t>Promote  </a:t>
            </a:r>
            <a:r>
              <a:rPr spc="-10" dirty="0"/>
              <a:t>Sleep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6988"/>
            <a:ext cx="8455660" cy="4204356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4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 dirty="0">
                <a:solidFill>
                  <a:srgbClr val="00AFEF"/>
                </a:solidFill>
                <a:latin typeface="Carlito"/>
                <a:cs typeface="Carlito"/>
              </a:rPr>
              <a:t>3.</a:t>
            </a:r>
            <a:r>
              <a:rPr sz="3000" b="1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000" b="1" spc="-10" dirty="0">
                <a:solidFill>
                  <a:srgbClr val="00AFEF"/>
                </a:solidFill>
                <a:latin typeface="Carlito"/>
                <a:cs typeface="Carlito"/>
              </a:rPr>
              <a:t>Diet</a:t>
            </a:r>
            <a:r>
              <a:rPr sz="3000" b="1" spc="-10" dirty="0">
                <a:latin typeface="Carlito"/>
                <a:cs typeface="Carlito"/>
              </a:rPr>
              <a:t>:</a:t>
            </a:r>
            <a:endParaRPr sz="3000">
              <a:latin typeface="Carlito"/>
              <a:cs typeface="Carlito"/>
            </a:endParaRPr>
          </a:p>
          <a:p>
            <a:pPr marL="355600" marR="1182370" indent="-343535" algn="just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solidFill>
                  <a:srgbClr val="FF0000"/>
                </a:solidFill>
                <a:latin typeface="Carlito"/>
                <a:cs typeface="Carlito"/>
              </a:rPr>
              <a:t>Limit alcohol, </a:t>
            </a:r>
            <a:r>
              <a:rPr sz="3000" spc="-20" dirty="0">
                <a:solidFill>
                  <a:srgbClr val="FF0000"/>
                </a:solidFill>
                <a:latin typeface="Carlito"/>
                <a:cs typeface="Carlito"/>
              </a:rPr>
              <a:t>caffeine, </a:t>
            </a:r>
            <a:r>
              <a:rPr sz="3000" dirty="0">
                <a:solidFill>
                  <a:srgbClr val="FF0000"/>
                </a:solidFill>
                <a:latin typeface="Carlito"/>
                <a:cs typeface="Carlito"/>
              </a:rPr>
              <a:t>and </a:t>
            </a:r>
            <a:r>
              <a:rPr sz="3000" spc="-10" dirty="0">
                <a:solidFill>
                  <a:srgbClr val="FF0000"/>
                </a:solidFill>
                <a:latin typeface="Carlito"/>
                <a:cs typeface="Carlito"/>
              </a:rPr>
              <a:t>nicotine </a:t>
            </a:r>
            <a:r>
              <a:rPr sz="3000" dirty="0">
                <a:latin typeface="Carlito"/>
                <a:cs typeface="Carlito"/>
              </a:rPr>
              <a:t>in </a:t>
            </a:r>
            <a:r>
              <a:rPr sz="3000" spc="-15" dirty="0">
                <a:latin typeface="Carlito"/>
                <a:cs typeface="Carlito"/>
              </a:rPr>
              <a:t>late  </a:t>
            </a:r>
            <a:r>
              <a:rPr sz="3000" spc="-10" dirty="0">
                <a:latin typeface="Carlito"/>
                <a:cs typeface="Carlito"/>
              </a:rPr>
              <a:t>afternoon </a:t>
            </a:r>
            <a:r>
              <a:rPr sz="3000" dirty="0">
                <a:latin typeface="Carlito"/>
                <a:cs typeface="Carlito"/>
              </a:rPr>
              <a:t>and</a:t>
            </a:r>
            <a:r>
              <a:rPr sz="3000" spc="-5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evening</a:t>
            </a:r>
            <a:endParaRPr sz="3000">
              <a:latin typeface="Carlito"/>
              <a:cs typeface="Carlito"/>
            </a:endParaRPr>
          </a:p>
          <a:p>
            <a:pPr marL="355600" marR="394335" indent="-343535" algn="just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rlito"/>
                <a:cs typeface="Carlito"/>
              </a:rPr>
              <a:t>Consume </a:t>
            </a:r>
            <a:r>
              <a:rPr sz="3000" spc="-20" dirty="0">
                <a:latin typeface="Carlito"/>
                <a:cs typeface="Carlito"/>
              </a:rPr>
              <a:t>carbohydrates </a:t>
            </a:r>
            <a:r>
              <a:rPr sz="3000" spc="-5" dirty="0">
                <a:latin typeface="Carlito"/>
                <a:cs typeface="Carlito"/>
              </a:rPr>
              <a:t>or </a:t>
            </a:r>
            <a:r>
              <a:rPr sz="3000" spc="-5" dirty="0">
                <a:solidFill>
                  <a:srgbClr val="FF0000"/>
                </a:solidFill>
                <a:latin typeface="Carlito"/>
                <a:cs typeface="Carlito"/>
              </a:rPr>
              <a:t>milk </a:t>
            </a:r>
            <a:r>
              <a:rPr sz="3000" dirty="0">
                <a:latin typeface="Carlito"/>
                <a:cs typeface="Carlito"/>
              </a:rPr>
              <a:t>as a </a:t>
            </a:r>
            <a:r>
              <a:rPr sz="3000" spc="-10" dirty="0">
                <a:latin typeface="Carlito"/>
                <a:cs typeface="Carlito"/>
              </a:rPr>
              <a:t>light </a:t>
            </a:r>
            <a:r>
              <a:rPr sz="3000" spc="-5" dirty="0">
                <a:latin typeface="Carlito"/>
                <a:cs typeface="Carlito"/>
              </a:rPr>
              <a:t>snack  </a:t>
            </a:r>
            <a:r>
              <a:rPr sz="3000" spc="-25" dirty="0">
                <a:latin typeface="Carlito"/>
                <a:cs typeface="Carlito"/>
              </a:rPr>
              <a:t>before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bedtime.</a:t>
            </a:r>
            <a:endParaRPr sz="30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9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solidFill>
                  <a:srgbClr val="FF0000"/>
                </a:solidFill>
                <a:latin typeface="Carlito"/>
                <a:cs typeface="Carlito"/>
              </a:rPr>
              <a:t>Avoid </a:t>
            </a:r>
            <a:r>
              <a:rPr sz="3000" spc="-15" dirty="0">
                <a:solidFill>
                  <a:srgbClr val="FF0000"/>
                </a:solidFill>
                <a:latin typeface="Carlito"/>
                <a:cs typeface="Carlito"/>
              </a:rPr>
              <a:t>heavy </a:t>
            </a:r>
            <a:r>
              <a:rPr sz="3000" dirty="0">
                <a:solidFill>
                  <a:srgbClr val="FF0000"/>
                </a:solidFill>
                <a:latin typeface="Carlito"/>
                <a:cs typeface="Carlito"/>
              </a:rPr>
              <a:t>and </a:t>
            </a:r>
            <a:r>
              <a:rPr sz="3000" spc="-5" dirty="0">
                <a:solidFill>
                  <a:srgbClr val="FF0000"/>
                </a:solidFill>
                <a:latin typeface="Carlito"/>
                <a:cs typeface="Carlito"/>
              </a:rPr>
              <a:t>spicy </a:t>
            </a:r>
            <a:r>
              <a:rPr sz="3000" spc="-15" dirty="0">
                <a:solidFill>
                  <a:srgbClr val="FF0000"/>
                </a:solidFill>
                <a:latin typeface="Carlito"/>
                <a:cs typeface="Carlito"/>
              </a:rPr>
              <a:t>foods</a:t>
            </a:r>
            <a:r>
              <a:rPr sz="3000" spc="-15" dirty="0">
                <a:latin typeface="Carlito"/>
                <a:cs typeface="Carlito"/>
              </a:rPr>
              <a:t>. </a:t>
            </a:r>
            <a:r>
              <a:rPr sz="3000" spc="-10" dirty="0">
                <a:latin typeface="Carlito"/>
                <a:cs typeface="Carlito"/>
              </a:rPr>
              <a:t>Heavy </a:t>
            </a:r>
            <a:r>
              <a:rPr sz="3000" spc="-5" dirty="0">
                <a:latin typeface="Carlito"/>
                <a:cs typeface="Carlito"/>
              </a:rPr>
              <a:t>or spicy </a:t>
            </a:r>
            <a:r>
              <a:rPr sz="3000" spc="-20" dirty="0">
                <a:latin typeface="Carlito"/>
                <a:cs typeface="Carlito"/>
              </a:rPr>
              <a:t>foods  </a:t>
            </a:r>
            <a:r>
              <a:rPr sz="3000" spc="-10" dirty="0">
                <a:latin typeface="Carlito"/>
                <a:cs typeface="Carlito"/>
              </a:rPr>
              <a:t>can </a:t>
            </a:r>
            <a:r>
              <a:rPr sz="3000" spc="-5" dirty="0">
                <a:latin typeface="Carlito"/>
                <a:cs typeface="Carlito"/>
              </a:rPr>
              <a:t>cause </a:t>
            </a:r>
            <a:r>
              <a:rPr sz="3000" spc="-20" dirty="0">
                <a:latin typeface="Carlito"/>
                <a:cs typeface="Carlito"/>
              </a:rPr>
              <a:t>gastrointestinal </a:t>
            </a:r>
            <a:r>
              <a:rPr sz="3000" spc="-10" dirty="0">
                <a:latin typeface="Carlito"/>
                <a:cs typeface="Carlito"/>
              </a:rPr>
              <a:t>upsets that disturb  </a:t>
            </a:r>
            <a:r>
              <a:rPr sz="3000" spc="-5" dirty="0">
                <a:latin typeface="Carlito"/>
                <a:cs typeface="Carlito"/>
              </a:rPr>
              <a:t>sleep</a:t>
            </a:r>
            <a:endParaRPr sz="300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3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rlito"/>
                <a:cs typeface="Carlito"/>
              </a:rPr>
              <a:t>Decrease fluids </a:t>
            </a:r>
            <a:r>
              <a:rPr sz="3000" dirty="0">
                <a:latin typeface="Carlito"/>
                <a:cs typeface="Carlito"/>
              </a:rPr>
              <a:t>2 </a:t>
            </a:r>
            <a:r>
              <a:rPr sz="3000" spc="-15" dirty="0">
                <a:latin typeface="Carlito"/>
                <a:cs typeface="Carlito"/>
              </a:rPr>
              <a:t>to </a:t>
            </a:r>
            <a:r>
              <a:rPr sz="3000" dirty="0">
                <a:latin typeface="Carlito"/>
                <a:cs typeface="Carlito"/>
              </a:rPr>
              <a:t>4 </a:t>
            </a:r>
            <a:r>
              <a:rPr sz="3000" spc="-15" dirty="0">
                <a:latin typeface="Carlito"/>
                <a:cs typeface="Carlito"/>
              </a:rPr>
              <a:t>hours </a:t>
            </a:r>
            <a:r>
              <a:rPr sz="3000" spc="-25" dirty="0">
                <a:latin typeface="Carlito"/>
                <a:cs typeface="Carlito"/>
              </a:rPr>
              <a:t>before</a:t>
            </a:r>
            <a:r>
              <a:rPr sz="3000" spc="-5" dirty="0">
                <a:latin typeface="Carlito"/>
                <a:cs typeface="Carlito"/>
              </a:rPr>
              <a:t> sleep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92150"/>
            <a:ext cx="8402091" cy="213584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4400" b="1" spc="-15">
                <a:solidFill>
                  <a:schemeClr val="accent1">
                    <a:lumMod val="60000"/>
                    <a:lumOff val="40000"/>
                  </a:schemeClr>
                </a:solidFill>
              </a:rPr>
              <a:t>Nursing </a:t>
            </a:r>
            <a:r>
              <a:rPr sz="4400" b="1" spc="-15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Interventions </a:t>
            </a:r>
            <a:r>
              <a:rPr sz="4400" b="1" spc="-185">
                <a:solidFill>
                  <a:schemeClr val="accent1">
                    <a:lumMod val="60000"/>
                    <a:lumOff val="40000"/>
                  </a:schemeClr>
                </a:solidFill>
              </a:rPr>
              <a:t>To</a:t>
            </a:r>
            <a:r>
              <a:rPr sz="4400" b="1" spc="15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sz="4400" b="1" spc="-20">
                <a:solidFill>
                  <a:schemeClr val="accent1">
                    <a:lumMod val="60000"/>
                    <a:lumOff val="40000"/>
                  </a:schemeClr>
                </a:solidFill>
              </a:rPr>
              <a:t>Promote</a:t>
            </a:r>
            <a:r>
              <a:rPr lang="en-US" sz="4400" b="1" spc="-10" dirty="0">
                <a:solidFill>
                  <a:schemeClr val="accent1">
                    <a:lumMod val="60000"/>
                    <a:lumOff val="40000"/>
                  </a:schemeClr>
                </a:solidFill>
                <a:latin typeface="Carlito"/>
                <a:cs typeface="Carlito"/>
              </a:rPr>
              <a:t>Sleep</a:t>
            </a:r>
            <a:br>
              <a:rPr lang="en-US" sz="5400" dirty="0">
                <a:latin typeface="Carlito"/>
                <a:cs typeface="Carlito"/>
              </a:rPr>
            </a:br>
            <a:endParaRPr b="1" spc="-20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203783"/>
            <a:ext cx="3883660" cy="10111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endParaRPr lang="en-US" sz="3200" b="1" spc="-5" dirty="0">
              <a:solidFill>
                <a:srgbClr val="00AFEF"/>
              </a:solidFill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spc="-5">
                <a:solidFill>
                  <a:srgbClr val="00AFEF"/>
                </a:solidFill>
                <a:latin typeface="Carlito"/>
                <a:cs typeface="Carlito"/>
              </a:rPr>
              <a:t>4.Medications</a:t>
            </a:r>
            <a:r>
              <a:rPr sz="3200" b="1" spc="-5" dirty="0">
                <a:solidFill>
                  <a:srgbClr val="00AFEF"/>
                </a:solidFill>
                <a:latin typeface="Carlito"/>
                <a:cs typeface="Carlito"/>
              </a:rPr>
              <a:t>: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693008"/>
            <a:ext cx="8608060" cy="441210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5"/>
              </a:spcBef>
              <a:tabLst>
                <a:tab pos="355600" algn="l"/>
                <a:tab pos="356235" algn="l"/>
              </a:tabLst>
            </a:pPr>
            <a:endParaRPr lang="en-US" sz="2800" spc="-5" dirty="0">
              <a:latin typeface="Carlito"/>
              <a:cs typeface="Carlito"/>
            </a:endParaRPr>
          </a:p>
          <a:p>
            <a:pPr marL="355600" indent="-343535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>
                <a:latin typeface="Carlito"/>
                <a:cs typeface="Carlito"/>
              </a:rPr>
              <a:t>Use </a:t>
            </a:r>
            <a:r>
              <a:rPr sz="2800" spc="-5" dirty="0">
                <a:latin typeface="Carlito"/>
                <a:cs typeface="Carlito"/>
              </a:rPr>
              <a:t>sleeping </a:t>
            </a:r>
            <a:r>
              <a:rPr sz="2800" spc="-10" dirty="0">
                <a:latin typeface="Carlito"/>
                <a:cs typeface="Carlito"/>
              </a:rPr>
              <a:t>medications </a:t>
            </a:r>
            <a:r>
              <a:rPr sz="2800" spc="-5" dirty="0">
                <a:latin typeface="Carlito"/>
                <a:cs typeface="Carlito"/>
              </a:rPr>
              <a:t>only </a:t>
            </a:r>
            <a:r>
              <a:rPr sz="2800" dirty="0">
                <a:latin typeface="Carlito"/>
                <a:cs typeface="Carlito"/>
              </a:rPr>
              <a:t>as a </a:t>
            </a:r>
            <a:r>
              <a:rPr sz="2800" spc="-15" dirty="0">
                <a:latin typeface="Carlito"/>
                <a:cs typeface="Carlito"/>
              </a:rPr>
              <a:t>last</a:t>
            </a:r>
            <a:r>
              <a:rPr sz="2800" spc="6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resort</a:t>
            </a:r>
            <a:endParaRPr sz="2800">
              <a:latin typeface="Carlito"/>
              <a:cs typeface="Carlito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latin typeface="Carlito"/>
                <a:cs typeface="Carlito"/>
              </a:rPr>
              <a:t>Minimize </a:t>
            </a:r>
            <a:r>
              <a:rPr sz="2800" dirty="0">
                <a:latin typeface="Carlito"/>
                <a:cs typeface="Carlito"/>
              </a:rPr>
              <a:t>the </a:t>
            </a:r>
            <a:r>
              <a:rPr sz="2800" spc="-5" dirty="0">
                <a:latin typeface="Carlito"/>
                <a:cs typeface="Carlito"/>
              </a:rPr>
              <a:t>usage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medicines </a:t>
            </a:r>
            <a:r>
              <a:rPr sz="2800" dirty="0">
                <a:latin typeface="Carlito"/>
                <a:cs typeface="Carlito"/>
              </a:rPr>
              <a:t>as much as  </a:t>
            </a:r>
            <a:r>
              <a:rPr sz="2800" spc="-5" dirty="0">
                <a:latin typeface="Carlito"/>
                <a:cs typeface="Carlito"/>
              </a:rPr>
              <a:t>possible because </a:t>
            </a:r>
            <a:r>
              <a:rPr sz="2800" spc="-15" dirty="0">
                <a:latin typeface="Carlito"/>
                <a:cs typeface="Carlito"/>
              </a:rPr>
              <a:t>many contain </a:t>
            </a:r>
            <a:r>
              <a:rPr sz="2800" spc="-10" dirty="0">
                <a:latin typeface="Carlito"/>
                <a:cs typeface="Carlito"/>
              </a:rPr>
              <a:t>antihistamines  that </a:t>
            </a:r>
            <a:r>
              <a:rPr sz="2800" spc="-5" dirty="0">
                <a:latin typeface="Carlito"/>
                <a:cs typeface="Carlito"/>
              </a:rPr>
              <a:t>cause </a:t>
            </a:r>
            <a:r>
              <a:rPr sz="2800" spc="-10" dirty="0">
                <a:latin typeface="Carlito"/>
                <a:cs typeface="Carlito"/>
              </a:rPr>
              <a:t>daytime</a:t>
            </a:r>
            <a:r>
              <a:rPr sz="2800" spc="3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drowsiness.</a:t>
            </a:r>
            <a:endParaRPr sz="2800">
              <a:latin typeface="Carlito"/>
              <a:cs typeface="Carlito"/>
            </a:endParaRPr>
          </a:p>
          <a:p>
            <a:pPr marL="355600" marR="65532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95" dirty="0">
                <a:latin typeface="Carlito"/>
                <a:cs typeface="Carlito"/>
              </a:rPr>
              <a:t>Take 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analgesics </a:t>
            </a:r>
            <a:r>
              <a:rPr sz="2800" dirty="0">
                <a:solidFill>
                  <a:srgbClr val="FF0000"/>
                </a:solidFill>
                <a:latin typeface="Carlito"/>
                <a:cs typeface="Carlito"/>
              </a:rPr>
              <a:t>30 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mins </a:t>
            </a:r>
            <a:r>
              <a:rPr sz="2800" spc="-25" dirty="0">
                <a:solidFill>
                  <a:srgbClr val="FF0000"/>
                </a:solidFill>
                <a:latin typeface="Carlito"/>
                <a:cs typeface="Carlito"/>
              </a:rPr>
              <a:t>before </a:t>
            </a:r>
            <a:r>
              <a:rPr sz="2800" spc="-5" dirty="0">
                <a:latin typeface="Carlito"/>
                <a:cs typeface="Carlito"/>
              </a:rPr>
              <a:t>bedtime </a:t>
            </a:r>
            <a:r>
              <a:rPr sz="2800" spc="-20" dirty="0">
                <a:latin typeface="Carlito"/>
                <a:cs typeface="Carlito"/>
              </a:rPr>
              <a:t>to  </a:t>
            </a:r>
            <a:r>
              <a:rPr sz="2800" spc="-15" dirty="0">
                <a:latin typeface="Carlito"/>
                <a:cs typeface="Carlito"/>
              </a:rPr>
              <a:t>relieve </a:t>
            </a:r>
            <a:r>
              <a:rPr sz="2800" dirty="0">
                <a:latin typeface="Carlito"/>
                <a:cs typeface="Carlito"/>
              </a:rPr>
              <a:t>aches and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pains.</a:t>
            </a:r>
            <a:endParaRPr sz="2800">
              <a:latin typeface="Carlito"/>
              <a:cs typeface="Carlito"/>
            </a:endParaRPr>
          </a:p>
          <a:p>
            <a:pPr marL="355600" marR="42672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  <a:tab pos="2432685" algn="l"/>
              </a:tabLst>
            </a:pPr>
            <a:r>
              <a:rPr sz="2800" spc="-5" dirty="0">
                <a:latin typeface="Carlito"/>
                <a:cs typeface="Carlito"/>
              </a:rPr>
              <a:t>Consult</a:t>
            </a:r>
            <a:r>
              <a:rPr sz="2800" spc="2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	</a:t>
            </a:r>
            <a:r>
              <a:rPr sz="2800" spc="-5" dirty="0">
                <a:latin typeface="Carlito"/>
                <a:cs typeface="Carlito"/>
              </a:rPr>
              <a:t>health </a:t>
            </a:r>
            <a:r>
              <a:rPr sz="2800" spc="-15" dirty="0">
                <a:latin typeface="Carlito"/>
                <a:cs typeface="Carlito"/>
              </a:rPr>
              <a:t>care provider </a:t>
            </a:r>
            <a:r>
              <a:rPr sz="2800" dirty="0">
                <a:latin typeface="Carlito"/>
                <a:cs typeface="Carlito"/>
              </a:rPr>
              <a:t>about  </a:t>
            </a:r>
            <a:r>
              <a:rPr sz="2800" spc="-10" dirty="0">
                <a:latin typeface="Carlito"/>
                <a:cs typeface="Carlito"/>
              </a:rPr>
              <a:t>adjusting </a:t>
            </a:r>
            <a:r>
              <a:rPr sz="2800" spc="-5" dirty="0">
                <a:latin typeface="Carlito"/>
                <a:cs typeface="Carlito"/>
              </a:rPr>
              <a:t>other </a:t>
            </a:r>
            <a:r>
              <a:rPr sz="2800" spc="-10" dirty="0">
                <a:latin typeface="Carlito"/>
                <a:cs typeface="Carlito"/>
              </a:rPr>
              <a:t>medications that </a:t>
            </a:r>
            <a:r>
              <a:rPr sz="2800" spc="-20" dirty="0">
                <a:latin typeface="Carlito"/>
                <a:cs typeface="Carlito"/>
              </a:rPr>
              <a:t>may </a:t>
            </a:r>
            <a:r>
              <a:rPr sz="2800" spc="-5" dirty="0">
                <a:latin typeface="Carlito"/>
                <a:cs typeface="Carlito"/>
              </a:rPr>
              <a:t>cause  insomnia.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REFERENCES</a:t>
            </a:r>
            <a:endParaRPr lang="en-IN" b="1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3094BB0-BBBD-8B88-AC7B-FB5D20B4A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Dr. Valsamma Joseph, Susamma  Varghese,  Fundamentals Of Nursing, first edition, 2018, frontline publications.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297B231-42AB-7497-1A0A-257218914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Patricia A Potter, Anne Griffin Perry, Fundamentals of Nursing, 6</a:t>
            </a:r>
            <a:r>
              <a:rPr lang="en-IN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Edition, Mosby Publications 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Wilkinson Van Leuven, Fundamentals of Nursing, Volume I, Jaypee Publications 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Audrey Berman, Shirlee Snyder, Kozier And </a:t>
            </a:r>
            <a:r>
              <a:rPr lang="en-IN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Erb’s</a:t>
            </a: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Fundamentals Of Nursing, 9</a:t>
            </a:r>
            <a:r>
              <a:rPr lang="en-IN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Edition, Pearson Publications. 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Taylor, Lillis, Lynn, Fundamentals Of Nursing, 8</a:t>
            </a:r>
            <a:r>
              <a:rPr lang="en-IN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Edition, Wolters Kluwer Publications. 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814" y="461899"/>
            <a:ext cx="718565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…………….PHYSIOLOGY </a:t>
            </a:r>
            <a:r>
              <a:rPr sz="4400" spc="-5" dirty="0"/>
              <a:t>OF</a:t>
            </a:r>
            <a:r>
              <a:rPr sz="4400" spc="-5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48232"/>
            <a:ext cx="8053070" cy="4123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834390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Another </a:t>
            </a:r>
            <a:r>
              <a:rPr sz="3200" spc="-45" dirty="0">
                <a:latin typeface="Carlito"/>
                <a:cs typeface="Carlito"/>
              </a:rPr>
              <a:t>key </a:t>
            </a:r>
            <a:r>
              <a:rPr sz="3200" spc="-20" dirty="0">
                <a:latin typeface="Carlito"/>
                <a:cs typeface="Carlito"/>
              </a:rPr>
              <a:t>factor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5" dirty="0">
                <a:latin typeface="Carlito"/>
                <a:cs typeface="Carlito"/>
              </a:rPr>
              <a:t>exposure </a:t>
            </a:r>
            <a:r>
              <a:rPr sz="3200" spc="-25" dirty="0">
                <a:latin typeface="Carlito"/>
                <a:cs typeface="Carlito"/>
              </a:rPr>
              <a:t>to  </a:t>
            </a:r>
            <a:r>
              <a:rPr sz="3200" spc="-5" dirty="0">
                <a:latin typeface="Carlito"/>
                <a:cs typeface="Carlito"/>
              </a:rPr>
              <a:t>darkness.</a:t>
            </a:r>
            <a:endParaRPr sz="3200">
              <a:latin typeface="Carlito"/>
              <a:cs typeface="Carlito"/>
            </a:endParaRPr>
          </a:p>
          <a:p>
            <a:pPr marL="355600" marR="39624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Darkness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preparing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5" dirty="0">
                <a:latin typeface="Carlito"/>
                <a:cs typeface="Carlito"/>
              </a:rPr>
              <a:t>sleep </a:t>
            </a:r>
            <a:r>
              <a:rPr sz="3200" spc="5" dirty="0">
                <a:latin typeface="Carlito"/>
                <a:cs typeface="Carlito"/>
              </a:rPr>
              <a:t>(e.g., </a:t>
            </a:r>
            <a:r>
              <a:rPr sz="3200" spc="-5" dirty="0">
                <a:latin typeface="Carlito"/>
                <a:cs typeface="Carlito"/>
              </a:rPr>
              <a:t>lying  down, decreasing noise) cause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decrease </a:t>
            </a:r>
            <a:r>
              <a:rPr sz="3200" dirty="0">
                <a:latin typeface="Carlito"/>
                <a:cs typeface="Carlito"/>
              </a:rPr>
              <a:t>in  </a:t>
            </a:r>
            <a:r>
              <a:rPr sz="3200" spc="-10" dirty="0">
                <a:latin typeface="Carlito"/>
                <a:cs typeface="Carlito"/>
              </a:rPr>
              <a:t>stimulation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dirty="0">
                <a:latin typeface="Carlito"/>
                <a:cs typeface="Carlito"/>
              </a:rPr>
              <a:t>the</a:t>
            </a:r>
            <a:r>
              <a:rPr sz="3200" spc="5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RAS.</a:t>
            </a:r>
            <a:endParaRPr sz="3200">
              <a:latin typeface="Carlito"/>
              <a:cs typeface="Carlito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During this time,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Pineal gland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15" dirty="0">
                <a:latin typeface="Carlito"/>
                <a:cs typeface="Carlito"/>
              </a:rPr>
              <a:t>brain  </a:t>
            </a:r>
            <a:r>
              <a:rPr sz="3200" spc="-5" dirty="0">
                <a:latin typeface="Carlito"/>
                <a:cs typeface="Carlito"/>
              </a:rPr>
              <a:t>begins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actively </a:t>
            </a:r>
            <a:r>
              <a:rPr sz="3200" spc="-15" dirty="0">
                <a:latin typeface="Carlito"/>
                <a:cs typeface="Carlito"/>
              </a:rPr>
              <a:t>secrete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natural </a:t>
            </a:r>
            <a:r>
              <a:rPr sz="3200" spc="-5" dirty="0">
                <a:latin typeface="Carlito"/>
                <a:cs typeface="Carlito"/>
              </a:rPr>
              <a:t>hormone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Melatonin</a:t>
            </a:r>
            <a:r>
              <a:rPr sz="3200" spc="-10" dirty="0">
                <a:latin typeface="Carlito"/>
                <a:cs typeface="Carlito"/>
              </a:rPr>
              <a:t>, </a:t>
            </a:r>
            <a:r>
              <a:rPr sz="3200" dirty="0">
                <a:latin typeface="Carlito"/>
                <a:cs typeface="Carlito"/>
              </a:rPr>
              <a:t>and the </a:t>
            </a:r>
            <a:r>
              <a:rPr sz="3200" spc="-15" dirty="0">
                <a:latin typeface="Carlito"/>
                <a:cs typeface="Carlito"/>
              </a:rPr>
              <a:t>person </a:t>
            </a:r>
            <a:r>
              <a:rPr sz="3200" spc="-20" dirty="0">
                <a:latin typeface="Carlito"/>
                <a:cs typeface="Carlito"/>
              </a:rPr>
              <a:t>feels </a:t>
            </a:r>
            <a:r>
              <a:rPr sz="3200" dirty="0">
                <a:latin typeface="Carlito"/>
                <a:cs typeface="Carlito"/>
              </a:rPr>
              <a:t>less</a:t>
            </a:r>
            <a:r>
              <a:rPr sz="3200" spc="5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alert.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b="1" dirty="0"/>
              <a:t>THANK YOU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814" y="461899"/>
            <a:ext cx="718565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…………….PHYSIOLOGY </a:t>
            </a:r>
            <a:r>
              <a:rPr sz="4400" spc="-5" dirty="0"/>
              <a:t>OF</a:t>
            </a:r>
            <a:r>
              <a:rPr sz="4400" spc="-55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051165" cy="1978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With the </a:t>
            </a:r>
            <a:r>
              <a:rPr sz="3200" spc="-5" dirty="0">
                <a:latin typeface="Carlito"/>
                <a:cs typeface="Carlito"/>
              </a:rPr>
              <a:t>beginning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5" dirty="0">
                <a:latin typeface="Carlito"/>
                <a:cs typeface="Carlito"/>
              </a:rPr>
              <a:t>daylight, </a:t>
            </a:r>
            <a:r>
              <a:rPr sz="3200" spc="-10" dirty="0">
                <a:solidFill>
                  <a:srgbClr val="00AFEF"/>
                </a:solidFill>
                <a:latin typeface="Carlito"/>
                <a:cs typeface="Carlito"/>
              </a:rPr>
              <a:t>Melatonin </a:t>
            </a:r>
            <a:r>
              <a:rPr sz="3200" spc="-5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at  </a:t>
            </a:r>
            <a:r>
              <a:rPr sz="3200" spc="-5" dirty="0">
                <a:latin typeface="Carlito"/>
                <a:cs typeface="Carlito"/>
              </a:rPr>
              <a:t>its </a:t>
            </a:r>
            <a:r>
              <a:rPr sz="3200" spc="-15" dirty="0">
                <a:latin typeface="Carlito"/>
                <a:cs typeface="Carlito"/>
              </a:rPr>
              <a:t>lowest </a:t>
            </a:r>
            <a:r>
              <a:rPr sz="3200" spc="-10" dirty="0">
                <a:latin typeface="Carlito"/>
                <a:cs typeface="Carlito"/>
              </a:rPr>
              <a:t>level </a:t>
            </a:r>
            <a:r>
              <a:rPr sz="3200" dirty="0">
                <a:latin typeface="Carlito"/>
                <a:cs typeface="Carlito"/>
              </a:rPr>
              <a:t>in the </a:t>
            </a:r>
            <a:r>
              <a:rPr sz="3200" spc="-5" dirty="0">
                <a:latin typeface="Carlito"/>
                <a:cs typeface="Carlito"/>
              </a:rPr>
              <a:t>body </a:t>
            </a:r>
            <a:r>
              <a:rPr sz="3200" dirty="0">
                <a:latin typeface="Carlito"/>
                <a:cs typeface="Carlito"/>
              </a:rPr>
              <a:t>and the </a:t>
            </a:r>
            <a:r>
              <a:rPr sz="3200" spc="-10" dirty="0">
                <a:latin typeface="Carlito"/>
                <a:cs typeface="Carlito"/>
              </a:rPr>
              <a:t>stimulating  </a:t>
            </a:r>
            <a:r>
              <a:rPr sz="3200" spc="-5" dirty="0">
                <a:latin typeface="Carlito"/>
                <a:cs typeface="Carlito"/>
              </a:rPr>
              <a:t>hormone,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Cortisol </a:t>
            </a:r>
            <a:r>
              <a:rPr sz="3200" dirty="0">
                <a:latin typeface="Carlito"/>
                <a:cs typeface="Carlito"/>
              </a:rPr>
              <a:t>, is </a:t>
            </a:r>
            <a:r>
              <a:rPr sz="3200" spc="-10" dirty="0">
                <a:latin typeface="Carlito"/>
                <a:cs typeface="Carlito"/>
              </a:rPr>
              <a:t>at </a:t>
            </a:r>
            <a:r>
              <a:rPr sz="3200" spc="-5" dirty="0">
                <a:latin typeface="Carlito"/>
                <a:cs typeface="Carlito"/>
              </a:rPr>
              <a:t>its </a:t>
            </a:r>
            <a:r>
              <a:rPr sz="3200" spc="-10" dirty="0">
                <a:latin typeface="Carlito"/>
                <a:cs typeface="Carlito"/>
              </a:rPr>
              <a:t>highest </a:t>
            </a:r>
            <a:r>
              <a:rPr sz="3200" spc="-5" dirty="0">
                <a:latin typeface="Carlito"/>
                <a:cs typeface="Carlito"/>
              </a:rPr>
              <a:t>causing  </a:t>
            </a:r>
            <a:r>
              <a:rPr sz="3200" spc="-20" dirty="0">
                <a:latin typeface="Carlito"/>
                <a:cs typeface="Carlito"/>
              </a:rPr>
              <a:t>wakefulness.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1354" y="461899"/>
            <a:ext cx="42392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Circadian</a:t>
            </a:r>
            <a:r>
              <a:rPr sz="4400" spc="-40" dirty="0"/>
              <a:t> </a:t>
            </a:r>
            <a:r>
              <a:rPr sz="4400" spc="-10" dirty="0"/>
              <a:t>Rhythms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27582"/>
            <a:ext cx="8303260" cy="4810932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146685" indent="-343535" algn="just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It is a </a:t>
            </a:r>
            <a:r>
              <a:rPr sz="3200" spc="-5" dirty="0">
                <a:latin typeface="Carlito"/>
                <a:cs typeface="Carlito"/>
              </a:rPr>
              <a:t>sort of 24-hour </a:t>
            </a:r>
            <a:r>
              <a:rPr sz="3200" spc="-10" dirty="0">
                <a:latin typeface="Carlito"/>
                <a:cs typeface="Carlito"/>
              </a:rPr>
              <a:t>internal </a:t>
            </a:r>
            <a:r>
              <a:rPr sz="3200" spc="-5" dirty="0">
                <a:solidFill>
                  <a:srgbClr val="00AFEF"/>
                </a:solidFill>
                <a:latin typeface="Carlito"/>
                <a:cs typeface="Carlito"/>
              </a:rPr>
              <a:t>biological </a:t>
            </a:r>
            <a:r>
              <a:rPr sz="3200" dirty="0">
                <a:solidFill>
                  <a:srgbClr val="00AFEF"/>
                </a:solidFill>
                <a:latin typeface="Carlito"/>
                <a:cs typeface="Carlito"/>
              </a:rPr>
              <a:t>clock</a:t>
            </a:r>
            <a:r>
              <a:rPr sz="3200" dirty="0">
                <a:latin typeface="Carlito"/>
                <a:cs typeface="Carlito"/>
              </a:rPr>
              <a:t>.  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term </a:t>
            </a:r>
            <a:r>
              <a:rPr sz="3200" i="1" spc="-5" dirty="0">
                <a:latin typeface="Carlito"/>
                <a:cs typeface="Carlito"/>
              </a:rPr>
              <a:t>circadian </a:t>
            </a:r>
            <a:r>
              <a:rPr sz="3200" i="1" dirty="0">
                <a:latin typeface="Carlito"/>
                <a:cs typeface="Carlito"/>
              </a:rPr>
              <a:t>is </a:t>
            </a:r>
            <a:r>
              <a:rPr sz="3200" i="1" spc="-5" dirty="0">
                <a:latin typeface="Carlito"/>
                <a:cs typeface="Carlito"/>
              </a:rPr>
              <a:t>from </a:t>
            </a:r>
            <a:r>
              <a:rPr sz="3200" i="1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Latin </a:t>
            </a:r>
            <a:r>
              <a:rPr sz="3200" spc="-10" dirty="0">
                <a:latin typeface="Carlito"/>
                <a:cs typeface="Carlito"/>
              </a:rPr>
              <a:t>“</a:t>
            </a:r>
            <a:r>
              <a:rPr sz="3200" i="1" spc="-10" dirty="0">
                <a:solidFill>
                  <a:srgbClr val="00AFEF"/>
                </a:solidFill>
                <a:latin typeface="Carlito"/>
                <a:cs typeface="Carlito"/>
              </a:rPr>
              <a:t>circa  </a:t>
            </a:r>
            <a:r>
              <a:rPr sz="3200" i="1" spc="-55" dirty="0">
                <a:solidFill>
                  <a:srgbClr val="00AFEF"/>
                </a:solidFill>
                <a:latin typeface="Carlito"/>
                <a:cs typeface="Carlito"/>
              </a:rPr>
              <a:t>dies</a:t>
            </a:r>
            <a:r>
              <a:rPr sz="3200" i="1" spc="-55" dirty="0">
                <a:latin typeface="Carlito"/>
                <a:cs typeface="Carlito"/>
              </a:rPr>
              <a:t>”, </a:t>
            </a:r>
            <a:r>
              <a:rPr sz="3200" i="1" spc="-5" dirty="0">
                <a:latin typeface="Carlito"/>
                <a:cs typeface="Carlito"/>
              </a:rPr>
              <a:t>meaning </a:t>
            </a:r>
            <a:r>
              <a:rPr sz="3200" i="1" spc="-20" dirty="0">
                <a:latin typeface="Carlito"/>
                <a:cs typeface="Carlito"/>
              </a:rPr>
              <a:t>“</a:t>
            </a:r>
            <a:r>
              <a:rPr sz="3200" i="1" spc="-20" dirty="0">
                <a:solidFill>
                  <a:srgbClr val="00AFEF"/>
                </a:solidFill>
                <a:latin typeface="Carlito"/>
                <a:cs typeface="Carlito"/>
              </a:rPr>
              <a:t>about </a:t>
            </a:r>
            <a:r>
              <a:rPr sz="3200" i="1" dirty="0">
                <a:solidFill>
                  <a:srgbClr val="00AFEF"/>
                </a:solidFill>
                <a:latin typeface="Carlito"/>
                <a:cs typeface="Carlito"/>
              </a:rPr>
              <a:t>a</a:t>
            </a:r>
            <a:r>
              <a:rPr sz="3200" i="1" spc="8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3200" i="1" spc="-135" dirty="0">
                <a:solidFill>
                  <a:srgbClr val="00AFEF"/>
                </a:solidFill>
                <a:latin typeface="Carlito"/>
                <a:cs typeface="Carlito"/>
              </a:rPr>
              <a:t>day</a:t>
            </a:r>
            <a:r>
              <a:rPr sz="3200" i="1" spc="-135" dirty="0">
                <a:latin typeface="Carlito"/>
                <a:cs typeface="Carlito"/>
              </a:rPr>
              <a:t>.”</a:t>
            </a:r>
            <a:endParaRPr sz="3200">
              <a:latin typeface="Carlito"/>
              <a:cs typeface="Carlito"/>
            </a:endParaRPr>
          </a:p>
          <a:p>
            <a:pPr marL="355600" marR="5080" indent="-343535" algn="just">
              <a:lnSpc>
                <a:spcPts val="3460"/>
              </a:lnSpc>
              <a:spcBef>
                <a:spcPts val="75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rlito"/>
                <a:cs typeface="Carlito"/>
              </a:rPr>
              <a:t>Biological </a:t>
            </a:r>
            <a:r>
              <a:rPr sz="3200" spc="-10" dirty="0">
                <a:latin typeface="Carlito"/>
                <a:cs typeface="Carlito"/>
              </a:rPr>
              <a:t>rhythms </a:t>
            </a:r>
            <a:r>
              <a:rPr sz="3200" spc="-20" dirty="0">
                <a:latin typeface="Carlito"/>
                <a:cs typeface="Carlito"/>
              </a:rPr>
              <a:t>exist </a:t>
            </a:r>
            <a:r>
              <a:rPr sz="3200" spc="-10" dirty="0">
                <a:latin typeface="Carlito"/>
                <a:cs typeface="Carlito"/>
              </a:rPr>
              <a:t>in plants, </a:t>
            </a:r>
            <a:r>
              <a:rPr sz="3200" dirty="0">
                <a:latin typeface="Carlito"/>
                <a:cs typeface="Carlito"/>
              </a:rPr>
              <a:t>animals, and  </a:t>
            </a:r>
            <a:r>
              <a:rPr sz="3200" spc="-5" dirty="0">
                <a:latin typeface="Carlito"/>
                <a:cs typeface="Carlito"/>
              </a:rPr>
              <a:t>humans.</a:t>
            </a:r>
            <a:endParaRPr sz="3200">
              <a:latin typeface="Carlito"/>
              <a:cs typeface="Carlito"/>
            </a:endParaRPr>
          </a:p>
          <a:p>
            <a:pPr marL="355600" marR="415925" indent="-343535" algn="just">
              <a:lnSpc>
                <a:spcPct val="90000"/>
              </a:lnSpc>
              <a:spcBef>
                <a:spcPts val="7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humans</a:t>
            </a:r>
            <a:r>
              <a:rPr sz="3200" b="1" spc="-5" dirty="0">
                <a:latin typeface="Carlito"/>
                <a:cs typeface="Carlito"/>
              </a:rPr>
              <a:t>, </a:t>
            </a:r>
            <a:r>
              <a:rPr sz="3200" spc="-5" dirty="0">
                <a:latin typeface="Carlito"/>
                <a:cs typeface="Carlito"/>
              </a:rPr>
              <a:t>these </a:t>
            </a:r>
            <a:r>
              <a:rPr sz="3200" spc="-15" dirty="0">
                <a:latin typeface="Carlito"/>
                <a:cs typeface="Carlito"/>
              </a:rPr>
              <a:t>are controlled </a:t>
            </a:r>
            <a:r>
              <a:rPr sz="3200" spc="-20" dirty="0">
                <a:latin typeface="Carlito"/>
                <a:cs typeface="Carlito"/>
              </a:rPr>
              <a:t>from </a:t>
            </a:r>
            <a:r>
              <a:rPr sz="3200" spc="-5" dirty="0">
                <a:latin typeface="Carlito"/>
                <a:cs typeface="Carlito"/>
              </a:rPr>
              <a:t>within 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body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20" dirty="0">
                <a:latin typeface="Carlito"/>
                <a:cs typeface="Carlito"/>
              </a:rPr>
              <a:t>synchronized </a:t>
            </a:r>
            <a:r>
              <a:rPr sz="3200" dirty="0">
                <a:latin typeface="Carlito"/>
                <a:cs typeface="Carlito"/>
              </a:rPr>
              <a:t>with  </a:t>
            </a:r>
            <a:r>
              <a:rPr sz="3200" spc="-15" dirty="0">
                <a:latin typeface="Carlito"/>
                <a:cs typeface="Carlito"/>
              </a:rPr>
              <a:t>environmental </a:t>
            </a:r>
            <a:r>
              <a:rPr sz="3200" spc="-25" dirty="0">
                <a:latin typeface="Carlito"/>
                <a:cs typeface="Carlito"/>
              </a:rPr>
              <a:t>factors, </a:t>
            </a:r>
            <a:r>
              <a:rPr sz="3200" spc="-5" dirty="0">
                <a:latin typeface="Carlito"/>
                <a:cs typeface="Carlito"/>
              </a:rPr>
              <a:t>such </a:t>
            </a:r>
            <a:r>
              <a:rPr sz="3200" dirty="0">
                <a:latin typeface="Carlito"/>
                <a:cs typeface="Carlito"/>
              </a:rPr>
              <a:t>as </a:t>
            </a:r>
            <a:r>
              <a:rPr sz="3200" spc="-5" dirty="0">
                <a:latin typeface="Carlito"/>
                <a:cs typeface="Carlito"/>
              </a:rPr>
              <a:t>light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5">
                <a:latin typeface="Carlito"/>
                <a:cs typeface="Carlito"/>
              </a:rPr>
              <a:t>darkness.</a:t>
            </a:r>
            <a:endParaRPr lang="en-US" sz="3200" spc="-5" dirty="0">
              <a:latin typeface="Carlito"/>
              <a:cs typeface="Carlito"/>
            </a:endParaRPr>
          </a:p>
          <a:p>
            <a:pPr marL="355600" marR="415925" indent="-343535" algn="just">
              <a:lnSpc>
                <a:spcPct val="90000"/>
              </a:lnSpc>
              <a:spcBef>
                <a:spcPts val="715"/>
              </a:spcBef>
              <a:tabLst>
                <a:tab pos="355600" algn="l"/>
                <a:tab pos="356235" algn="l"/>
              </a:tabLst>
            </a:pP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1298" y="461899"/>
            <a:ext cx="70605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5" dirty="0"/>
              <a:t>Types/ </a:t>
            </a:r>
            <a:r>
              <a:rPr sz="4400" spc="-15" dirty="0"/>
              <a:t>Stages/ </a:t>
            </a:r>
            <a:r>
              <a:rPr sz="4400" dirty="0"/>
              <a:t>Phases </a:t>
            </a:r>
            <a:r>
              <a:rPr sz="4400" spc="-5" dirty="0"/>
              <a:t>Of</a:t>
            </a:r>
            <a:r>
              <a:rPr sz="4400" spc="10" dirty="0"/>
              <a:t> </a:t>
            </a:r>
            <a:r>
              <a:rPr sz="4400" spc="-5" dirty="0"/>
              <a:t>Sleep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83233"/>
            <a:ext cx="8010525" cy="43472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3535" algn="just">
              <a:lnSpc>
                <a:spcPct val="90000"/>
              </a:lnSpc>
              <a:spcBef>
                <a:spcPts val="425"/>
              </a:spcBef>
              <a:buFont typeface="Arial"/>
              <a:buChar char="•"/>
              <a:tabLst>
                <a:tab pos="356235" algn="l"/>
              </a:tabLst>
            </a:pPr>
            <a:r>
              <a:rPr sz="2700" spc="-10" dirty="0">
                <a:solidFill>
                  <a:srgbClr val="00AFEF"/>
                </a:solidFill>
                <a:latin typeface="Carlito"/>
                <a:cs typeface="Carlito"/>
              </a:rPr>
              <a:t>Electroencephalogram </a:t>
            </a:r>
            <a:r>
              <a:rPr sz="2700" spc="-10" dirty="0">
                <a:latin typeface="Carlito"/>
                <a:cs typeface="Carlito"/>
              </a:rPr>
              <a:t>(EEG) </a:t>
            </a:r>
            <a:r>
              <a:rPr sz="2700" spc="-15" dirty="0">
                <a:latin typeface="Carlito"/>
                <a:cs typeface="Carlito"/>
              </a:rPr>
              <a:t>patterns, eye </a:t>
            </a:r>
            <a:r>
              <a:rPr sz="2700" spc="-5" dirty="0">
                <a:latin typeface="Carlito"/>
                <a:cs typeface="Carlito"/>
              </a:rPr>
              <a:t>movements  </a:t>
            </a:r>
            <a:r>
              <a:rPr sz="2700" dirty="0">
                <a:latin typeface="Carlito"/>
                <a:cs typeface="Carlito"/>
              </a:rPr>
              <a:t>and muscle activity </a:t>
            </a:r>
            <a:r>
              <a:rPr sz="2700" spc="-15" dirty="0">
                <a:latin typeface="Carlito"/>
                <a:cs typeface="Carlito"/>
              </a:rPr>
              <a:t>are </a:t>
            </a:r>
            <a:r>
              <a:rPr sz="2700" spc="-5" dirty="0">
                <a:latin typeface="Carlito"/>
                <a:cs typeface="Carlito"/>
              </a:rPr>
              <a:t>used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spc="-5" dirty="0">
                <a:latin typeface="Carlito"/>
                <a:cs typeface="Carlito"/>
              </a:rPr>
              <a:t>identify </a:t>
            </a:r>
            <a:r>
              <a:rPr sz="2700" spc="-20" dirty="0">
                <a:latin typeface="Carlito"/>
                <a:cs typeface="Carlito"/>
              </a:rPr>
              <a:t>stages </a:t>
            </a:r>
            <a:r>
              <a:rPr sz="2700" spc="-5" dirty="0">
                <a:latin typeface="Carlito"/>
                <a:cs typeface="Carlito"/>
              </a:rPr>
              <a:t>of sleep.  The </a:t>
            </a:r>
            <a:r>
              <a:rPr sz="2700" spc="-20" dirty="0">
                <a:latin typeface="Carlito"/>
                <a:cs typeface="Carlito"/>
              </a:rPr>
              <a:t>stages </a:t>
            </a:r>
            <a:r>
              <a:rPr sz="2700" spc="-5" dirty="0">
                <a:latin typeface="Carlito"/>
                <a:cs typeface="Carlito"/>
              </a:rPr>
              <a:t>of sleep </a:t>
            </a:r>
            <a:r>
              <a:rPr sz="2700" spc="-15" dirty="0">
                <a:latin typeface="Carlito"/>
                <a:cs typeface="Carlito"/>
              </a:rPr>
              <a:t>are </a:t>
            </a:r>
            <a:r>
              <a:rPr sz="2700" dirty="0">
                <a:latin typeface="Carlito"/>
                <a:cs typeface="Carlito"/>
              </a:rPr>
              <a:t>classified </a:t>
            </a:r>
            <a:r>
              <a:rPr sz="2700" spc="-15" dirty="0">
                <a:latin typeface="Carlito"/>
                <a:cs typeface="Carlito"/>
              </a:rPr>
              <a:t>into two</a:t>
            </a:r>
            <a:r>
              <a:rPr sz="2700" spc="-35" dirty="0">
                <a:latin typeface="Carlito"/>
                <a:cs typeface="Carlito"/>
              </a:rPr>
              <a:t> </a:t>
            </a:r>
            <a:r>
              <a:rPr sz="2700" spc="-20" dirty="0">
                <a:latin typeface="Carlito"/>
                <a:cs typeface="Carlito"/>
              </a:rPr>
              <a:t>stages: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dirty="0">
                <a:solidFill>
                  <a:srgbClr val="00AFEF"/>
                </a:solidFill>
                <a:latin typeface="Carlito"/>
                <a:cs typeface="Carlito"/>
              </a:rPr>
              <a:t>Non Rapid </a:t>
            </a:r>
            <a:r>
              <a:rPr sz="2700" spc="-35" dirty="0">
                <a:solidFill>
                  <a:srgbClr val="00AFEF"/>
                </a:solidFill>
                <a:latin typeface="Carlito"/>
                <a:cs typeface="Carlito"/>
              </a:rPr>
              <a:t>Eye </a:t>
            </a:r>
            <a:r>
              <a:rPr sz="2700" spc="-10" dirty="0">
                <a:solidFill>
                  <a:srgbClr val="00AFEF"/>
                </a:solidFill>
                <a:latin typeface="Carlito"/>
                <a:cs typeface="Carlito"/>
              </a:rPr>
              <a:t>Movement </a:t>
            </a:r>
            <a:r>
              <a:rPr sz="2700" spc="-5" dirty="0">
                <a:solidFill>
                  <a:srgbClr val="00AFEF"/>
                </a:solidFill>
                <a:latin typeface="Carlito"/>
                <a:cs typeface="Carlito"/>
              </a:rPr>
              <a:t>(NREM)</a:t>
            </a:r>
            <a:r>
              <a:rPr sz="2700" spc="-4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700" spc="-5" dirty="0">
                <a:latin typeface="Carlito"/>
                <a:cs typeface="Carlito"/>
              </a:rPr>
              <a:t>Sleep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5"/>
              </a:spcBef>
              <a:buFont typeface="Courier New"/>
              <a:buChar char="o"/>
              <a:tabLst>
                <a:tab pos="356235" algn="l"/>
              </a:tabLst>
            </a:pPr>
            <a:r>
              <a:rPr sz="2700" spc="-15" dirty="0">
                <a:latin typeface="Carlito"/>
                <a:cs typeface="Carlito"/>
              </a:rPr>
              <a:t>Stage</a:t>
            </a:r>
            <a:r>
              <a:rPr sz="2700" spc="-10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1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5"/>
              </a:spcBef>
              <a:buFont typeface="Courier New"/>
              <a:buChar char="o"/>
              <a:tabLst>
                <a:tab pos="356235" algn="l"/>
              </a:tabLst>
            </a:pPr>
            <a:r>
              <a:rPr sz="2700" spc="-15" dirty="0">
                <a:latin typeface="Carlito"/>
                <a:cs typeface="Carlito"/>
              </a:rPr>
              <a:t>Stage</a:t>
            </a:r>
            <a:r>
              <a:rPr sz="2700" spc="-10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2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5"/>
              </a:spcBef>
              <a:buFont typeface="Courier New"/>
              <a:buChar char="o"/>
              <a:tabLst>
                <a:tab pos="356235" algn="l"/>
              </a:tabLst>
            </a:pPr>
            <a:r>
              <a:rPr sz="2700" spc="-15" dirty="0">
                <a:latin typeface="Carlito"/>
                <a:cs typeface="Carlito"/>
              </a:rPr>
              <a:t>Stage</a:t>
            </a:r>
            <a:r>
              <a:rPr sz="2700" spc="-10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3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20"/>
              </a:spcBef>
              <a:buFont typeface="Courier New"/>
              <a:buChar char="o"/>
              <a:tabLst>
                <a:tab pos="356235" algn="l"/>
              </a:tabLst>
            </a:pPr>
            <a:r>
              <a:rPr sz="2700" spc="-15" dirty="0">
                <a:latin typeface="Carlito"/>
                <a:cs typeface="Carlito"/>
              </a:rPr>
              <a:t>Stage</a:t>
            </a:r>
            <a:r>
              <a:rPr sz="2700" spc="-10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4</a:t>
            </a:r>
            <a:endParaRPr sz="270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dirty="0">
                <a:solidFill>
                  <a:srgbClr val="00AFEF"/>
                </a:solidFill>
                <a:latin typeface="Carlito"/>
                <a:cs typeface="Carlito"/>
              </a:rPr>
              <a:t>Rapid </a:t>
            </a:r>
            <a:r>
              <a:rPr sz="2700" spc="-35" dirty="0">
                <a:solidFill>
                  <a:srgbClr val="00AFEF"/>
                </a:solidFill>
                <a:latin typeface="Carlito"/>
                <a:cs typeface="Carlito"/>
              </a:rPr>
              <a:t>Eye </a:t>
            </a:r>
            <a:r>
              <a:rPr sz="2700" spc="-10" dirty="0">
                <a:solidFill>
                  <a:srgbClr val="00AFEF"/>
                </a:solidFill>
                <a:latin typeface="Carlito"/>
                <a:cs typeface="Carlito"/>
              </a:rPr>
              <a:t>Movement </a:t>
            </a:r>
            <a:r>
              <a:rPr sz="2700" spc="-15" dirty="0">
                <a:solidFill>
                  <a:srgbClr val="00AFEF"/>
                </a:solidFill>
                <a:latin typeface="Carlito"/>
                <a:cs typeface="Carlito"/>
              </a:rPr>
              <a:t>Stage(rem)</a:t>
            </a:r>
            <a:r>
              <a:rPr sz="2700" spc="-2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700" spc="-5" dirty="0">
                <a:latin typeface="Carlito"/>
                <a:cs typeface="Carlito"/>
              </a:rPr>
              <a:t>Sleep.</a:t>
            </a:r>
            <a:endParaRPr sz="27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2700" spc="-5" dirty="0">
                <a:latin typeface="Carlito"/>
                <a:cs typeface="Carlito"/>
              </a:rPr>
              <a:t>During sleep, </a:t>
            </a:r>
            <a:r>
              <a:rPr sz="2700" dirty="0">
                <a:latin typeface="Carlito"/>
                <a:cs typeface="Carlito"/>
              </a:rPr>
              <a:t>NREM and REM </a:t>
            </a:r>
            <a:r>
              <a:rPr sz="2700" spc="-5" dirty="0">
                <a:latin typeface="Carlito"/>
                <a:cs typeface="Carlito"/>
              </a:rPr>
              <a:t>sleep </a:t>
            </a:r>
            <a:r>
              <a:rPr sz="2700" spc="-10" dirty="0">
                <a:latin typeface="Carlito"/>
                <a:cs typeface="Carlito"/>
              </a:rPr>
              <a:t>alternate </a:t>
            </a:r>
            <a:r>
              <a:rPr sz="2700" dirty="0">
                <a:latin typeface="Carlito"/>
                <a:cs typeface="Carlito"/>
              </a:rPr>
              <a:t>in</a:t>
            </a:r>
            <a:r>
              <a:rPr sz="2700" spc="-110" dirty="0">
                <a:latin typeface="Carlito"/>
                <a:cs typeface="Carlito"/>
              </a:rPr>
              <a:t> </a:t>
            </a:r>
            <a:r>
              <a:rPr sz="2700" spc="-10" dirty="0">
                <a:latin typeface="Carlito"/>
                <a:cs typeface="Carlito"/>
              </a:rPr>
              <a:t>cycles</a:t>
            </a:r>
            <a:endParaRPr sz="2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</TotalTime>
  <Words>2634</Words>
  <Application>Microsoft Office PowerPoint</Application>
  <PresentationFormat>On-screen Show (4:3)</PresentationFormat>
  <Paragraphs>319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8" baseType="lpstr">
      <vt:lpstr>Arial</vt:lpstr>
      <vt:lpstr>Calibri</vt:lpstr>
      <vt:lpstr>Carlito</vt:lpstr>
      <vt:lpstr>Constantia</vt:lpstr>
      <vt:lpstr>Courier New</vt:lpstr>
      <vt:lpstr>Times New Roman</vt:lpstr>
      <vt:lpstr>Wingdings 2</vt:lpstr>
      <vt:lpstr>Flow</vt:lpstr>
      <vt:lpstr>SLEEP &amp;  REST</vt:lpstr>
      <vt:lpstr>SPECIFIC OBJECTIVES</vt:lpstr>
      <vt:lpstr>Definition</vt:lpstr>
      <vt:lpstr>PHYSIOLOGY OF SLEEP</vt:lpstr>
      <vt:lpstr>…………….PHYSIOLOGY OF SLEEP</vt:lpstr>
      <vt:lpstr>…………….PHYSIOLOGY OF SLEEP</vt:lpstr>
      <vt:lpstr>…………….PHYSIOLOGY OF SLEEP</vt:lpstr>
      <vt:lpstr>Circadian Rhythms</vt:lpstr>
      <vt:lpstr>Types/ Stages/ Phases Of Sleep</vt:lpstr>
      <vt:lpstr>PowerPoint Presentation</vt:lpstr>
      <vt:lpstr>Non Rapid Eye Movement (NREM) Sleep</vt:lpstr>
      <vt:lpstr>NREM Sleep</vt:lpstr>
      <vt:lpstr>NREM Sleep</vt:lpstr>
      <vt:lpstr>NREM Sleep</vt:lpstr>
      <vt:lpstr>NREM Sleep</vt:lpstr>
      <vt:lpstr>REM Sleep</vt:lpstr>
      <vt:lpstr>SLEEP CYCLE</vt:lpstr>
      <vt:lpstr>FUNCTIONS OF SLEEP</vt:lpstr>
      <vt:lpstr>Normal Sleep Requirements</vt:lpstr>
      <vt:lpstr>FACTORS AFFECTING SLEEP</vt:lpstr>
      <vt:lpstr>…….FACTORS AFFECTING SLEEP</vt:lpstr>
      <vt:lpstr>…….FACTORS AFFECTING SLEEP</vt:lpstr>
      <vt:lpstr>…….FACTORS AFFECTING SLEEP</vt:lpstr>
      <vt:lpstr>…….FACTORS AFFECTING SLEEP</vt:lpstr>
      <vt:lpstr>…….FACTORS AFFECTING SLEEP</vt:lpstr>
      <vt:lpstr>…….FACTORS AFFECTING SLEEP</vt:lpstr>
      <vt:lpstr>…….FACTORS AFFECTING SLEEP</vt:lpstr>
      <vt:lpstr>PowerPoint Presentation</vt:lpstr>
      <vt:lpstr>…….FACTORS AFFECTING SLEEP</vt:lpstr>
      <vt:lpstr>…….FACTORS AFFECTING SLEEP</vt:lpstr>
      <vt:lpstr>SLEEP DISORDERS</vt:lpstr>
      <vt:lpstr>DYSOMNIAS</vt:lpstr>
      <vt:lpstr>DYSOMNIAS</vt:lpstr>
      <vt:lpstr>Insomnia</vt:lpstr>
      <vt:lpstr>……..Insomnia</vt:lpstr>
      <vt:lpstr>Insomnia</vt:lpstr>
      <vt:lpstr>Insomnia</vt:lpstr>
      <vt:lpstr>Hypersomnia</vt:lpstr>
      <vt:lpstr>Hypersomnia</vt:lpstr>
      <vt:lpstr>Narcolepsy</vt:lpstr>
      <vt:lpstr>Narcolepsy</vt:lpstr>
      <vt:lpstr>Sleep Apnea</vt:lpstr>
      <vt:lpstr>…….Sleep Apnea</vt:lpstr>
      <vt:lpstr>…….Sleep Apnea</vt:lpstr>
      <vt:lpstr>…….Sleep Apnea</vt:lpstr>
      <vt:lpstr>Insufficient Sleep/ Sleep Deprivation</vt:lpstr>
      <vt:lpstr>Insufficient Sleep/ Sleep Deprivation</vt:lpstr>
      <vt:lpstr>PARASOMNIAS</vt:lpstr>
      <vt:lpstr>…….PARASOMNIAS</vt:lpstr>
      <vt:lpstr>…….PARASOMNIAS</vt:lpstr>
      <vt:lpstr>…….PARASOMNIAS</vt:lpstr>
      <vt:lpstr>…….PARASOMNIAS</vt:lpstr>
      <vt:lpstr>Disorders due to other medical  conditions</vt:lpstr>
      <vt:lpstr>Nursing Interventions To Promote  Sleep</vt:lpstr>
      <vt:lpstr>…..Nursing Interventions To Promote  Sleep</vt:lpstr>
      <vt:lpstr>Nursing Interventions To Promote  Sleep</vt:lpstr>
      <vt:lpstr>……..Nursing Interventions To Promote  Sleep</vt:lpstr>
      <vt:lpstr>Nursing Interventions To PromoteSleep 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SLEEP &amp;  REST</dc:title>
  <dc:creator>RINCY.P.R</dc:creator>
  <cp:lastModifiedBy>RINCY PR</cp:lastModifiedBy>
  <cp:revision>5</cp:revision>
  <dcterms:created xsi:type="dcterms:W3CDTF">2021-02-27T04:03:28Z</dcterms:created>
  <dcterms:modified xsi:type="dcterms:W3CDTF">2024-10-19T08:33:50Z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2015-06-27T00:00:00Z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2021-02-27T00:00:00Z</vt:filetime>
  </property>
</Properties>
</file>