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4" r:id="rId36"/>
    <p:sldId id="290" r:id="rId37"/>
    <p:sldId id="291" r:id="rId38"/>
    <p:sldId id="292"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60"/>
  </p:normalViewPr>
  <p:slideViewPr>
    <p:cSldViewPr snapToGrid="0">
      <p:cViewPr varScale="1">
        <p:scale>
          <a:sx n="92" d="100"/>
          <a:sy n="92" d="100"/>
        </p:scale>
        <p:origin x="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722AB6-EADF-4F73-9734-29EB92B4A205}" type="datetimeFigureOut">
              <a:rPr lang="en-IN" smtClean="0"/>
              <a:t>26-06-2023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5D42284-DAD5-4726-AC22-851F92BFCC04}" type="slidenum">
              <a:rPr lang="en-IN" smtClean="0"/>
              <a:t>‹#›</a:t>
            </a:fld>
            <a:endParaRPr lang="en-IN"/>
          </a:p>
        </p:txBody>
      </p:sp>
    </p:spTree>
    <p:extLst>
      <p:ext uri="{BB962C8B-B14F-4D97-AF65-F5344CB8AC3E}">
        <p14:creationId xmlns:p14="http://schemas.microsoft.com/office/powerpoint/2010/main" val="139357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22AB6-EADF-4F73-9734-29EB92B4A205}" type="datetimeFigureOut">
              <a:rPr lang="en-IN" smtClean="0"/>
              <a:t>26-06-2023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322887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22AB6-EADF-4F73-9734-29EB92B4A205}" type="datetimeFigureOut">
              <a:rPr lang="en-IN" smtClean="0"/>
              <a:t>26-06-2023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364194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722AB6-EADF-4F73-9734-29EB92B4A205}" type="datetimeFigureOut">
              <a:rPr lang="en-IN" smtClean="0"/>
              <a:t>26-06-2023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353398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2722AB6-EADF-4F73-9734-29EB92B4A205}" type="datetimeFigureOut">
              <a:rPr lang="en-IN" smtClean="0"/>
              <a:t>26-06-2023</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5D42284-DAD5-4726-AC22-851F92BFCC04}" type="slidenum">
              <a:rPr lang="en-IN" smtClean="0"/>
              <a:t>‹#›</a:t>
            </a:fld>
            <a:endParaRPr lang="en-IN"/>
          </a:p>
        </p:txBody>
      </p:sp>
    </p:spTree>
    <p:extLst>
      <p:ext uri="{BB962C8B-B14F-4D97-AF65-F5344CB8AC3E}">
        <p14:creationId xmlns:p14="http://schemas.microsoft.com/office/powerpoint/2010/main" val="394456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722AB6-EADF-4F73-9734-29EB92B4A205}" type="datetimeFigureOut">
              <a:rPr lang="en-IN" smtClean="0"/>
              <a:t>26-06-2023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14695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22AB6-EADF-4F73-9734-29EB92B4A205}" type="datetimeFigureOut">
              <a:rPr lang="en-IN" smtClean="0"/>
              <a:t>26-06-2023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273165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722AB6-EADF-4F73-9734-29EB92B4A205}" type="datetimeFigureOut">
              <a:rPr lang="en-IN" smtClean="0"/>
              <a:t>26-06-2023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42703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2AB6-EADF-4F73-9734-29EB92B4A205}" type="datetimeFigureOut">
              <a:rPr lang="en-IN" smtClean="0"/>
              <a:t>26-06-2023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394776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722AB6-EADF-4F73-9734-29EB92B4A205}" type="datetimeFigureOut">
              <a:rPr lang="en-IN" smtClean="0"/>
              <a:t>26-06-2023</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410519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722AB6-EADF-4F73-9734-29EB92B4A205}" type="datetimeFigureOut">
              <a:rPr lang="en-IN" smtClean="0"/>
              <a:t>26-06-2023</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5D42284-DAD5-4726-AC22-851F92BFCC04}" type="slidenum">
              <a:rPr lang="en-IN" smtClean="0"/>
              <a:t>‹#›</a:t>
            </a:fld>
            <a:endParaRPr lang="en-IN"/>
          </a:p>
        </p:txBody>
      </p:sp>
    </p:spTree>
    <p:extLst>
      <p:ext uri="{BB962C8B-B14F-4D97-AF65-F5344CB8AC3E}">
        <p14:creationId xmlns:p14="http://schemas.microsoft.com/office/powerpoint/2010/main" val="127523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2722AB6-EADF-4F73-9734-29EB92B4A205}" type="datetimeFigureOut">
              <a:rPr lang="en-IN" smtClean="0"/>
              <a:t>26-06-2023</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5D42284-DAD5-4726-AC22-851F92BFCC04}" type="slidenum">
              <a:rPr lang="en-IN" smtClean="0"/>
              <a:t>‹#›</a:t>
            </a:fld>
            <a:endParaRPr lang="en-IN"/>
          </a:p>
        </p:txBody>
      </p:sp>
    </p:spTree>
    <p:extLst>
      <p:ext uri="{BB962C8B-B14F-4D97-AF65-F5344CB8AC3E}">
        <p14:creationId xmlns:p14="http://schemas.microsoft.com/office/powerpoint/2010/main" val="2194329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iabetes.org/a1c" TargetMode="External"/><Relationship Id="rId2" Type="http://schemas.openxmlformats.org/officeDocument/2006/relationships/hyperlink" Target="https://www.diabetes.org/" TargetMode="External"/><Relationship Id="rId1" Type="http://schemas.openxmlformats.org/officeDocument/2006/relationships/slideLayout" Target="../slideLayouts/slideLayout2.xml"/><Relationship Id="rId4" Type="http://schemas.openxmlformats.org/officeDocument/2006/relationships/hyperlink" Target="https://www.dexcom.com/faq/what-fasting-blood-sugar-or-fasting-glucose-leve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books/NBK279306/" TargetMode="External"/><Relationship Id="rId2" Type="http://schemas.openxmlformats.org/officeDocument/2006/relationships/hyperlink" Target="https://www.niddk.nih.gov/health-information/diabetes/overview/what-is-diabetes/prediabetes-insulin-resist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iddk.nih.gov/health-information/diabetes/overview/what-is-diabetes/type-2-diabet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2635363/" TargetMode="External"/><Relationship Id="rId2" Type="http://schemas.openxmlformats.org/officeDocument/2006/relationships/hyperlink" Target="https://www.mayoclinic.org/diseases-conditions/prediabetes/symptoms-causes/syc-20355278"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2992225/" TargetMode="External"/><Relationship Id="rId5" Type="http://schemas.openxmlformats.org/officeDocument/2006/relationships/hyperlink" Target="https://care.diabetesjournals.org/content/early/2019/09/18/dc19-0734" TargetMode="External"/><Relationship Id="rId4" Type="http://schemas.openxmlformats.org/officeDocument/2006/relationships/hyperlink" Target="https://www.ncbi.nlm.nih.gov/pmc/articles/PMC4957141/"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diabetes/basics/prediabete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2992225/" TargetMode="External"/><Relationship Id="rId2" Type="http://schemas.openxmlformats.org/officeDocument/2006/relationships/hyperlink" Target="https://www.cdc.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iddk.nih.gov/about-niddk/research-areas/diabetes/diabetes-prevention-program-dpp" TargetMode="External"/><Relationship Id="rId2" Type="http://schemas.openxmlformats.org/officeDocument/2006/relationships/hyperlink" Target="https://www.cdc.gov/diabetes/basics/prediabet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physicalactivity/basics/measuring/index.html" TargetMode="External"/><Relationship Id="rId2" Type="http://schemas.openxmlformats.org/officeDocument/2006/relationships/hyperlink" Target="https://www.ncbi.nlm.nih.gov/pubmed/28422560" TargetMode="External"/><Relationship Id="rId1" Type="http://schemas.openxmlformats.org/officeDocument/2006/relationships/slideLayout" Target="../slideLayouts/slideLayout2.xml"/><Relationship Id="rId4" Type="http://schemas.openxmlformats.org/officeDocument/2006/relationships/hyperlink" Target="https://intermountainhealthcare.org/blogs/topics/live-well/2017/05/simple-home-exercises-to-help-fight-prediabet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hopkinsmedicine.org/news/media/releases/people_with_pre_diabetes_who_drop_substantial_weight_may_ward_off_type_2_diabetes" TargetMode="External"/><Relationship Id="rId2" Type="http://schemas.openxmlformats.org/officeDocument/2006/relationships/hyperlink" Target="https://www.diabetes.org/nutrition/healthy-food-choices-made-eas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glycemicindex.com/about.ph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ubmed/18175767" TargetMode="External"/><Relationship Id="rId2" Type="http://schemas.openxmlformats.org/officeDocument/2006/relationships/hyperlink" Target="https://www.webmd.com/diabetes/guide/glycemic-index-good-versus-bad-carbs" TargetMode="External"/><Relationship Id="rId1" Type="http://schemas.openxmlformats.org/officeDocument/2006/relationships/slideLayout" Target="../slideLayouts/slideLayout2.xml"/><Relationship Id="rId4" Type="http://schemas.openxmlformats.org/officeDocument/2006/relationships/hyperlink" Target="https://www.ncbi.nlm.nih.gov/pubmed/166344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diabetes.org/glycemic-index-and-diabetes" TargetMode="External"/><Relationship Id="rId2" Type="http://schemas.openxmlformats.org/officeDocument/2006/relationships/hyperlink" Target="https://www.ncbi.nlm.nih.gov/pubmed/24105325" TargetMode="External"/><Relationship Id="rId1" Type="http://schemas.openxmlformats.org/officeDocument/2006/relationships/slideLayout" Target="../slideLayouts/slideLayout2.xml"/><Relationship Id="rId4" Type="http://schemas.openxmlformats.org/officeDocument/2006/relationships/hyperlink" Target="https://www.webmd.com/diabetes/guide/glycemic-index-good-versus-bad-carb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diabetes.org/glycemic-index-and-diabetes" TargetMode="External"/><Relationship Id="rId2" Type="http://schemas.openxmlformats.org/officeDocument/2006/relationships/hyperlink" Target="https://www.eatright.org/food/nutrition/dietary-guidelines-and-myplate/what-is-glycemic-inde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0690-6E82-4B68-3920-69B32CC01725}"/>
              </a:ext>
            </a:extLst>
          </p:cNvPr>
          <p:cNvSpPr>
            <a:spLocks noGrp="1"/>
          </p:cNvSpPr>
          <p:nvPr>
            <p:ph type="ctrTitle"/>
          </p:nvPr>
        </p:nvSpPr>
        <p:spPr/>
        <p:txBody>
          <a:bodyPr/>
          <a:lstStyle/>
          <a:p>
            <a:pPr algn="ctr"/>
            <a:r>
              <a:rPr lang="en-IN" sz="8000" dirty="0">
                <a:solidFill>
                  <a:srgbClr val="C00000"/>
                </a:solidFill>
                <a:latin typeface="Algerian" panose="04020705040A02060702" pitchFamily="82" charset="0"/>
              </a:rPr>
              <a:t>MODULE –</a:t>
            </a:r>
            <a:br>
              <a:rPr lang="en-IN" sz="8000" dirty="0">
                <a:solidFill>
                  <a:srgbClr val="C00000"/>
                </a:solidFill>
                <a:latin typeface="Algerian" panose="04020705040A02060702" pitchFamily="82" charset="0"/>
              </a:rPr>
            </a:br>
            <a:r>
              <a:rPr lang="en-IN" sz="8000" dirty="0">
                <a:solidFill>
                  <a:srgbClr val="C00000"/>
                </a:solidFill>
                <a:latin typeface="Algerian" panose="04020705040A02060702" pitchFamily="82" charset="0"/>
              </a:rPr>
              <a:t>DIABETIC MELLITUS </a:t>
            </a:r>
          </a:p>
        </p:txBody>
      </p:sp>
      <p:sp>
        <p:nvSpPr>
          <p:cNvPr id="3" name="Subtitle 2">
            <a:extLst>
              <a:ext uri="{FF2B5EF4-FFF2-40B4-BE49-F238E27FC236}">
                <a16:creationId xmlns:a16="http://schemas.microsoft.com/office/drawing/2014/main" id="{96B2A7C9-89A4-4905-3231-C7007F5F7972}"/>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67267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E7E0-49B5-C21D-5FD6-4B5B5D64E676}"/>
              </a:ext>
            </a:extLst>
          </p:cNvPr>
          <p:cNvSpPr>
            <a:spLocks noGrp="1"/>
          </p:cNvSpPr>
          <p:nvPr>
            <p:ph type="title"/>
          </p:nvPr>
        </p:nvSpPr>
        <p:spPr>
          <a:xfrm>
            <a:off x="979794" y="159050"/>
            <a:ext cx="10058400" cy="817695"/>
          </a:xfrm>
        </p:spPr>
        <p:txBody>
          <a:bodyPr>
            <a:normAutofit fontScale="90000"/>
          </a:bodyPr>
          <a:lstStyle/>
          <a:p>
            <a:pPr algn="ctr"/>
            <a:r>
              <a:rPr lang="en-IN" dirty="0"/>
              <a:t>Type 2 diabetic mellitus </a:t>
            </a:r>
          </a:p>
        </p:txBody>
      </p:sp>
      <p:sp>
        <p:nvSpPr>
          <p:cNvPr id="3" name="Content Placeholder 2">
            <a:extLst>
              <a:ext uri="{FF2B5EF4-FFF2-40B4-BE49-F238E27FC236}">
                <a16:creationId xmlns:a16="http://schemas.microsoft.com/office/drawing/2014/main" id="{E239D775-30E9-A301-E302-9DC80E559CC4}"/>
              </a:ext>
            </a:extLst>
          </p:cNvPr>
          <p:cNvSpPr>
            <a:spLocks noGrp="1"/>
          </p:cNvSpPr>
          <p:nvPr>
            <p:ph idx="1"/>
          </p:nvPr>
        </p:nvSpPr>
        <p:spPr>
          <a:xfrm>
            <a:off x="193965" y="976745"/>
            <a:ext cx="11873344" cy="5805055"/>
          </a:xfrm>
        </p:spPr>
        <p:txBody>
          <a:bodyPr>
            <a:normAutofit fontScale="92500" lnSpcReduction="10000"/>
          </a:bodyPr>
          <a:lstStyle/>
          <a:p>
            <a:pPr algn="just">
              <a:lnSpc>
                <a:spcPct val="150000"/>
              </a:lnSpc>
            </a:pPr>
            <a:r>
              <a:rPr lang="en-US" sz="2800" dirty="0"/>
              <a:t>Type 2 diabetes mellitus was formerly known as adult-onset diabetes (AODM) or non-insulin-dependent diabetes (NIDDM). </a:t>
            </a:r>
          </a:p>
          <a:p>
            <a:pPr algn="just">
              <a:lnSpc>
                <a:spcPct val="150000"/>
              </a:lnSpc>
            </a:pPr>
            <a:r>
              <a:rPr lang="en-US" sz="2800" dirty="0"/>
              <a:t>Type 2 diabetes is, by far, the most prevalent type of diabetes, accounting for approximately 90%-95% of patients with diabetes. </a:t>
            </a:r>
          </a:p>
          <a:p>
            <a:pPr algn="just">
              <a:lnSpc>
                <a:spcPct val="150000"/>
              </a:lnSpc>
            </a:pPr>
            <a:r>
              <a:rPr lang="en-US" sz="2800" dirty="0"/>
              <a:t>Many risk factors contribute to the development of type 2 diabetes, including being overweight or obese, being older, and having a family history of type 2 diabetes. </a:t>
            </a:r>
          </a:p>
          <a:p>
            <a:pPr algn="just">
              <a:lnSpc>
                <a:spcPct val="150000"/>
              </a:lnSpc>
            </a:pPr>
            <a:r>
              <a:rPr lang="en-US" sz="2800" dirty="0"/>
              <a:t>Although the disease is seen less frequently in children, the incidence is increasing due to the increasing prevalence of childhood obesity.</a:t>
            </a:r>
          </a:p>
        </p:txBody>
      </p:sp>
    </p:spTree>
    <p:extLst>
      <p:ext uri="{BB962C8B-B14F-4D97-AF65-F5344CB8AC3E}">
        <p14:creationId xmlns:p14="http://schemas.microsoft.com/office/powerpoint/2010/main" val="247102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628F-307A-5690-1FDA-DD439DD73924}"/>
              </a:ext>
            </a:extLst>
          </p:cNvPr>
          <p:cNvSpPr>
            <a:spLocks noGrp="1"/>
          </p:cNvSpPr>
          <p:nvPr>
            <p:ph type="title"/>
          </p:nvPr>
        </p:nvSpPr>
        <p:spPr>
          <a:xfrm>
            <a:off x="1069848" y="484632"/>
            <a:ext cx="10058400" cy="485186"/>
          </a:xfrm>
        </p:spPr>
        <p:txBody>
          <a:bodyPr>
            <a:normAutofit fontScale="90000"/>
          </a:bodyPr>
          <a:lstStyle/>
          <a:p>
            <a:r>
              <a:rPr lang="en-IN" dirty="0"/>
              <a:t>Etiology and Pathophysiology. </a:t>
            </a:r>
            <a:br>
              <a:rPr lang="en-IN" dirty="0"/>
            </a:br>
            <a:endParaRPr lang="en-IN" dirty="0"/>
          </a:p>
        </p:txBody>
      </p:sp>
      <p:sp>
        <p:nvSpPr>
          <p:cNvPr id="3" name="Content Placeholder 2">
            <a:extLst>
              <a:ext uri="{FF2B5EF4-FFF2-40B4-BE49-F238E27FC236}">
                <a16:creationId xmlns:a16="http://schemas.microsoft.com/office/drawing/2014/main" id="{5392D1B7-CBBD-BEBA-E358-B7DB8B682CF4}"/>
              </a:ext>
            </a:extLst>
          </p:cNvPr>
          <p:cNvSpPr>
            <a:spLocks noGrp="1"/>
          </p:cNvSpPr>
          <p:nvPr>
            <p:ph idx="1"/>
          </p:nvPr>
        </p:nvSpPr>
        <p:spPr>
          <a:xfrm>
            <a:off x="90055" y="768927"/>
            <a:ext cx="11038193" cy="5403273"/>
          </a:xfrm>
        </p:spPr>
        <p:txBody>
          <a:bodyPr>
            <a:normAutofit fontScale="92500"/>
          </a:bodyPr>
          <a:lstStyle/>
          <a:p>
            <a:pPr algn="just">
              <a:lnSpc>
                <a:spcPct val="150000"/>
              </a:lnSpc>
            </a:pPr>
            <a:r>
              <a:rPr lang="en-US" sz="2800" dirty="0"/>
              <a:t>Type 2 diabetes is characterized by a combination of inadequate insulin secretion and insulin resistance. </a:t>
            </a:r>
          </a:p>
          <a:p>
            <a:pPr algn="just">
              <a:lnSpc>
                <a:spcPct val="150000"/>
              </a:lnSpc>
            </a:pPr>
            <a:r>
              <a:rPr lang="en-US" sz="2800" dirty="0"/>
              <a:t>The pancreas usually produces some endogenous (self-made) insulin. </a:t>
            </a:r>
          </a:p>
          <a:p>
            <a:pPr algn="just">
              <a:lnSpc>
                <a:spcPct val="150000"/>
              </a:lnSpc>
            </a:pPr>
            <a:r>
              <a:rPr lang="en-US" sz="2800" dirty="0"/>
              <a:t>However, the body either does not produce enough insulin or does not use it effectively, or both.</a:t>
            </a:r>
          </a:p>
          <a:p>
            <a:pPr algn="just">
              <a:lnSpc>
                <a:spcPct val="150000"/>
              </a:lnSpc>
            </a:pPr>
            <a:r>
              <a:rPr lang="en-US" sz="2800" dirty="0"/>
              <a:t> The presence of endogenous insulin is a major distinction between type 1 and type 2 diabetes. (In type 1 diabetes, there is an absence of endogenous insulin.)</a:t>
            </a:r>
            <a:endParaRPr lang="en-IN" sz="2800" dirty="0"/>
          </a:p>
        </p:txBody>
      </p:sp>
    </p:spTree>
    <p:extLst>
      <p:ext uri="{BB962C8B-B14F-4D97-AF65-F5344CB8AC3E}">
        <p14:creationId xmlns:p14="http://schemas.microsoft.com/office/powerpoint/2010/main" val="416353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00092-3A15-AA4D-0588-0AB15C199D02}"/>
              </a:ext>
            </a:extLst>
          </p:cNvPr>
          <p:cNvSpPr>
            <a:spLocks noGrp="1"/>
          </p:cNvSpPr>
          <p:nvPr>
            <p:ph idx="1"/>
          </p:nvPr>
        </p:nvSpPr>
        <p:spPr>
          <a:xfrm>
            <a:off x="62345" y="235527"/>
            <a:ext cx="11065903" cy="5936673"/>
          </a:xfrm>
        </p:spPr>
        <p:txBody>
          <a:bodyPr>
            <a:normAutofit/>
          </a:bodyPr>
          <a:lstStyle/>
          <a:p>
            <a:pPr algn="just">
              <a:lnSpc>
                <a:spcPct val="150000"/>
              </a:lnSpc>
            </a:pPr>
            <a:r>
              <a:rPr lang="en-US" sz="2800" dirty="0"/>
              <a:t>Genetic Link</a:t>
            </a:r>
          </a:p>
          <a:p>
            <a:pPr algn="just">
              <a:lnSpc>
                <a:spcPct val="150000"/>
              </a:lnSpc>
            </a:pPr>
            <a:r>
              <a:rPr lang="en-US" sz="2800" dirty="0"/>
              <a:t>Although the genetics of type 2 diabetes is not yet fully understood, it is likely multiple genes are involved. </a:t>
            </a:r>
          </a:p>
          <a:p>
            <a:pPr algn="just">
              <a:lnSpc>
                <a:spcPct val="150000"/>
              </a:lnSpc>
            </a:pPr>
            <a:r>
              <a:rPr lang="en-US" sz="2800" dirty="0"/>
              <a:t>Genetic mutations that lead to insulin resistance and a higher risk for obesity have been found in many people with type 2 diabetes.</a:t>
            </a:r>
          </a:p>
          <a:p>
            <a:pPr algn="just">
              <a:lnSpc>
                <a:spcPct val="150000"/>
              </a:lnSpc>
            </a:pPr>
            <a:r>
              <a:rPr lang="en-US" sz="2800" dirty="0"/>
              <a:t> Individuals with a first-degree relative with the disease are 10 times more likely to develop type 2 diabetes.</a:t>
            </a:r>
            <a:endParaRPr lang="en-IN" sz="2800" dirty="0"/>
          </a:p>
        </p:txBody>
      </p:sp>
    </p:spTree>
    <p:extLst>
      <p:ext uri="{BB962C8B-B14F-4D97-AF65-F5344CB8AC3E}">
        <p14:creationId xmlns:p14="http://schemas.microsoft.com/office/powerpoint/2010/main" val="338103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6A5DB-2C01-85FB-3846-5DF7CFB30729}"/>
              </a:ext>
            </a:extLst>
          </p:cNvPr>
          <p:cNvSpPr>
            <a:spLocks noGrp="1"/>
          </p:cNvSpPr>
          <p:nvPr>
            <p:ph idx="1"/>
          </p:nvPr>
        </p:nvSpPr>
        <p:spPr>
          <a:xfrm>
            <a:off x="270164" y="214745"/>
            <a:ext cx="10858084" cy="5957455"/>
          </a:xfrm>
        </p:spPr>
        <p:txBody>
          <a:bodyPr/>
          <a:lstStyle/>
          <a:p>
            <a:r>
              <a:rPr lang="en-US" dirty="0"/>
              <a:t>Metabolic abnormalities have a role in the development of type 2 diabetes </a:t>
            </a:r>
          </a:p>
          <a:p>
            <a:endParaRPr lang="en-US" dirty="0"/>
          </a:p>
        </p:txBody>
      </p:sp>
      <p:pic>
        <p:nvPicPr>
          <p:cNvPr id="4" name="Picture 3">
            <a:extLst>
              <a:ext uri="{FF2B5EF4-FFF2-40B4-BE49-F238E27FC236}">
                <a16:creationId xmlns:a16="http://schemas.microsoft.com/office/drawing/2014/main" id="{061AF842-D887-497B-6766-561CB86A48EB}"/>
              </a:ext>
            </a:extLst>
          </p:cNvPr>
          <p:cNvPicPr>
            <a:picLocks noChangeAspect="1"/>
          </p:cNvPicPr>
          <p:nvPr/>
        </p:nvPicPr>
        <p:blipFill>
          <a:blip r:embed="rId2"/>
          <a:stretch>
            <a:fillRect/>
          </a:stretch>
        </p:blipFill>
        <p:spPr>
          <a:xfrm>
            <a:off x="1982255" y="775853"/>
            <a:ext cx="5665454" cy="5728855"/>
          </a:xfrm>
          <a:prstGeom prst="rect">
            <a:avLst/>
          </a:prstGeom>
        </p:spPr>
      </p:pic>
    </p:spTree>
    <p:extLst>
      <p:ext uri="{BB962C8B-B14F-4D97-AF65-F5344CB8AC3E}">
        <p14:creationId xmlns:p14="http://schemas.microsoft.com/office/powerpoint/2010/main" val="389131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4232F-38D9-B015-90CF-ED4DE3728F55}"/>
              </a:ext>
            </a:extLst>
          </p:cNvPr>
          <p:cNvSpPr>
            <a:spLocks noGrp="1"/>
          </p:cNvSpPr>
          <p:nvPr>
            <p:ph idx="1"/>
          </p:nvPr>
        </p:nvSpPr>
        <p:spPr>
          <a:xfrm>
            <a:off x="173182" y="457200"/>
            <a:ext cx="10955066" cy="5715000"/>
          </a:xfrm>
        </p:spPr>
        <p:txBody>
          <a:bodyPr/>
          <a:lstStyle/>
          <a:p>
            <a:pPr>
              <a:lnSpc>
                <a:spcPct val="150000"/>
              </a:lnSpc>
            </a:pPr>
            <a:r>
              <a:rPr lang="en-US" sz="2800" dirty="0"/>
              <a:t>The first factor is insulin resistance, a condition in which body tissues do not respond to the action of insulin because insulin receptors are unresponsive, insufficient in number, or both. </a:t>
            </a:r>
          </a:p>
          <a:p>
            <a:pPr>
              <a:lnSpc>
                <a:spcPct val="150000"/>
              </a:lnSpc>
            </a:pPr>
            <a:r>
              <a:rPr lang="en-US" sz="2800" dirty="0"/>
              <a:t>Most insulin receptors are located on skeletal muscle, fat, and liver cells.</a:t>
            </a:r>
          </a:p>
          <a:p>
            <a:pPr>
              <a:lnSpc>
                <a:spcPct val="150000"/>
              </a:lnSpc>
            </a:pPr>
            <a:r>
              <a:rPr lang="en-US" sz="2800" dirty="0"/>
              <a:t> When insulin is not properly used, the entry of glucose into the cell is impeded, resulting in hyperglycemia.</a:t>
            </a:r>
          </a:p>
          <a:p>
            <a:endParaRPr lang="en-IN" dirty="0"/>
          </a:p>
        </p:txBody>
      </p:sp>
    </p:spTree>
    <p:extLst>
      <p:ext uri="{BB962C8B-B14F-4D97-AF65-F5344CB8AC3E}">
        <p14:creationId xmlns:p14="http://schemas.microsoft.com/office/powerpoint/2010/main" val="213415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F6BD21-D148-C6C0-C4F2-C05BB834B57C}"/>
              </a:ext>
            </a:extLst>
          </p:cNvPr>
          <p:cNvSpPr>
            <a:spLocks noGrp="1"/>
          </p:cNvSpPr>
          <p:nvPr>
            <p:ph idx="1"/>
          </p:nvPr>
        </p:nvSpPr>
        <p:spPr>
          <a:xfrm>
            <a:off x="200891" y="692727"/>
            <a:ext cx="10927357" cy="5479473"/>
          </a:xfrm>
        </p:spPr>
        <p:txBody>
          <a:bodyPr>
            <a:normAutofit/>
          </a:bodyPr>
          <a:lstStyle/>
          <a:p>
            <a:pPr algn="just">
              <a:lnSpc>
                <a:spcPct val="150000"/>
              </a:lnSpc>
            </a:pPr>
            <a:r>
              <a:rPr lang="en-US" dirty="0"/>
              <a:t> </a:t>
            </a:r>
            <a:r>
              <a:rPr lang="en-US" sz="3500" dirty="0"/>
              <a:t>In the early stages of insulin resistance, the pancreas responds to high blood glucose by producing greater amounts of insulin (if B-cell function is normal). This creates a temporary state of hyperinsulinemia that coexists with hyperglycemia.</a:t>
            </a:r>
            <a:endParaRPr lang="en-IN" dirty="0"/>
          </a:p>
        </p:txBody>
      </p:sp>
    </p:spTree>
    <p:extLst>
      <p:ext uri="{BB962C8B-B14F-4D97-AF65-F5344CB8AC3E}">
        <p14:creationId xmlns:p14="http://schemas.microsoft.com/office/powerpoint/2010/main" val="386083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FB9E3-87F1-5328-412E-09251CA206AE}"/>
              </a:ext>
            </a:extLst>
          </p:cNvPr>
          <p:cNvSpPr>
            <a:spLocks noGrp="1"/>
          </p:cNvSpPr>
          <p:nvPr>
            <p:ph idx="1"/>
          </p:nvPr>
        </p:nvSpPr>
        <p:spPr>
          <a:xfrm>
            <a:off x="131618" y="200891"/>
            <a:ext cx="10996630" cy="5971309"/>
          </a:xfrm>
        </p:spPr>
        <p:txBody>
          <a:bodyPr>
            <a:normAutofit fontScale="92500" lnSpcReduction="20000"/>
          </a:bodyPr>
          <a:lstStyle/>
          <a:p>
            <a:pPr algn="just">
              <a:lnSpc>
                <a:spcPct val="150000"/>
              </a:lnSpc>
            </a:pPr>
            <a:r>
              <a:rPr lang="en-US" sz="3200" dirty="0"/>
              <a:t>A second factor in the development of type 2 diabetes is a marked decrease in the ability of the pancreas to produce insulin, as the -cells become fatigued from the compensatory overproduction of insulin or when beta cell mass is lost. </a:t>
            </a:r>
          </a:p>
          <a:p>
            <a:pPr algn="just">
              <a:lnSpc>
                <a:spcPct val="150000"/>
              </a:lnSpc>
            </a:pPr>
            <a:r>
              <a:rPr lang="en-US" sz="3200" dirty="0"/>
              <a:t>The underlying basis for the failure of beta cells to adapt is unknown. It may be linked to the adverse effects of chronic hyperglycemia or high circulating free fatty acids. </a:t>
            </a:r>
          </a:p>
          <a:p>
            <a:pPr algn="just">
              <a:lnSpc>
                <a:spcPct val="150000"/>
              </a:lnSpc>
            </a:pPr>
            <a:r>
              <a:rPr lang="en-US" sz="3200" dirty="0"/>
              <a:t>In addition, the a-cells of the pancreas increase production of glucagon.</a:t>
            </a:r>
            <a:endParaRPr lang="en-IN" sz="3200" dirty="0"/>
          </a:p>
        </p:txBody>
      </p:sp>
    </p:spTree>
    <p:extLst>
      <p:ext uri="{BB962C8B-B14F-4D97-AF65-F5344CB8AC3E}">
        <p14:creationId xmlns:p14="http://schemas.microsoft.com/office/powerpoint/2010/main" val="49321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841AA-2CDD-7AC3-91E6-68C9A9C51F72}"/>
              </a:ext>
            </a:extLst>
          </p:cNvPr>
          <p:cNvSpPr>
            <a:spLocks noGrp="1"/>
          </p:cNvSpPr>
          <p:nvPr>
            <p:ph idx="1"/>
          </p:nvPr>
        </p:nvSpPr>
        <p:spPr>
          <a:xfrm>
            <a:off x="356339" y="526473"/>
            <a:ext cx="10058400" cy="5624945"/>
          </a:xfrm>
        </p:spPr>
        <p:txBody>
          <a:bodyPr>
            <a:normAutofit/>
          </a:bodyPr>
          <a:lstStyle/>
          <a:p>
            <a:pPr algn="just">
              <a:lnSpc>
                <a:spcPct val="150000"/>
              </a:lnSpc>
            </a:pPr>
            <a:r>
              <a:rPr lang="en-IN" sz="3200" dirty="0"/>
              <a:t>This leads to a third factor which is in appropriate glucose production by the liver. </a:t>
            </a:r>
          </a:p>
          <a:p>
            <a:pPr algn="just">
              <a:lnSpc>
                <a:spcPct val="150000"/>
              </a:lnSpc>
            </a:pPr>
            <a:r>
              <a:rPr lang="en-IN" sz="3200" dirty="0"/>
              <a:t>Instead of properly regulating the release of glucose in response to blood levels, the liver does so in a haphazard way that does not correspond to the body’s needs at the time . </a:t>
            </a:r>
          </a:p>
        </p:txBody>
      </p:sp>
    </p:spTree>
    <p:extLst>
      <p:ext uri="{BB962C8B-B14F-4D97-AF65-F5344CB8AC3E}">
        <p14:creationId xmlns:p14="http://schemas.microsoft.com/office/powerpoint/2010/main" val="307310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0AA1-49F9-F7C4-D791-60211B341BD3}"/>
              </a:ext>
            </a:extLst>
          </p:cNvPr>
          <p:cNvSpPr>
            <a:spLocks noGrp="1"/>
          </p:cNvSpPr>
          <p:nvPr>
            <p:ph idx="1"/>
          </p:nvPr>
        </p:nvSpPr>
        <p:spPr>
          <a:xfrm>
            <a:off x="242455" y="381000"/>
            <a:ext cx="10885793" cy="6477000"/>
          </a:xfrm>
        </p:spPr>
        <p:txBody>
          <a:bodyPr>
            <a:normAutofit fontScale="92500" lnSpcReduction="10000"/>
          </a:bodyPr>
          <a:lstStyle/>
          <a:p>
            <a:pPr algn="just">
              <a:lnSpc>
                <a:spcPct val="150000"/>
              </a:lnSpc>
            </a:pPr>
            <a:r>
              <a:rPr lang="en-US" sz="3000" dirty="0"/>
              <a:t>A fourth factor is the altered production of hormones and cytokines by adipose tissue (adipokines). </a:t>
            </a:r>
          </a:p>
          <a:p>
            <a:pPr algn="just">
              <a:lnSpc>
                <a:spcPct val="150000"/>
              </a:lnSpc>
            </a:pPr>
            <a:r>
              <a:rPr lang="en-US" sz="3000" dirty="0"/>
              <a:t>Adipokines secreted by adipose tissue appear to play a role in glucose and fat metabolism and are likely to contribute to the pathophysiology of type 2 diabetes.*</a:t>
            </a:r>
          </a:p>
          <a:p>
            <a:pPr algn="just">
              <a:lnSpc>
                <a:spcPct val="150000"/>
              </a:lnSpc>
            </a:pPr>
            <a:r>
              <a:rPr lang="en-US" sz="3000" dirty="0"/>
              <a:t>Adipokines are thought to cause chronic inflammation, a factor involved in insulin resistance, type 2 diabetes, and cardiovascular disease (CVD). </a:t>
            </a:r>
          </a:p>
          <a:p>
            <a:pPr algn="just">
              <a:lnSpc>
                <a:spcPct val="150000"/>
              </a:lnSpc>
            </a:pPr>
            <a:r>
              <a:rPr lang="en-US" sz="3000" dirty="0"/>
              <a:t>The two main adipokines believed to affect insulin sensitivity are adiponectin and leptin</a:t>
            </a:r>
            <a:r>
              <a:rPr lang="en-US" dirty="0"/>
              <a:t>.</a:t>
            </a:r>
            <a:endParaRPr lang="en-IN" dirty="0"/>
          </a:p>
        </p:txBody>
      </p:sp>
    </p:spTree>
    <p:extLst>
      <p:ext uri="{BB962C8B-B14F-4D97-AF65-F5344CB8AC3E}">
        <p14:creationId xmlns:p14="http://schemas.microsoft.com/office/powerpoint/2010/main" val="89355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B9736-75EE-ACD4-71FC-FA1DD552F106}"/>
              </a:ext>
            </a:extLst>
          </p:cNvPr>
          <p:cNvSpPr>
            <a:spLocks noGrp="1"/>
          </p:cNvSpPr>
          <p:nvPr>
            <p:ph idx="1"/>
          </p:nvPr>
        </p:nvSpPr>
        <p:spPr>
          <a:xfrm>
            <a:off x="207818" y="214745"/>
            <a:ext cx="10920430" cy="5957455"/>
          </a:xfrm>
        </p:spPr>
        <p:txBody>
          <a:bodyPr>
            <a:normAutofit/>
          </a:bodyPr>
          <a:lstStyle/>
          <a:p>
            <a:pPr algn="just">
              <a:lnSpc>
                <a:spcPct val="150000"/>
              </a:lnSpc>
            </a:pPr>
            <a:r>
              <a:rPr lang="en-US" sz="2800" dirty="0"/>
              <a:t>Finally, the brain, kidneys, and gut also have roles in the development of type 2 diabetes, and scientists are continuously learning more about metabolic factors in the development of type 2 </a:t>
            </a:r>
            <a:r>
              <a:rPr lang="en-US" sz="2800"/>
              <a:t>diabetes.</a:t>
            </a:r>
          </a:p>
          <a:p>
            <a:pPr algn="just">
              <a:lnSpc>
                <a:spcPct val="150000"/>
              </a:lnSpc>
            </a:pPr>
            <a:endParaRPr lang="en-IN" sz="2800" dirty="0"/>
          </a:p>
        </p:txBody>
      </p:sp>
    </p:spTree>
    <p:extLst>
      <p:ext uri="{BB962C8B-B14F-4D97-AF65-F5344CB8AC3E}">
        <p14:creationId xmlns:p14="http://schemas.microsoft.com/office/powerpoint/2010/main" val="21033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566D-A34B-95DE-7288-909D9C696473}"/>
              </a:ext>
            </a:extLst>
          </p:cNvPr>
          <p:cNvSpPr>
            <a:spLocks noGrp="1"/>
          </p:cNvSpPr>
          <p:nvPr>
            <p:ph type="title"/>
          </p:nvPr>
        </p:nvSpPr>
        <p:spPr>
          <a:xfrm>
            <a:off x="1069848" y="484632"/>
            <a:ext cx="10058400" cy="644513"/>
          </a:xfrm>
        </p:spPr>
        <p:txBody>
          <a:bodyPr>
            <a:normAutofit fontScale="90000"/>
          </a:bodyPr>
          <a:lstStyle/>
          <a:p>
            <a:r>
              <a:rPr lang="en-IN" sz="4800" dirty="0">
                <a:latin typeface="Algerian" panose="04020705040A02060702" pitchFamily="82" charset="0"/>
              </a:rPr>
              <a:t>TYPE 1 DM </a:t>
            </a:r>
          </a:p>
        </p:txBody>
      </p:sp>
      <p:sp>
        <p:nvSpPr>
          <p:cNvPr id="3" name="Content Placeholder 2">
            <a:extLst>
              <a:ext uri="{FF2B5EF4-FFF2-40B4-BE49-F238E27FC236}">
                <a16:creationId xmlns:a16="http://schemas.microsoft.com/office/drawing/2014/main" id="{70360F56-3E05-B70C-C054-2D3C9BB2D63E}"/>
              </a:ext>
            </a:extLst>
          </p:cNvPr>
          <p:cNvSpPr>
            <a:spLocks noGrp="1"/>
          </p:cNvSpPr>
          <p:nvPr>
            <p:ph idx="1"/>
          </p:nvPr>
        </p:nvSpPr>
        <p:spPr>
          <a:xfrm>
            <a:off x="297873" y="1066801"/>
            <a:ext cx="11637818" cy="5105400"/>
          </a:xfrm>
        </p:spPr>
        <p:txBody>
          <a:bodyPr>
            <a:normAutofit/>
          </a:bodyPr>
          <a:lstStyle/>
          <a:p>
            <a:pPr algn="just">
              <a:lnSpc>
                <a:spcPct val="200000"/>
              </a:lnSpc>
            </a:pPr>
            <a:r>
              <a:rPr lang="en-US" sz="3000" dirty="0"/>
              <a:t>Formerly known as juvenile-onset diabetes or insulin-dependent diabetes, accounts for about 5%-10% of all people with diabetes.</a:t>
            </a:r>
          </a:p>
          <a:p>
            <a:pPr algn="just">
              <a:lnSpc>
                <a:spcPct val="200000"/>
              </a:lnSpc>
            </a:pPr>
            <a:r>
              <a:rPr lang="en-US" sz="3000" dirty="0"/>
              <a:t>Type 1 diabetes generally affects people under 40 years of age, although it can occur at any age.</a:t>
            </a:r>
          </a:p>
          <a:p>
            <a:pPr marL="0" indent="0">
              <a:buNone/>
            </a:pPr>
            <a:endParaRPr lang="en-IN" dirty="0"/>
          </a:p>
        </p:txBody>
      </p:sp>
    </p:spTree>
    <p:extLst>
      <p:ext uri="{BB962C8B-B14F-4D97-AF65-F5344CB8AC3E}">
        <p14:creationId xmlns:p14="http://schemas.microsoft.com/office/powerpoint/2010/main" val="1847058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B181-1F53-907F-A3A0-1B1F275B469E}"/>
              </a:ext>
            </a:extLst>
          </p:cNvPr>
          <p:cNvSpPr>
            <a:spLocks noGrp="1"/>
          </p:cNvSpPr>
          <p:nvPr>
            <p:ph type="title"/>
          </p:nvPr>
        </p:nvSpPr>
        <p:spPr/>
        <p:txBody>
          <a:bodyPr/>
          <a:lstStyle/>
          <a:p>
            <a:pPr algn="ctr"/>
            <a:r>
              <a:rPr lang="en-IN" dirty="0"/>
              <a:t>PREDIABETES </a:t>
            </a:r>
          </a:p>
        </p:txBody>
      </p:sp>
      <p:sp>
        <p:nvSpPr>
          <p:cNvPr id="3" name="Content Placeholder 2">
            <a:extLst>
              <a:ext uri="{FF2B5EF4-FFF2-40B4-BE49-F238E27FC236}">
                <a16:creationId xmlns:a16="http://schemas.microsoft.com/office/drawing/2014/main" id="{0FA0E36B-0055-EC4E-EAFC-D11618C725A4}"/>
              </a:ext>
            </a:extLst>
          </p:cNvPr>
          <p:cNvSpPr>
            <a:spLocks noGrp="1"/>
          </p:cNvSpPr>
          <p:nvPr>
            <p:ph idx="1"/>
          </p:nvPr>
        </p:nvSpPr>
        <p:spPr>
          <a:xfrm>
            <a:off x="1069848" y="2121407"/>
            <a:ext cx="10058400" cy="4667319"/>
          </a:xfrm>
        </p:spPr>
        <p:txBody>
          <a:bodyPr>
            <a:normAutofit fontScale="62500" lnSpcReduction="20000"/>
          </a:bodyPr>
          <a:lstStyle/>
          <a:p>
            <a:pPr algn="l">
              <a:lnSpc>
                <a:spcPct val="160000"/>
              </a:lnSpc>
            </a:pPr>
            <a:r>
              <a:rPr lang="en-US" sz="4000" b="0" i="0" dirty="0">
                <a:effectLst/>
                <a:latin typeface="Jost"/>
              </a:rPr>
              <a:t>Prediabetes is a warning sign that you're heading toward </a:t>
            </a:r>
            <a:r>
              <a:rPr lang="en-US" sz="4000" dirty="0">
                <a:latin typeface="Jost"/>
              </a:rPr>
              <a:t>Type 2 Diabetes</a:t>
            </a:r>
            <a:r>
              <a:rPr lang="en-US" sz="4000" b="0" i="0" dirty="0">
                <a:effectLst/>
                <a:latin typeface="Jost"/>
              </a:rPr>
              <a:t>. </a:t>
            </a:r>
          </a:p>
          <a:p>
            <a:pPr algn="l">
              <a:lnSpc>
                <a:spcPct val="160000"/>
              </a:lnSpc>
            </a:pPr>
            <a:r>
              <a:rPr lang="en-US" sz="4000" b="0" i="0" dirty="0">
                <a:effectLst/>
                <a:latin typeface="Jost"/>
              </a:rPr>
              <a:t>According to the </a:t>
            </a:r>
            <a:r>
              <a:rPr lang="en-US" sz="4000" b="0" i="0" dirty="0">
                <a:effectLst/>
                <a:latin typeface="Jost"/>
                <a:hlinkClick r:id="rId2">
                  <a:extLst>
                    <a:ext uri="{A12FA001-AC4F-418D-AE19-62706E023703}">
                      <ahyp:hlinkClr xmlns:ahyp="http://schemas.microsoft.com/office/drawing/2018/hyperlinkcolor" val="tx"/>
                    </a:ext>
                  </a:extLst>
                </a:hlinkClick>
              </a:rPr>
              <a:t>American Diabetes Association</a:t>
            </a:r>
            <a:r>
              <a:rPr lang="en-US" sz="4000" b="0" i="0" dirty="0">
                <a:effectLst/>
                <a:latin typeface="Jost"/>
              </a:rPr>
              <a:t>, have prediabetes if:</a:t>
            </a:r>
          </a:p>
          <a:p>
            <a:pPr algn="l">
              <a:lnSpc>
                <a:spcPct val="160000"/>
              </a:lnSpc>
              <a:buFont typeface="Arial" panose="020B0604020202020204" pitchFamily="34" charset="0"/>
              <a:buChar char="•"/>
            </a:pPr>
            <a:r>
              <a:rPr lang="en-US" sz="4000" b="0" i="0" dirty="0">
                <a:effectLst/>
                <a:latin typeface="Jost"/>
                <a:hlinkClick r:id="rId3">
                  <a:extLst>
                    <a:ext uri="{A12FA001-AC4F-418D-AE19-62706E023703}">
                      <ahyp:hlinkClr xmlns:ahyp="http://schemas.microsoft.com/office/drawing/2018/hyperlinkcolor" val="tx"/>
                    </a:ext>
                  </a:extLst>
                </a:hlinkClick>
              </a:rPr>
              <a:t>Hemoglobin a1c</a:t>
            </a:r>
            <a:r>
              <a:rPr lang="en-US" sz="4000" b="0" i="0" dirty="0">
                <a:effectLst/>
                <a:latin typeface="Jost"/>
              </a:rPr>
              <a:t> is between 5.7-6.4%.</a:t>
            </a:r>
          </a:p>
          <a:p>
            <a:pPr algn="l">
              <a:lnSpc>
                <a:spcPct val="160000"/>
              </a:lnSpc>
              <a:buFont typeface="Arial" panose="020B0604020202020204" pitchFamily="34" charset="0"/>
              <a:buChar char="•"/>
            </a:pPr>
            <a:r>
              <a:rPr lang="en-US" sz="4000" b="0" i="0" dirty="0">
                <a:effectLst/>
                <a:latin typeface="Jost"/>
                <a:hlinkClick r:id="rId4">
                  <a:extLst>
                    <a:ext uri="{A12FA001-AC4F-418D-AE19-62706E023703}">
                      <ahyp:hlinkClr xmlns:ahyp="http://schemas.microsoft.com/office/drawing/2018/hyperlinkcolor" val="tx"/>
                    </a:ext>
                  </a:extLst>
                </a:hlinkClick>
              </a:rPr>
              <a:t>Fasting Blood Glucose </a:t>
            </a:r>
            <a:r>
              <a:rPr lang="en-US" sz="4000" b="0" i="0" dirty="0">
                <a:effectLst/>
                <a:latin typeface="Jost"/>
              </a:rPr>
              <a:t>is between 100-125 mg/dL</a:t>
            </a:r>
          </a:p>
          <a:p>
            <a:pPr algn="l">
              <a:lnSpc>
                <a:spcPct val="160000"/>
              </a:lnSpc>
              <a:buFont typeface="Arial" panose="020B0604020202020204" pitchFamily="34" charset="0"/>
              <a:buChar char="•"/>
            </a:pPr>
            <a:r>
              <a:rPr lang="en-US" sz="4000" b="0" i="0" dirty="0">
                <a:effectLst/>
                <a:latin typeface="Jost"/>
              </a:rPr>
              <a:t>Oral Glucose Tolerance Test 2 hours after eating reads between 140-199 mg/dL</a:t>
            </a:r>
          </a:p>
          <a:p>
            <a:pPr>
              <a:lnSpc>
                <a:spcPct val="160000"/>
              </a:lnSpc>
            </a:pPr>
            <a:endParaRPr lang="en-IN" sz="2800" dirty="0"/>
          </a:p>
        </p:txBody>
      </p:sp>
    </p:spTree>
    <p:extLst>
      <p:ext uri="{BB962C8B-B14F-4D97-AF65-F5344CB8AC3E}">
        <p14:creationId xmlns:p14="http://schemas.microsoft.com/office/powerpoint/2010/main" val="333611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0BFF-B489-47C5-E00C-F0CAAFE0A7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F07DA5E-40C6-35A0-E9CB-E9E855630F96}"/>
              </a:ext>
            </a:extLst>
          </p:cNvPr>
          <p:cNvSpPr>
            <a:spLocks noGrp="1"/>
          </p:cNvSpPr>
          <p:nvPr>
            <p:ph idx="1"/>
          </p:nvPr>
        </p:nvSpPr>
        <p:spPr/>
        <p:txBody>
          <a:bodyPr>
            <a:normAutofit fontScale="85000" lnSpcReduction="10000"/>
          </a:bodyPr>
          <a:lstStyle/>
          <a:p>
            <a:pPr algn="just">
              <a:lnSpc>
                <a:spcPct val="150000"/>
              </a:lnSpc>
            </a:pPr>
            <a:r>
              <a:rPr lang="en-US" sz="2800" b="0" i="0" dirty="0">
                <a:solidFill>
                  <a:srgbClr val="000000"/>
                </a:solidFill>
                <a:effectLst/>
                <a:latin typeface="Jost"/>
              </a:rPr>
              <a:t>These statistics typically measure </a:t>
            </a:r>
            <a:r>
              <a:rPr lang="en-US" sz="2800" b="0" i="0" u="sng" dirty="0">
                <a:solidFill>
                  <a:srgbClr val="00CC77"/>
                </a:solidFill>
                <a:effectLst/>
                <a:latin typeface="Jost"/>
                <a:hlinkClick r:id="rId2"/>
              </a:rPr>
              <a:t>insulin resistance</a:t>
            </a:r>
            <a:r>
              <a:rPr lang="en-US" sz="2800" b="0" i="0" dirty="0">
                <a:solidFill>
                  <a:srgbClr val="000000"/>
                </a:solidFill>
                <a:effectLst/>
                <a:latin typeface="Jost"/>
              </a:rPr>
              <a:t>, which means that the body is not using insulin properly.</a:t>
            </a:r>
          </a:p>
          <a:p>
            <a:pPr algn="just">
              <a:lnSpc>
                <a:spcPct val="150000"/>
              </a:lnSpc>
            </a:pPr>
            <a:r>
              <a:rPr lang="en-US" sz="2800" b="0" i="0" dirty="0">
                <a:solidFill>
                  <a:srgbClr val="000000"/>
                </a:solidFill>
                <a:effectLst/>
                <a:latin typeface="Jost"/>
              </a:rPr>
              <a:t> Insulin is a hormone </a:t>
            </a:r>
            <a:r>
              <a:rPr lang="en-US" sz="2800" b="0" i="0" u="sng" dirty="0">
                <a:solidFill>
                  <a:srgbClr val="00CC77"/>
                </a:solidFill>
                <a:effectLst/>
                <a:latin typeface="Jost"/>
                <a:hlinkClick r:id="rId3"/>
              </a:rPr>
              <a:t>released by the pancreas</a:t>
            </a:r>
            <a:r>
              <a:rPr lang="en-US" sz="2800" b="0" i="0" dirty="0">
                <a:solidFill>
                  <a:srgbClr val="000000"/>
                </a:solidFill>
                <a:effectLst/>
                <a:latin typeface="Jost"/>
              </a:rPr>
              <a:t> in response to glucose. </a:t>
            </a:r>
          </a:p>
          <a:p>
            <a:pPr algn="just">
              <a:lnSpc>
                <a:spcPct val="150000"/>
              </a:lnSpc>
            </a:pPr>
            <a:r>
              <a:rPr lang="en-US" sz="2800" b="0" i="0" dirty="0">
                <a:solidFill>
                  <a:srgbClr val="000000"/>
                </a:solidFill>
                <a:effectLst/>
                <a:latin typeface="Jost"/>
              </a:rPr>
              <a:t>When body is using insulin properly, the process looks like this:</a:t>
            </a:r>
          </a:p>
          <a:p>
            <a:pPr algn="just">
              <a:lnSpc>
                <a:spcPct val="150000"/>
              </a:lnSpc>
            </a:pPr>
            <a:br>
              <a:rPr lang="en-US" sz="2800" dirty="0"/>
            </a:br>
            <a:endParaRPr lang="en-IN" sz="2800" dirty="0"/>
          </a:p>
        </p:txBody>
      </p:sp>
    </p:spTree>
    <p:extLst>
      <p:ext uri="{BB962C8B-B14F-4D97-AF65-F5344CB8AC3E}">
        <p14:creationId xmlns:p14="http://schemas.microsoft.com/office/powerpoint/2010/main" val="68133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1E4A-055A-6310-B2F9-8B5DCDEBCCCF}"/>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A36CF8A3-6EE4-D53A-C144-45DB039F9C38}"/>
              </a:ext>
            </a:extLst>
          </p:cNvPr>
          <p:cNvPicPr>
            <a:picLocks noGrp="1" noChangeAspect="1"/>
          </p:cNvPicPr>
          <p:nvPr>
            <p:ph idx="1"/>
          </p:nvPr>
        </p:nvPicPr>
        <p:blipFill>
          <a:blip r:embed="rId2"/>
          <a:stretch>
            <a:fillRect/>
          </a:stretch>
        </p:blipFill>
        <p:spPr>
          <a:xfrm>
            <a:off x="498764" y="921327"/>
            <a:ext cx="11374581" cy="5264728"/>
          </a:xfrm>
          <a:prstGeom prst="rect">
            <a:avLst/>
          </a:prstGeom>
        </p:spPr>
      </p:pic>
    </p:spTree>
    <p:extLst>
      <p:ext uri="{BB962C8B-B14F-4D97-AF65-F5344CB8AC3E}">
        <p14:creationId xmlns:p14="http://schemas.microsoft.com/office/powerpoint/2010/main" val="229201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A6851-3E49-2488-7B9E-40B195E44B2E}"/>
              </a:ext>
            </a:extLst>
          </p:cNvPr>
          <p:cNvSpPr>
            <a:spLocks noGrp="1"/>
          </p:cNvSpPr>
          <p:nvPr>
            <p:ph idx="1"/>
          </p:nvPr>
        </p:nvSpPr>
        <p:spPr>
          <a:xfrm>
            <a:off x="249382" y="616527"/>
            <a:ext cx="10878866" cy="5555673"/>
          </a:xfrm>
        </p:spPr>
        <p:txBody>
          <a:bodyPr>
            <a:normAutofit fontScale="92500" lnSpcReduction="20000"/>
          </a:bodyPr>
          <a:lstStyle/>
          <a:p>
            <a:pPr algn="just">
              <a:lnSpc>
                <a:spcPct val="150000"/>
              </a:lnSpc>
            </a:pPr>
            <a:r>
              <a:rPr lang="en-US" sz="2800" b="0" i="0" dirty="0">
                <a:solidFill>
                  <a:srgbClr val="000000"/>
                </a:solidFill>
                <a:effectLst/>
                <a:latin typeface="Jost"/>
              </a:rPr>
              <a:t>Think of insulin as a key and cells as a lock.</a:t>
            </a:r>
          </a:p>
          <a:p>
            <a:pPr algn="just">
              <a:lnSpc>
                <a:spcPct val="150000"/>
              </a:lnSpc>
            </a:pPr>
            <a:r>
              <a:rPr lang="en-US" sz="2800" b="0" i="0" dirty="0">
                <a:solidFill>
                  <a:srgbClr val="000000"/>
                </a:solidFill>
                <a:effectLst/>
                <a:latin typeface="Jost"/>
              </a:rPr>
              <a:t> In someone who does not have insulin resistance, insulin unlocks the cells so that glucose exits bloodstream and enters the cells for energy.</a:t>
            </a:r>
          </a:p>
          <a:p>
            <a:pPr algn="just">
              <a:lnSpc>
                <a:spcPct val="150000"/>
              </a:lnSpc>
            </a:pPr>
            <a:r>
              <a:rPr lang="en-US" sz="2800" b="0" i="0" dirty="0">
                <a:solidFill>
                  <a:srgbClr val="000000"/>
                </a:solidFill>
                <a:effectLst/>
                <a:latin typeface="Jost"/>
              </a:rPr>
              <a:t>In someone </a:t>
            </a:r>
            <a:r>
              <a:rPr lang="en-US" sz="2800" b="0" i="1" dirty="0">
                <a:solidFill>
                  <a:srgbClr val="000000"/>
                </a:solidFill>
                <a:effectLst/>
                <a:latin typeface="Jost"/>
              </a:rPr>
              <a:t>with</a:t>
            </a:r>
            <a:r>
              <a:rPr lang="en-US" sz="2800" b="0" i="0" dirty="0">
                <a:solidFill>
                  <a:srgbClr val="000000"/>
                </a:solidFill>
                <a:effectLst/>
                <a:latin typeface="Jost"/>
              </a:rPr>
              <a:t> insulin resistance, it's as if the cells have changed the locks.</a:t>
            </a:r>
          </a:p>
          <a:p>
            <a:pPr algn="just">
              <a:lnSpc>
                <a:spcPct val="150000"/>
              </a:lnSpc>
            </a:pPr>
            <a:r>
              <a:rPr lang="en-US" sz="2800" b="0" i="0" dirty="0">
                <a:solidFill>
                  <a:srgbClr val="000000"/>
                </a:solidFill>
                <a:effectLst/>
                <a:latin typeface="Jost"/>
              </a:rPr>
              <a:t> Insulin can no longer interact with cells and be used as energy.  </a:t>
            </a:r>
          </a:p>
          <a:p>
            <a:pPr algn="just">
              <a:lnSpc>
                <a:spcPct val="150000"/>
              </a:lnSpc>
            </a:pPr>
            <a:r>
              <a:rPr lang="en-US" sz="2800" b="0" i="0" dirty="0">
                <a:solidFill>
                  <a:srgbClr val="000000"/>
                </a:solidFill>
                <a:effectLst/>
                <a:latin typeface="Jost"/>
              </a:rPr>
              <a:t>Instead, the glucose remains in the bloodstream, causing blood sugar to remain high.  </a:t>
            </a:r>
          </a:p>
          <a:p>
            <a:pPr algn="just">
              <a:lnSpc>
                <a:spcPct val="150000"/>
              </a:lnSpc>
            </a:pPr>
            <a:r>
              <a:rPr lang="en-US" sz="2800" b="0" i="0" dirty="0">
                <a:solidFill>
                  <a:srgbClr val="000000"/>
                </a:solidFill>
                <a:effectLst/>
                <a:latin typeface="Jost"/>
              </a:rPr>
              <a:t>As a result, these blood sugar levels appear on lab tests.</a:t>
            </a:r>
          </a:p>
          <a:p>
            <a:pPr algn="just">
              <a:lnSpc>
                <a:spcPct val="150000"/>
              </a:lnSpc>
            </a:pPr>
            <a:endParaRPr lang="en-IN" sz="2800" dirty="0"/>
          </a:p>
        </p:txBody>
      </p:sp>
    </p:spTree>
    <p:extLst>
      <p:ext uri="{BB962C8B-B14F-4D97-AF65-F5344CB8AC3E}">
        <p14:creationId xmlns:p14="http://schemas.microsoft.com/office/powerpoint/2010/main" val="2632280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3627-F781-47AB-704F-E347EEEE0F9B}"/>
              </a:ext>
            </a:extLst>
          </p:cNvPr>
          <p:cNvSpPr>
            <a:spLocks noGrp="1"/>
          </p:cNvSpPr>
          <p:nvPr>
            <p:ph type="title"/>
          </p:nvPr>
        </p:nvSpPr>
        <p:spPr/>
        <p:txBody>
          <a:bodyPr/>
          <a:lstStyle/>
          <a:p>
            <a:endParaRPr lang="en-IN"/>
          </a:p>
        </p:txBody>
      </p:sp>
      <p:pic>
        <p:nvPicPr>
          <p:cNvPr id="1026" name="Picture 2" descr="Prediabetes: insulin resistance ">
            <a:extLst>
              <a:ext uri="{FF2B5EF4-FFF2-40B4-BE49-F238E27FC236}">
                <a16:creationId xmlns:a16="http://schemas.microsoft.com/office/drawing/2014/main" id="{9994C7C7-9556-6BF4-010D-11F715BB8E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27" y="1177636"/>
            <a:ext cx="12275127" cy="511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7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519A-A243-ACAC-1004-47549BE0D345}"/>
              </a:ext>
            </a:extLst>
          </p:cNvPr>
          <p:cNvSpPr>
            <a:spLocks noGrp="1"/>
          </p:cNvSpPr>
          <p:nvPr>
            <p:ph type="title"/>
          </p:nvPr>
        </p:nvSpPr>
        <p:spPr/>
        <p:txBody>
          <a:bodyPr/>
          <a:lstStyle/>
          <a:p>
            <a:r>
              <a:rPr lang="en-IN" dirty="0"/>
              <a:t>RISK FACTORS OF PRE DIABETES</a:t>
            </a:r>
          </a:p>
        </p:txBody>
      </p:sp>
      <p:sp>
        <p:nvSpPr>
          <p:cNvPr id="3" name="Content Placeholder 2">
            <a:extLst>
              <a:ext uri="{FF2B5EF4-FFF2-40B4-BE49-F238E27FC236}">
                <a16:creationId xmlns:a16="http://schemas.microsoft.com/office/drawing/2014/main" id="{020F0D58-2A53-C611-9A46-27BD31F6B85A}"/>
              </a:ext>
            </a:extLst>
          </p:cNvPr>
          <p:cNvSpPr>
            <a:spLocks noGrp="1"/>
          </p:cNvSpPr>
          <p:nvPr>
            <p:ph idx="1"/>
          </p:nvPr>
        </p:nvSpPr>
        <p:spPr/>
        <p:txBody>
          <a:bodyPr>
            <a:normAutofit fontScale="92500" lnSpcReduction="20000"/>
          </a:bodyPr>
          <a:lstStyle/>
          <a:p>
            <a:pPr algn="just">
              <a:lnSpc>
                <a:spcPct val="150000"/>
              </a:lnSpc>
            </a:pPr>
            <a:r>
              <a:rPr lang="en-US" sz="2800" b="0" i="0" dirty="0">
                <a:effectLst/>
                <a:latin typeface="Jost"/>
              </a:rPr>
              <a:t>The difficult characteristic of prediabetes is that many people do not show symptoms until the condition has progressed to </a:t>
            </a:r>
            <a:r>
              <a:rPr lang="en-US" sz="2800" b="0" i="0" u="sng" dirty="0">
                <a:effectLst/>
                <a:latin typeface="Jost"/>
                <a:hlinkClick r:id="rId2">
                  <a:extLst>
                    <a:ext uri="{A12FA001-AC4F-418D-AE19-62706E023703}">
                      <ahyp:hlinkClr xmlns:ahyp="http://schemas.microsoft.com/office/drawing/2018/hyperlinkcolor" val="tx"/>
                    </a:ext>
                  </a:extLst>
                </a:hlinkClick>
              </a:rPr>
              <a:t>Type 2 Diabetes</a:t>
            </a:r>
            <a:r>
              <a:rPr lang="en-US" sz="2800" b="0" i="0" dirty="0">
                <a:effectLst/>
                <a:latin typeface="Jost"/>
              </a:rPr>
              <a:t>. </a:t>
            </a:r>
          </a:p>
          <a:p>
            <a:pPr algn="just">
              <a:lnSpc>
                <a:spcPct val="150000"/>
              </a:lnSpc>
            </a:pPr>
            <a:r>
              <a:rPr lang="en-US" sz="2800" b="0" i="0" dirty="0">
                <a:effectLst/>
                <a:latin typeface="Jost"/>
              </a:rPr>
              <a:t> The best way to detect prediabetes is by conducting regular blood tests as part of ongoing physical exams with doctor. </a:t>
            </a:r>
          </a:p>
          <a:p>
            <a:pPr algn="just">
              <a:lnSpc>
                <a:spcPct val="150000"/>
              </a:lnSpc>
            </a:pPr>
            <a:r>
              <a:rPr lang="en-US" sz="2800" b="0" i="0" dirty="0">
                <a:effectLst/>
                <a:latin typeface="Jost"/>
              </a:rPr>
              <a:t>It is especially important to be diligent with screening for prediabetes if an increased risk of developing the condition.</a:t>
            </a:r>
            <a:endParaRPr lang="en-IN" sz="2800" dirty="0"/>
          </a:p>
        </p:txBody>
      </p:sp>
    </p:spTree>
    <p:extLst>
      <p:ext uri="{BB962C8B-B14F-4D97-AF65-F5344CB8AC3E}">
        <p14:creationId xmlns:p14="http://schemas.microsoft.com/office/powerpoint/2010/main" val="253403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A5B6A-09EE-10F6-283F-7BC6EDCC83A3}"/>
              </a:ext>
            </a:extLst>
          </p:cNvPr>
          <p:cNvSpPr>
            <a:spLocks noGrp="1"/>
          </p:cNvSpPr>
          <p:nvPr>
            <p:ph idx="1"/>
          </p:nvPr>
        </p:nvSpPr>
        <p:spPr>
          <a:xfrm>
            <a:off x="124691" y="408709"/>
            <a:ext cx="11003557" cy="5763491"/>
          </a:xfrm>
        </p:spPr>
        <p:txBody>
          <a:bodyPr>
            <a:normAutofit fontScale="92500"/>
          </a:bodyPr>
          <a:lstStyle/>
          <a:p>
            <a:pPr algn="just">
              <a:lnSpc>
                <a:spcPct val="150000"/>
              </a:lnSpc>
              <a:buFont typeface="Arial" panose="020B0604020202020204" pitchFamily="34" charset="0"/>
              <a:buChar char="•"/>
            </a:pPr>
            <a:r>
              <a:rPr lang="en-US" sz="2800" b="1" i="0" dirty="0">
                <a:effectLst/>
                <a:latin typeface="Jost"/>
              </a:rPr>
              <a:t>Weight and waist size </a:t>
            </a:r>
            <a:r>
              <a:rPr lang="en-US" sz="2800" b="0" i="0" dirty="0">
                <a:effectLst/>
                <a:latin typeface="Jost"/>
                <a:hlinkClick r:id="rId2">
                  <a:extLst>
                    <a:ext uri="{A12FA001-AC4F-418D-AE19-62706E023703}">
                      <ahyp:hlinkClr xmlns:ahyp="http://schemas.microsoft.com/office/drawing/2018/hyperlinkcolor" val="tx"/>
                    </a:ext>
                  </a:extLst>
                </a:hlinkClick>
              </a:rPr>
              <a:t>Overweight and high fat tissue increase insulin resistance</a:t>
            </a:r>
            <a:r>
              <a:rPr lang="en-US" sz="2800" b="0" i="0" dirty="0">
                <a:effectLst/>
                <a:latin typeface="Jost"/>
              </a:rPr>
              <a:t>.  Studies have also shown a </a:t>
            </a:r>
            <a:r>
              <a:rPr lang="en-US" sz="2800" b="0" i="0" dirty="0">
                <a:effectLst/>
                <a:latin typeface="Jost"/>
                <a:hlinkClick r:id="rId3">
                  <a:extLst>
                    <a:ext uri="{A12FA001-AC4F-418D-AE19-62706E023703}">
                      <ahyp:hlinkClr xmlns:ahyp="http://schemas.microsoft.com/office/drawing/2018/hyperlinkcolor" val="tx"/>
                    </a:ext>
                  </a:extLst>
                </a:hlinkClick>
              </a:rPr>
              <a:t>connection between insulin resistance and waist size</a:t>
            </a:r>
            <a:r>
              <a:rPr lang="en-US" sz="2800" b="0" i="0" dirty="0">
                <a:effectLst/>
                <a:latin typeface="Jost"/>
              </a:rPr>
              <a:t>: men with 40+ inch waist/women with 35+ inch waist.</a:t>
            </a:r>
          </a:p>
          <a:p>
            <a:pPr algn="just">
              <a:lnSpc>
                <a:spcPct val="150000"/>
              </a:lnSpc>
              <a:buFont typeface="Arial" panose="020B0604020202020204" pitchFamily="34" charset="0"/>
              <a:buChar char="•"/>
            </a:pPr>
            <a:r>
              <a:rPr lang="en-US" sz="2800" b="1" i="0" dirty="0">
                <a:effectLst/>
                <a:latin typeface="Jost"/>
              </a:rPr>
              <a:t>Dietary patterns. </a:t>
            </a:r>
            <a:r>
              <a:rPr lang="en-US" sz="2800" b="0" i="0" dirty="0">
                <a:effectLst/>
                <a:latin typeface="Jost"/>
              </a:rPr>
              <a:t>Eating </a:t>
            </a:r>
            <a:r>
              <a:rPr lang="en-US" sz="2800" b="0" i="0" dirty="0">
                <a:effectLst/>
                <a:latin typeface="Jost"/>
                <a:hlinkClick r:id="rId4">
                  <a:extLst>
                    <a:ext uri="{A12FA001-AC4F-418D-AE19-62706E023703}">
                      <ahyp:hlinkClr xmlns:ahyp="http://schemas.microsoft.com/office/drawing/2018/hyperlinkcolor" val="tx"/>
                    </a:ext>
                  </a:extLst>
                </a:hlinkClick>
              </a:rPr>
              <a:t>processed foods</a:t>
            </a:r>
            <a:r>
              <a:rPr lang="en-US" sz="2800" b="0" i="0" dirty="0">
                <a:effectLst/>
                <a:latin typeface="Jost"/>
              </a:rPr>
              <a:t> and drinking </a:t>
            </a:r>
            <a:r>
              <a:rPr lang="en-US" sz="2800" b="0" i="0" dirty="0">
                <a:effectLst/>
                <a:latin typeface="Jost"/>
                <a:hlinkClick r:id="rId5">
                  <a:extLst>
                    <a:ext uri="{A12FA001-AC4F-418D-AE19-62706E023703}">
                      <ahyp:hlinkClr xmlns:ahyp="http://schemas.microsoft.com/office/drawing/2018/hyperlinkcolor" val="tx"/>
                    </a:ext>
                  </a:extLst>
                </a:hlinkClick>
              </a:rPr>
              <a:t>artificially sweetened beverages increases risk of prediabetes</a:t>
            </a:r>
            <a:r>
              <a:rPr lang="en-US" sz="2800" b="0" i="0" dirty="0">
                <a:effectLst/>
                <a:latin typeface="Jost"/>
              </a:rPr>
              <a:t> and Type 2 Diabetes.</a:t>
            </a:r>
          </a:p>
          <a:p>
            <a:pPr algn="just">
              <a:lnSpc>
                <a:spcPct val="150000"/>
              </a:lnSpc>
              <a:buFont typeface="Arial" panose="020B0604020202020204" pitchFamily="34" charset="0"/>
              <a:buChar char="•"/>
            </a:pPr>
            <a:r>
              <a:rPr lang="en-US" sz="2800" b="1" i="0" dirty="0">
                <a:effectLst/>
                <a:latin typeface="Jost"/>
              </a:rPr>
              <a:t>Inactivity. </a:t>
            </a:r>
            <a:r>
              <a:rPr lang="en-US" sz="2800" b="0" i="0" dirty="0">
                <a:effectLst/>
                <a:latin typeface="Jost"/>
              </a:rPr>
              <a:t>Regular </a:t>
            </a:r>
            <a:r>
              <a:rPr lang="en-US" sz="2800" b="0" i="0" dirty="0">
                <a:effectLst/>
                <a:latin typeface="Jost"/>
                <a:hlinkClick r:id="rId6">
                  <a:extLst>
                    <a:ext uri="{A12FA001-AC4F-418D-AE19-62706E023703}">
                      <ahyp:hlinkClr xmlns:ahyp="http://schemas.microsoft.com/office/drawing/2018/hyperlinkcolor" val="tx"/>
                    </a:ext>
                  </a:extLst>
                </a:hlinkClick>
              </a:rPr>
              <a:t>exercise helps to control </a:t>
            </a:r>
            <a:r>
              <a:rPr lang="en-US" sz="2800" dirty="0">
                <a:latin typeface="Jost"/>
                <a:hlinkClick r:id="rId6">
                  <a:extLst>
                    <a:ext uri="{A12FA001-AC4F-418D-AE19-62706E023703}">
                      <ahyp:hlinkClr xmlns:ahyp="http://schemas.microsoft.com/office/drawing/2018/hyperlinkcolor" val="tx"/>
                    </a:ext>
                  </a:extLst>
                </a:hlinkClick>
              </a:rPr>
              <a:t>the</a:t>
            </a:r>
            <a:r>
              <a:rPr lang="en-US" sz="2800" b="0" i="0" dirty="0">
                <a:effectLst/>
                <a:latin typeface="Jost"/>
                <a:hlinkClick r:id="rId6">
                  <a:extLst>
                    <a:ext uri="{A12FA001-AC4F-418D-AE19-62706E023703}">
                      <ahyp:hlinkClr xmlns:ahyp="http://schemas.microsoft.com/office/drawing/2018/hyperlinkcolor" val="tx"/>
                    </a:ext>
                  </a:extLst>
                </a:hlinkClick>
              </a:rPr>
              <a:t> weight</a:t>
            </a:r>
            <a:r>
              <a:rPr lang="en-US" sz="2800" b="0" i="0" dirty="0">
                <a:effectLst/>
                <a:latin typeface="Jost"/>
              </a:rPr>
              <a:t>, uses stored glucose as energy, and helps  body's cells avoid insulin resistance.</a:t>
            </a:r>
          </a:p>
          <a:p>
            <a:pPr algn="just">
              <a:lnSpc>
                <a:spcPct val="150000"/>
              </a:lnSpc>
            </a:pPr>
            <a:endParaRPr lang="en-IN" sz="2800" dirty="0"/>
          </a:p>
        </p:txBody>
      </p:sp>
    </p:spTree>
    <p:extLst>
      <p:ext uri="{BB962C8B-B14F-4D97-AF65-F5344CB8AC3E}">
        <p14:creationId xmlns:p14="http://schemas.microsoft.com/office/powerpoint/2010/main" val="2215367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AFEC8-29B8-EF5D-748B-894C4A76723F}"/>
              </a:ext>
            </a:extLst>
          </p:cNvPr>
          <p:cNvSpPr>
            <a:spLocks noGrp="1"/>
          </p:cNvSpPr>
          <p:nvPr>
            <p:ph idx="1"/>
          </p:nvPr>
        </p:nvSpPr>
        <p:spPr>
          <a:xfrm>
            <a:off x="90055" y="387927"/>
            <a:ext cx="11894127" cy="6380018"/>
          </a:xfrm>
        </p:spPr>
        <p:txBody>
          <a:bodyPr>
            <a:normAutofit lnSpcReduction="10000"/>
          </a:bodyPr>
          <a:lstStyle/>
          <a:p>
            <a:pPr algn="just">
              <a:lnSpc>
                <a:spcPct val="150000"/>
              </a:lnSpc>
              <a:buFont typeface="Arial" panose="020B0604020202020204" pitchFamily="34" charset="0"/>
              <a:buChar char="•"/>
            </a:pPr>
            <a:r>
              <a:rPr lang="en-US" sz="3200" b="1" i="0" dirty="0">
                <a:effectLst/>
                <a:latin typeface="Jost"/>
              </a:rPr>
              <a:t>Genetic factors such as family history and race / ethnicity</a:t>
            </a:r>
            <a:r>
              <a:rPr lang="en-US" sz="3200" b="0" i="0" dirty="0">
                <a:effectLst/>
                <a:latin typeface="Jost"/>
              </a:rPr>
              <a:t> Individuals with a </a:t>
            </a:r>
            <a:r>
              <a:rPr lang="en-US" sz="3200" b="0" i="0" u="sng" dirty="0">
                <a:effectLst/>
                <a:latin typeface="Jost"/>
                <a:hlinkClick r:id="rId2">
                  <a:extLst>
                    <a:ext uri="{A12FA001-AC4F-418D-AE19-62706E023703}">
                      <ahyp:hlinkClr xmlns:ahyp="http://schemas.microsoft.com/office/drawing/2018/hyperlinkcolor" val="tx"/>
                    </a:ext>
                  </a:extLst>
                </a:hlinkClick>
              </a:rPr>
              <a:t>family history of diabetes are more likely to develop prediabetes</a:t>
            </a:r>
            <a:r>
              <a:rPr lang="en-US" sz="3200" b="0" i="0" dirty="0">
                <a:effectLst/>
                <a:latin typeface="Jost"/>
              </a:rPr>
              <a:t>.  African Americans, Hispanics, Native Americans, and Asian-Americans are also more likely to develop prediabetes.</a:t>
            </a:r>
          </a:p>
          <a:p>
            <a:pPr algn="just">
              <a:lnSpc>
                <a:spcPct val="150000"/>
              </a:lnSpc>
              <a:buFont typeface="Arial" panose="020B0604020202020204" pitchFamily="34" charset="0"/>
              <a:buChar char="•"/>
            </a:pPr>
            <a:r>
              <a:rPr lang="en-US" sz="3200" b="1" i="0" dirty="0">
                <a:effectLst/>
                <a:latin typeface="Jost"/>
              </a:rPr>
              <a:t>Other conditions </a:t>
            </a:r>
            <a:r>
              <a:rPr lang="en-US" sz="3200" b="0" i="0" dirty="0">
                <a:effectLst/>
                <a:latin typeface="Jost"/>
              </a:rPr>
              <a:t>Health conditions such as gestational diabetes (for both the mother and the child), polycystic ovarian syndrome, and obstructive sleep apnea, can increase risk of pre-diabetes.</a:t>
            </a:r>
          </a:p>
        </p:txBody>
      </p:sp>
    </p:spTree>
    <p:extLst>
      <p:ext uri="{BB962C8B-B14F-4D97-AF65-F5344CB8AC3E}">
        <p14:creationId xmlns:p14="http://schemas.microsoft.com/office/powerpoint/2010/main" val="9977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82DB-9766-BB5F-A19A-A80E2DDB9A4C}"/>
              </a:ext>
            </a:extLst>
          </p:cNvPr>
          <p:cNvSpPr>
            <a:spLocks noGrp="1"/>
          </p:cNvSpPr>
          <p:nvPr>
            <p:ph type="title"/>
          </p:nvPr>
        </p:nvSpPr>
        <p:spPr>
          <a:xfrm>
            <a:off x="716557" y="481307"/>
            <a:ext cx="10058400" cy="408986"/>
          </a:xfrm>
        </p:spPr>
        <p:txBody>
          <a:bodyPr>
            <a:normAutofit fontScale="90000"/>
          </a:bodyPr>
          <a:lstStyle/>
          <a:p>
            <a:r>
              <a:rPr lang="en-IN" dirty="0"/>
              <a:t>PREVENTION</a:t>
            </a:r>
          </a:p>
        </p:txBody>
      </p:sp>
      <p:sp>
        <p:nvSpPr>
          <p:cNvPr id="3" name="Content Placeholder 2">
            <a:extLst>
              <a:ext uri="{FF2B5EF4-FFF2-40B4-BE49-F238E27FC236}">
                <a16:creationId xmlns:a16="http://schemas.microsoft.com/office/drawing/2014/main" id="{8EE13FEB-5D47-D588-7881-EC199970F8C1}"/>
              </a:ext>
            </a:extLst>
          </p:cNvPr>
          <p:cNvSpPr>
            <a:spLocks noGrp="1"/>
          </p:cNvSpPr>
          <p:nvPr>
            <p:ph idx="1"/>
          </p:nvPr>
        </p:nvSpPr>
        <p:spPr>
          <a:xfrm>
            <a:off x="0" y="782782"/>
            <a:ext cx="11128248" cy="5389418"/>
          </a:xfrm>
        </p:spPr>
        <p:txBody>
          <a:bodyPr>
            <a:normAutofit fontScale="92500" lnSpcReduction="10000"/>
          </a:bodyPr>
          <a:lstStyle/>
          <a:p>
            <a:pPr algn="just">
              <a:lnSpc>
                <a:spcPct val="150000"/>
              </a:lnSpc>
            </a:pPr>
            <a:r>
              <a:rPr lang="en-US" sz="2800" b="0" i="0" u="sng" dirty="0">
                <a:effectLst/>
                <a:latin typeface="Jost"/>
                <a:hlinkClick r:id="rId2">
                  <a:extLst>
                    <a:ext uri="{A12FA001-AC4F-418D-AE19-62706E023703}">
                      <ahyp:hlinkClr xmlns:ahyp="http://schemas.microsoft.com/office/drawing/2018/hyperlinkcolor" val="tx"/>
                    </a:ext>
                  </a:extLst>
                </a:hlinkClick>
              </a:rPr>
              <a:t>The Centers for Disease Control and Prevention (CDC)</a:t>
            </a:r>
            <a:r>
              <a:rPr lang="en-US" sz="2800" b="0" i="0" dirty="0">
                <a:effectLst/>
                <a:latin typeface="Jost"/>
              </a:rPr>
              <a:t> has done </a:t>
            </a:r>
            <a:r>
              <a:rPr lang="en-US" sz="2800" b="0" i="0" u="sng" dirty="0">
                <a:effectLst/>
                <a:latin typeface="Jost"/>
                <a:hlinkClick r:id="rId3">
                  <a:extLst>
                    <a:ext uri="{A12FA001-AC4F-418D-AE19-62706E023703}">
                      <ahyp:hlinkClr xmlns:ahyp="http://schemas.microsoft.com/office/drawing/2018/hyperlinkcolor" val="tx"/>
                    </a:ext>
                  </a:extLst>
                </a:hlinkClick>
              </a:rPr>
              <a:t>extensive research on reversing prediabetes</a:t>
            </a:r>
            <a:r>
              <a:rPr lang="en-US" sz="2800" b="0" i="0" dirty="0">
                <a:effectLst/>
                <a:latin typeface="Jost"/>
              </a:rPr>
              <a:t> and found three main lifestyle changes that can reduce the risk of developing Type 2 Diabetes by more than 60%.</a:t>
            </a:r>
          </a:p>
          <a:p>
            <a:pPr algn="just">
              <a:lnSpc>
                <a:spcPct val="150000"/>
              </a:lnSpc>
            </a:pPr>
            <a:r>
              <a:rPr lang="en-US" sz="2800" b="0" i="0" dirty="0">
                <a:effectLst/>
                <a:latin typeface="Jost"/>
              </a:rPr>
              <a:t>These lifestyle changes are directly related to food choices and movement and have been shown to be even more effective than medication.</a:t>
            </a:r>
          </a:p>
          <a:p>
            <a:pPr algn="just">
              <a:lnSpc>
                <a:spcPct val="150000"/>
              </a:lnSpc>
            </a:pPr>
            <a:r>
              <a:rPr lang="en-US" sz="2800" u="sng" dirty="0">
                <a:latin typeface="Jost"/>
              </a:rPr>
              <a:t> Nutritionists</a:t>
            </a:r>
            <a:r>
              <a:rPr lang="en-US" sz="2800" b="0" i="0" dirty="0">
                <a:effectLst/>
                <a:latin typeface="Jost"/>
              </a:rPr>
              <a:t> can decide how to best implement these changes into their lifestyle</a:t>
            </a:r>
            <a:endParaRPr lang="en-IN" sz="2800" dirty="0"/>
          </a:p>
        </p:txBody>
      </p:sp>
    </p:spTree>
    <p:extLst>
      <p:ext uri="{BB962C8B-B14F-4D97-AF65-F5344CB8AC3E}">
        <p14:creationId xmlns:p14="http://schemas.microsoft.com/office/powerpoint/2010/main" val="232499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EB205-521F-B079-1F8F-78C2CE3AEF18}"/>
              </a:ext>
            </a:extLst>
          </p:cNvPr>
          <p:cNvSpPr>
            <a:spLocks noGrp="1"/>
          </p:cNvSpPr>
          <p:nvPr>
            <p:ph idx="1"/>
          </p:nvPr>
        </p:nvSpPr>
        <p:spPr>
          <a:xfrm>
            <a:off x="1069848" y="83127"/>
            <a:ext cx="10058400" cy="6089073"/>
          </a:xfrm>
        </p:spPr>
        <p:txBody>
          <a:bodyPr>
            <a:normAutofit fontScale="92500" lnSpcReduction="20000"/>
          </a:bodyPr>
          <a:lstStyle/>
          <a:p>
            <a:pPr algn="just">
              <a:lnSpc>
                <a:spcPct val="150000"/>
              </a:lnSpc>
            </a:pPr>
            <a:r>
              <a:rPr lang="en-US" sz="2400" b="1" i="0" dirty="0">
                <a:effectLst/>
                <a:latin typeface="CooperHewittSemibold"/>
              </a:rPr>
              <a:t>Moderate weight loss 5-7%</a:t>
            </a:r>
          </a:p>
          <a:p>
            <a:pPr algn="just">
              <a:lnSpc>
                <a:spcPct val="150000"/>
              </a:lnSpc>
            </a:pPr>
            <a:r>
              <a:rPr lang="en-US" sz="2400" b="0" i="0" dirty="0">
                <a:effectLst/>
                <a:latin typeface="Jost"/>
              </a:rPr>
              <a:t>Research shows that </a:t>
            </a:r>
            <a:r>
              <a:rPr lang="en-US" sz="2400" b="0" i="0" u="sng" dirty="0">
                <a:effectLst/>
                <a:latin typeface="Jost"/>
                <a:hlinkClick r:id="rId2">
                  <a:extLst>
                    <a:ext uri="{A12FA001-AC4F-418D-AE19-62706E023703}">
                      <ahyp:hlinkClr xmlns:ahyp="http://schemas.microsoft.com/office/drawing/2018/hyperlinkcolor" val="tx"/>
                    </a:ext>
                  </a:extLst>
                </a:hlinkClick>
              </a:rPr>
              <a:t>moderate weight loss of 5-7% can drastically reduce the likelihood of developing Type 2 Diabetes</a:t>
            </a:r>
            <a:r>
              <a:rPr lang="en-US" sz="2400" b="0" i="0" dirty="0">
                <a:effectLst/>
                <a:latin typeface="Jost"/>
              </a:rPr>
              <a:t>. </a:t>
            </a:r>
          </a:p>
          <a:p>
            <a:pPr algn="just">
              <a:lnSpc>
                <a:spcPct val="150000"/>
              </a:lnSpc>
            </a:pPr>
            <a:r>
              <a:rPr lang="en-US" sz="2400" b="0" i="0" dirty="0">
                <a:effectLst/>
                <a:latin typeface="Jost"/>
              </a:rPr>
              <a:t>As a reference, this would be a </a:t>
            </a:r>
            <a:r>
              <a:rPr lang="en-US" sz="2400" dirty="0">
                <a:latin typeface="Jost"/>
              </a:rPr>
              <a:t>5-6 kg </a:t>
            </a:r>
            <a:r>
              <a:rPr lang="en-US" sz="2400" b="0" i="0" dirty="0">
                <a:effectLst/>
                <a:latin typeface="Jost"/>
              </a:rPr>
              <a:t>loss for someone weighing 90kg.</a:t>
            </a:r>
          </a:p>
          <a:p>
            <a:pPr algn="just">
              <a:lnSpc>
                <a:spcPct val="150000"/>
              </a:lnSpc>
            </a:pPr>
            <a:r>
              <a:rPr lang="en-US" sz="2400" b="0" i="0" dirty="0">
                <a:effectLst/>
                <a:latin typeface="Jost"/>
              </a:rPr>
              <a:t> </a:t>
            </a:r>
            <a:r>
              <a:rPr lang="en-US" sz="2400" b="0" i="0" u="sng" dirty="0">
                <a:effectLst/>
                <a:latin typeface="Jost"/>
                <a:hlinkClick r:id="rId3">
                  <a:extLst>
                    <a:ext uri="{A12FA001-AC4F-418D-AE19-62706E023703}">
                      <ahyp:hlinkClr xmlns:ahyp="http://schemas.microsoft.com/office/drawing/2018/hyperlinkcolor" val="tx"/>
                    </a:ext>
                  </a:extLst>
                </a:hlinkClick>
              </a:rPr>
              <a:t>The Diabetes Prevention Program study</a:t>
            </a:r>
            <a:r>
              <a:rPr lang="en-US" sz="2400" b="0" i="0" dirty="0">
                <a:effectLst/>
                <a:latin typeface="Jost"/>
              </a:rPr>
              <a:t> identified that changes in food habits and increased movement not only helped people lose weight, it also helped them keep the weight off. </a:t>
            </a:r>
          </a:p>
          <a:p>
            <a:pPr algn="just">
              <a:lnSpc>
                <a:spcPct val="150000"/>
              </a:lnSpc>
            </a:pPr>
            <a:r>
              <a:rPr lang="en-US" sz="2400" b="0" i="0" dirty="0">
                <a:effectLst/>
                <a:latin typeface="Jost"/>
              </a:rPr>
              <a:t>The idea is to maintain a healthy long-term weight to avoid blood sugar re-entering the danger zone.</a:t>
            </a:r>
          </a:p>
          <a:p>
            <a:pPr algn="just">
              <a:lnSpc>
                <a:spcPct val="150000"/>
              </a:lnSpc>
            </a:pPr>
            <a:r>
              <a:rPr lang="en-US" sz="2400" b="0" i="0" dirty="0">
                <a:effectLst/>
                <a:latin typeface="Jost"/>
              </a:rPr>
              <a:t> Even if the person isn’t overweight, developing better habits via a prediabetes diet and incorporating physical activity could be the two missing pieces to the puzzle that will help return your blood sugar back to normal.</a:t>
            </a:r>
            <a:endParaRPr lang="en-IN" sz="2400" dirty="0"/>
          </a:p>
        </p:txBody>
      </p:sp>
    </p:spTree>
    <p:extLst>
      <p:ext uri="{BB962C8B-B14F-4D97-AF65-F5344CB8AC3E}">
        <p14:creationId xmlns:p14="http://schemas.microsoft.com/office/powerpoint/2010/main" val="162757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4C29-8910-B72A-2009-7A0F3094EF01}"/>
              </a:ext>
            </a:extLst>
          </p:cNvPr>
          <p:cNvSpPr>
            <a:spLocks noGrp="1"/>
          </p:cNvSpPr>
          <p:nvPr>
            <p:ph type="title"/>
          </p:nvPr>
        </p:nvSpPr>
        <p:spPr>
          <a:xfrm>
            <a:off x="1069847" y="484632"/>
            <a:ext cx="10561043" cy="880041"/>
          </a:xfrm>
        </p:spPr>
        <p:txBody>
          <a:bodyPr>
            <a:normAutofit fontScale="90000"/>
          </a:bodyPr>
          <a:lstStyle/>
          <a:p>
            <a:r>
              <a:rPr lang="en-IN" dirty="0"/>
              <a:t>Etiology and Pathophysiology</a:t>
            </a:r>
          </a:p>
        </p:txBody>
      </p:sp>
      <p:sp>
        <p:nvSpPr>
          <p:cNvPr id="3" name="Content Placeholder 2">
            <a:extLst>
              <a:ext uri="{FF2B5EF4-FFF2-40B4-BE49-F238E27FC236}">
                <a16:creationId xmlns:a16="http://schemas.microsoft.com/office/drawing/2014/main" id="{25A078D6-4319-BCE8-DB08-9ECD9C94112E}"/>
              </a:ext>
            </a:extLst>
          </p:cNvPr>
          <p:cNvSpPr>
            <a:spLocks noGrp="1"/>
          </p:cNvSpPr>
          <p:nvPr>
            <p:ph idx="1"/>
          </p:nvPr>
        </p:nvSpPr>
        <p:spPr>
          <a:xfrm>
            <a:off x="166255" y="1364673"/>
            <a:ext cx="12088090" cy="5340927"/>
          </a:xfrm>
        </p:spPr>
        <p:txBody>
          <a:bodyPr>
            <a:normAutofit fontScale="92500"/>
          </a:bodyPr>
          <a:lstStyle/>
          <a:p>
            <a:pPr algn="just">
              <a:lnSpc>
                <a:spcPct val="160000"/>
              </a:lnSpc>
            </a:pPr>
            <a:r>
              <a:rPr lang="en-US" sz="3200" dirty="0"/>
              <a:t>Type 1 diabetes is an autoimmune disorder, in which the body develops antibodies against insulin and/or the pancreatic beta-cells that produce insulin. </a:t>
            </a:r>
          </a:p>
          <a:p>
            <a:pPr algn="just">
              <a:lnSpc>
                <a:spcPct val="160000"/>
              </a:lnSpc>
            </a:pPr>
            <a:r>
              <a:rPr lang="en-US" sz="3200" dirty="0"/>
              <a:t>This eventually results in not enough insulin for a person to survive.</a:t>
            </a:r>
          </a:p>
          <a:p>
            <a:pPr algn="just">
              <a:lnSpc>
                <a:spcPct val="160000"/>
              </a:lnSpc>
            </a:pPr>
            <a:r>
              <a:rPr lang="en-US" sz="3200" dirty="0"/>
              <a:t>Genetic predisposition and exposure to a virus are factors that may contribute to the pathogenesis of immune-related type 1 diabetes</a:t>
            </a:r>
            <a:endParaRPr lang="en-IN" sz="3200" dirty="0"/>
          </a:p>
        </p:txBody>
      </p:sp>
    </p:spTree>
    <p:extLst>
      <p:ext uri="{BB962C8B-B14F-4D97-AF65-F5344CB8AC3E}">
        <p14:creationId xmlns:p14="http://schemas.microsoft.com/office/powerpoint/2010/main" val="1840425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B9B41-418F-E4CB-435E-735C5CFD795E}"/>
              </a:ext>
            </a:extLst>
          </p:cNvPr>
          <p:cNvSpPr>
            <a:spLocks noGrp="1"/>
          </p:cNvSpPr>
          <p:nvPr>
            <p:ph idx="1"/>
          </p:nvPr>
        </p:nvSpPr>
        <p:spPr>
          <a:xfrm>
            <a:off x="124691" y="55418"/>
            <a:ext cx="11003557" cy="6116782"/>
          </a:xfrm>
        </p:spPr>
        <p:txBody>
          <a:bodyPr>
            <a:normAutofit fontScale="70000" lnSpcReduction="20000"/>
          </a:bodyPr>
          <a:lstStyle/>
          <a:p>
            <a:pPr algn="just">
              <a:lnSpc>
                <a:spcPct val="150000"/>
              </a:lnSpc>
            </a:pPr>
            <a:r>
              <a:rPr lang="en-US" sz="2800" b="1" i="0" dirty="0">
                <a:solidFill>
                  <a:srgbClr val="000000"/>
                </a:solidFill>
                <a:effectLst/>
                <a:latin typeface="CooperHewittSemibold"/>
              </a:rPr>
              <a:t>Regular physical activity</a:t>
            </a:r>
          </a:p>
          <a:p>
            <a:pPr algn="just">
              <a:lnSpc>
                <a:spcPct val="150000"/>
              </a:lnSpc>
            </a:pPr>
            <a:r>
              <a:rPr lang="en-US" sz="2800" b="0" i="0" dirty="0">
                <a:solidFill>
                  <a:srgbClr val="000000"/>
                </a:solidFill>
                <a:effectLst/>
                <a:latin typeface="Jost"/>
              </a:rPr>
              <a:t>The studies done by the CDC have shown that </a:t>
            </a:r>
            <a:r>
              <a:rPr lang="en-US" sz="2800" b="0" i="0" u="sng" dirty="0">
                <a:solidFill>
                  <a:srgbClr val="00CC77"/>
                </a:solidFill>
                <a:effectLst/>
                <a:latin typeface="Jost"/>
                <a:hlinkClick r:id="rId2"/>
              </a:rPr>
              <a:t>one of the main contributors to reversing diabetes is incorporating more physical activity</a:t>
            </a:r>
            <a:r>
              <a:rPr lang="en-US" sz="2800" b="0" i="0" dirty="0">
                <a:solidFill>
                  <a:srgbClr val="000000"/>
                </a:solidFill>
                <a:effectLst/>
                <a:latin typeface="Jost"/>
              </a:rPr>
              <a:t>. </a:t>
            </a:r>
          </a:p>
          <a:p>
            <a:pPr algn="just">
              <a:lnSpc>
                <a:spcPct val="150000"/>
              </a:lnSpc>
            </a:pPr>
            <a:r>
              <a:rPr lang="en-US" sz="2800" b="0" i="0" dirty="0">
                <a:solidFill>
                  <a:srgbClr val="000000"/>
                </a:solidFill>
                <a:effectLst/>
                <a:latin typeface="Jost"/>
              </a:rPr>
              <a:t>The CDC recommends incorporating a minimum of 150 minutes per week of moderate activity. </a:t>
            </a:r>
          </a:p>
          <a:p>
            <a:pPr algn="just">
              <a:lnSpc>
                <a:spcPct val="150000"/>
              </a:lnSpc>
            </a:pPr>
            <a:r>
              <a:rPr lang="en-US" sz="2800" b="0" i="0" dirty="0">
                <a:solidFill>
                  <a:srgbClr val="000000"/>
                </a:solidFill>
                <a:effectLst/>
                <a:latin typeface="Jost"/>
              </a:rPr>
              <a:t>Moderate activity can be determined by using </a:t>
            </a:r>
            <a:r>
              <a:rPr lang="en-US" sz="2800" b="0" i="0" u="sng" dirty="0">
                <a:solidFill>
                  <a:srgbClr val="00CC77"/>
                </a:solidFill>
                <a:effectLst/>
                <a:latin typeface="Jost"/>
                <a:hlinkClick r:id="rId3"/>
              </a:rPr>
              <a:t>something called the "talk test"</a:t>
            </a:r>
            <a:r>
              <a:rPr lang="en-US" sz="2800" b="0" i="0" dirty="0">
                <a:solidFill>
                  <a:srgbClr val="000000"/>
                </a:solidFill>
                <a:effectLst/>
                <a:latin typeface="Jost"/>
              </a:rPr>
              <a:t>. </a:t>
            </a:r>
          </a:p>
          <a:p>
            <a:pPr algn="just">
              <a:lnSpc>
                <a:spcPct val="150000"/>
              </a:lnSpc>
            </a:pPr>
            <a:r>
              <a:rPr lang="en-US" sz="2800" b="0" i="0" dirty="0">
                <a:solidFill>
                  <a:srgbClr val="000000"/>
                </a:solidFill>
                <a:effectLst/>
                <a:latin typeface="Jost"/>
              </a:rPr>
              <a:t>While person doing the activity, he should be able to talk and carry on a light conversation, but </a:t>
            </a:r>
            <a:r>
              <a:rPr lang="en-US" sz="2800" dirty="0">
                <a:solidFill>
                  <a:srgbClr val="000000"/>
                </a:solidFill>
                <a:latin typeface="Jost"/>
              </a:rPr>
              <a:t>he </a:t>
            </a:r>
            <a:r>
              <a:rPr lang="en-US" sz="2800" b="0" i="0" dirty="0">
                <a:solidFill>
                  <a:srgbClr val="000000"/>
                </a:solidFill>
                <a:effectLst/>
                <a:latin typeface="Jost"/>
              </a:rPr>
              <a:t>should not be able to sing a song. </a:t>
            </a:r>
          </a:p>
          <a:p>
            <a:pPr algn="just">
              <a:lnSpc>
                <a:spcPct val="150000"/>
              </a:lnSpc>
            </a:pPr>
            <a:r>
              <a:rPr lang="en-US" sz="2800" b="0" i="0" dirty="0">
                <a:solidFill>
                  <a:srgbClr val="000000"/>
                </a:solidFill>
                <a:effectLst/>
                <a:latin typeface="Jost"/>
              </a:rPr>
              <a:t>Incorporating </a:t>
            </a:r>
            <a:r>
              <a:rPr lang="en-US" sz="2800" b="0" i="0" u="sng" dirty="0">
                <a:solidFill>
                  <a:srgbClr val="00CC77"/>
                </a:solidFill>
                <a:effectLst/>
                <a:latin typeface="Jost"/>
                <a:hlinkClick r:id="rId4"/>
              </a:rPr>
              <a:t>150 minutes of movement per week</a:t>
            </a:r>
            <a:r>
              <a:rPr lang="en-US" sz="2800" b="0" i="0" dirty="0">
                <a:solidFill>
                  <a:srgbClr val="000000"/>
                </a:solidFill>
                <a:effectLst/>
                <a:latin typeface="Jost"/>
              </a:rPr>
              <a:t> will help with the weight loss goal as well as lowering blood sugar</a:t>
            </a:r>
          </a:p>
          <a:p>
            <a:pPr algn="just">
              <a:lnSpc>
                <a:spcPct val="150000"/>
              </a:lnSpc>
            </a:pPr>
            <a:r>
              <a:rPr lang="en-US" sz="2800" b="0" i="0" dirty="0">
                <a:solidFill>
                  <a:srgbClr val="000000"/>
                </a:solidFill>
                <a:effectLst/>
                <a:latin typeface="Jost"/>
              </a:rPr>
              <a:t>The type of activity it totally up to him and should be something that he is enjoy doing. </a:t>
            </a:r>
          </a:p>
          <a:p>
            <a:pPr algn="just">
              <a:lnSpc>
                <a:spcPct val="150000"/>
              </a:lnSpc>
            </a:pPr>
            <a:r>
              <a:rPr lang="en-US" sz="2800" b="0" i="0" dirty="0">
                <a:solidFill>
                  <a:srgbClr val="000000"/>
                </a:solidFill>
                <a:effectLst/>
                <a:latin typeface="Jost"/>
              </a:rPr>
              <a:t>walking outside with a friend, taking a </a:t>
            </a:r>
            <a:r>
              <a:rPr lang="en-US" sz="2800" b="0" i="0" dirty="0" err="1">
                <a:solidFill>
                  <a:srgbClr val="000000"/>
                </a:solidFill>
                <a:effectLst/>
                <a:latin typeface="Jost"/>
              </a:rPr>
              <a:t>zumba</a:t>
            </a:r>
            <a:r>
              <a:rPr lang="en-US" sz="2800" b="0" i="0" dirty="0">
                <a:solidFill>
                  <a:srgbClr val="000000"/>
                </a:solidFill>
                <a:effectLst/>
                <a:latin typeface="Jost"/>
              </a:rPr>
              <a:t> class, or swimming- the possibilities are endless!</a:t>
            </a:r>
          </a:p>
          <a:p>
            <a:pPr algn="just">
              <a:lnSpc>
                <a:spcPct val="150000"/>
              </a:lnSpc>
            </a:pPr>
            <a:r>
              <a:rPr lang="en-US" sz="2800" b="0" i="0" dirty="0">
                <a:solidFill>
                  <a:srgbClr val="000000"/>
                </a:solidFill>
                <a:effectLst/>
                <a:latin typeface="Jost"/>
              </a:rPr>
              <a:t> </a:t>
            </a:r>
          </a:p>
          <a:p>
            <a:endParaRPr lang="en-IN" dirty="0"/>
          </a:p>
        </p:txBody>
      </p:sp>
    </p:spTree>
    <p:extLst>
      <p:ext uri="{BB962C8B-B14F-4D97-AF65-F5344CB8AC3E}">
        <p14:creationId xmlns:p14="http://schemas.microsoft.com/office/powerpoint/2010/main" val="1519270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1C591-1510-2B70-BEA4-60046A6CE935}"/>
              </a:ext>
            </a:extLst>
          </p:cNvPr>
          <p:cNvSpPr>
            <a:spLocks noGrp="1"/>
          </p:cNvSpPr>
          <p:nvPr>
            <p:ph idx="1"/>
          </p:nvPr>
        </p:nvSpPr>
        <p:spPr>
          <a:xfrm>
            <a:off x="131618" y="256309"/>
            <a:ext cx="10996630" cy="5915891"/>
          </a:xfrm>
        </p:spPr>
        <p:txBody>
          <a:bodyPr>
            <a:normAutofit fontScale="92500" lnSpcReduction="20000"/>
          </a:bodyPr>
          <a:lstStyle/>
          <a:p>
            <a:pPr algn="just">
              <a:lnSpc>
                <a:spcPct val="150000"/>
              </a:lnSpc>
            </a:pPr>
            <a:r>
              <a:rPr lang="en-US" sz="2800" b="1" i="0" dirty="0">
                <a:solidFill>
                  <a:srgbClr val="000000"/>
                </a:solidFill>
                <a:effectLst/>
                <a:latin typeface="CooperHewittSemibold"/>
              </a:rPr>
              <a:t>Food choices</a:t>
            </a:r>
          </a:p>
          <a:p>
            <a:pPr algn="just">
              <a:lnSpc>
                <a:spcPct val="150000"/>
              </a:lnSpc>
            </a:pPr>
            <a:r>
              <a:rPr lang="en-US" sz="2800" b="0" i="0" dirty="0">
                <a:solidFill>
                  <a:srgbClr val="000000"/>
                </a:solidFill>
                <a:effectLst/>
                <a:latin typeface="Jost"/>
              </a:rPr>
              <a:t>Although there can be many contributors to the development of </a:t>
            </a:r>
            <a:r>
              <a:rPr lang="en-US" sz="2800" b="0" i="0" u="sng" dirty="0">
                <a:solidFill>
                  <a:srgbClr val="00CC77"/>
                </a:solidFill>
                <a:effectLst/>
                <a:latin typeface="Jost"/>
                <a:hlinkClick r:id="rId2"/>
              </a:rPr>
              <a:t>prediabetes, it really boils down to food choices (the elusive prediabetes diet)</a:t>
            </a:r>
            <a:r>
              <a:rPr lang="en-US" sz="2800" b="0" i="0" dirty="0">
                <a:solidFill>
                  <a:srgbClr val="000000"/>
                </a:solidFill>
                <a:effectLst/>
                <a:latin typeface="Jost"/>
              </a:rPr>
              <a:t>. </a:t>
            </a:r>
          </a:p>
          <a:p>
            <a:pPr algn="just">
              <a:lnSpc>
                <a:spcPct val="150000"/>
              </a:lnSpc>
            </a:pPr>
            <a:r>
              <a:rPr lang="en-US" sz="2800" dirty="0">
                <a:solidFill>
                  <a:srgbClr val="000000"/>
                </a:solidFill>
                <a:latin typeface="Jost"/>
              </a:rPr>
              <a:t>The </a:t>
            </a:r>
            <a:r>
              <a:rPr lang="en-US" sz="2800" b="0" i="0" dirty="0">
                <a:solidFill>
                  <a:srgbClr val="000000"/>
                </a:solidFill>
                <a:effectLst/>
                <a:latin typeface="Jost"/>
              </a:rPr>
              <a:t> food choices not only directly impact </a:t>
            </a:r>
            <a:r>
              <a:rPr lang="en-US" sz="2800" dirty="0">
                <a:solidFill>
                  <a:srgbClr val="000000"/>
                </a:solidFill>
                <a:latin typeface="Jost"/>
              </a:rPr>
              <a:t>the </a:t>
            </a:r>
            <a:r>
              <a:rPr lang="en-US" sz="2800" b="0" i="0" dirty="0">
                <a:solidFill>
                  <a:srgbClr val="000000"/>
                </a:solidFill>
                <a:effectLst/>
                <a:latin typeface="Jost"/>
              </a:rPr>
              <a:t>body's physiological processes, but they can also influence </a:t>
            </a:r>
            <a:r>
              <a:rPr lang="en-US" sz="2800" dirty="0">
                <a:solidFill>
                  <a:srgbClr val="000000"/>
                </a:solidFill>
                <a:latin typeface="Jost"/>
              </a:rPr>
              <a:t>the </a:t>
            </a:r>
            <a:r>
              <a:rPr lang="en-US" sz="2800" b="0" i="0" dirty="0">
                <a:solidFill>
                  <a:srgbClr val="000000"/>
                </a:solidFill>
                <a:effectLst/>
                <a:latin typeface="Jost"/>
              </a:rPr>
              <a:t>weight. </a:t>
            </a:r>
          </a:p>
          <a:p>
            <a:pPr algn="just">
              <a:lnSpc>
                <a:spcPct val="150000"/>
              </a:lnSpc>
            </a:pPr>
            <a:r>
              <a:rPr lang="en-US" sz="2800" b="0" i="0" u="sng" dirty="0">
                <a:solidFill>
                  <a:srgbClr val="00CC77"/>
                </a:solidFill>
                <a:effectLst/>
                <a:latin typeface="Jost"/>
                <a:hlinkClick r:id="rId3"/>
              </a:rPr>
              <a:t>weight in itself can be a contributing factor to prediabetes</a:t>
            </a:r>
            <a:r>
              <a:rPr lang="en-US" sz="2800" b="0" i="0" dirty="0">
                <a:solidFill>
                  <a:srgbClr val="000000"/>
                </a:solidFill>
                <a:effectLst/>
                <a:latin typeface="Jost"/>
              </a:rPr>
              <a:t>. </a:t>
            </a:r>
          </a:p>
          <a:p>
            <a:pPr algn="just">
              <a:lnSpc>
                <a:spcPct val="150000"/>
              </a:lnSpc>
            </a:pPr>
            <a:r>
              <a:rPr lang="en-US" sz="2800" b="0" i="0" dirty="0">
                <a:solidFill>
                  <a:srgbClr val="000000"/>
                </a:solidFill>
                <a:effectLst/>
                <a:latin typeface="Jost"/>
              </a:rPr>
              <a:t>The general principles are to include more high-fiber foods, fresh fruits and vegetables, and lean proteins while limiting highly processed foods and sugary drinks. </a:t>
            </a:r>
          </a:p>
          <a:p>
            <a:pPr algn="just">
              <a:lnSpc>
                <a:spcPct val="150000"/>
              </a:lnSpc>
            </a:pPr>
            <a:endParaRPr lang="en-IN" sz="2800" dirty="0"/>
          </a:p>
        </p:txBody>
      </p:sp>
    </p:spTree>
    <p:extLst>
      <p:ext uri="{BB962C8B-B14F-4D97-AF65-F5344CB8AC3E}">
        <p14:creationId xmlns:p14="http://schemas.microsoft.com/office/powerpoint/2010/main" val="3399827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B7C590-508B-FA00-4788-215AB2907F99}"/>
              </a:ext>
            </a:extLst>
          </p:cNvPr>
          <p:cNvPicPr>
            <a:picLocks noChangeAspect="1"/>
          </p:cNvPicPr>
          <p:nvPr/>
        </p:nvPicPr>
        <p:blipFill>
          <a:blip r:embed="rId2"/>
          <a:stretch>
            <a:fillRect/>
          </a:stretch>
        </p:blipFill>
        <p:spPr>
          <a:xfrm>
            <a:off x="1641764" y="-124691"/>
            <a:ext cx="8285017" cy="6934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2789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FB35-FC8F-D8AF-8BDA-BA9326EF11DC}"/>
              </a:ext>
            </a:extLst>
          </p:cNvPr>
          <p:cNvSpPr>
            <a:spLocks noGrp="1"/>
          </p:cNvSpPr>
          <p:nvPr>
            <p:ph type="title"/>
          </p:nvPr>
        </p:nvSpPr>
        <p:spPr>
          <a:xfrm>
            <a:off x="945157" y="89778"/>
            <a:ext cx="10058400" cy="665295"/>
          </a:xfrm>
        </p:spPr>
        <p:txBody>
          <a:bodyPr>
            <a:normAutofit fontScale="90000"/>
          </a:bodyPr>
          <a:lstStyle/>
          <a:p>
            <a:r>
              <a:rPr lang="en-IN" dirty="0"/>
              <a:t>FOODS TO BE AVOIDED </a:t>
            </a:r>
          </a:p>
        </p:txBody>
      </p:sp>
      <p:sp>
        <p:nvSpPr>
          <p:cNvPr id="3" name="Content Placeholder 2">
            <a:extLst>
              <a:ext uri="{FF2B5EF4-FFF2-40B4-BE49-F238E27FC236}">
                <a16:creationId xmlns:a16="http://schemas.microsoft.com/office/drawing/2014/main" id="{D75CFC11-2B1B-740F-1873-ED58F333D90B}"/>
              </a:ext>
            </a:extLst>
          </p:cNvPr>
          <p:cNvSpPr>
            <a:spLocks noGrp="1"/>
          </p:cNvSpPr>
          <p:nvPr>
            <p:ph idx="1"/>
          </p:nvPr>
        </p:nvSpPr>
        <p:spPr>
          <a:xfrm>
            <a:off x="-96982" y="755073"/>
            <a:ext cx="11225230" cy="6102927"/>
          </a:xfrm>
        </p:spPr>
        <p:txBody>
          <a:bodyPr>
            <a:normAutofit fontScale="85000" lnSpcReduction="10000"/>
          </a:bodyPr>
          <a:lstStyle/>
          <a:p>
            <a:pPr>
              <a:lnSpc>
                <a:spcPct val="150000"/>
              </a:lnSpc>
            </a:pPr>
            <a:r>
              <a:rPr lang="en-US" sz="1800" b="0" i="0" dirty="0">
                <a:solidFill>
                  <a:srgbClr val="000000"/>
                </a:solidFill>
                <a:effectLst/>
                <a:latin typeface="Jost"/>
              </a:rPr>
              <a:t>As part of  prediabetes diet, it is recommended to avoid processed and refined foods as much as possible. </a:t>
            </a:r>
          </a:p>
          <a:p>
            <a:pPr>
              <a:lnSpc>
                <a:spcPct val="150000"/>
              </a:lnSpc>
            </a:pPr>
            <a:r>
              <a:rPr lang="en-US" sz="1800" b="0" i="0" dirty="0">
                <a:solidFill>
                  <a:srgbClr val="000000"/>
                </a:solidFill>
                <a:effectLst/>
                <a:latin typeface="Jost"/>
              </a:rPr>
              <a:t>These foods tend to be void of nutrients and have a high </a:t>
            </a:r>
            <a:r>
              <a:rPr lang="en-US" sz="1800" b="0" i="0" u="sng" dirty="0">
                <a:solidFill>
                  <a:srgbClr val="00CC77"/>
                </a:solidFill>
                <a:effectLst/>
                <a:latin typeface="Jost"/>
                <a:hlinkClick r:id="rId2"/>
              </a:rPr>
              <a:t>Glycemic Index</a:t>
            </a:r>
            <a:r>
              <a:rPr lang="en-US" sz="1800" b="0" i="0" dirty="0">
                <a:solidFill>
                  <a:srgbClr val="000000"/>
                </a:solidFill>
                <a:effectLst/>
                <a:latin typeface="Jost"/>
              </a:rPr>
              <a:t>, which can cause drastic spikes in blood sugar. </a:t>
            </a:r>
          </a:p>
          <a:p>
            <a:pPr>
              <a:lnSpc>
                <a:spcPct val="150000"/>
              </a:lnSpc>
            </a:pPr>
            <a:r>
              <a:rPr lang="en-US" sz="1800" b="0" i="0" dirty="0">
                <a:solidFill>
                  <a:srgbClr val="000000"/>
                </a:solidFill>
                <a:effectLst/>
                <a:latin typeface="Jost"/>
              </a:rPr>
              <a:t>Try to eat these foods and ingredients sparingly:</a:t>
            </a:r>
          </a:p>
          <a:p>
            <a:pPr>
              <a:lnSpc>
                <a:spcPct val="150000"/>
              </a:lnSpc>
              <a:buFont typeface="Arial" panose="020B0604020202020204" pitchFamily="34" charset="0"/>
              <a:buChar char="•"/>
            </a:pPr>
            <a:r>
              <a:rPr lang="en-US" sz="1800" b="1" i="0" dirty="0">
                <a:solidFill>
                  <a:srgbClr val="000000"/>
                </a:solidFill>
                <a:effectLst/>
                <a:latin typeface="Jost"/>
              </a:rPr>
              <a:t>Highly Processed and Refined Foods</a:t>
            </a:r>
            <a:br>
              <a:rPr lang="en-US" sz="1800" b="0" i="0" dirty="0">
                <a:solidFill>
                  <a:srgbClr val="000000"/>
                </a:solidFill>
                <a:effectLst/>
                <a:latin typeface="Jost"/>
              </a:rPr>
            </a:br>
            <a:r>
              <a:rPr lang="en-US" sz="2600" b="0" i="0" dirty="0">
                <a:solidFill>
                  <a:srgbClr val="000000"/>
                </a:solidFill>
                <a:effectLst/>
                <a:latin typeface="Jost"/>
              </a:rPr>
              <a:t>Processed and refined foods are extremely low in fiber and nutrients, which tends to absorb more quickly in the GI tract. These are the types of foods that cause drastic spikes in blood sugar. Replacing these foods with more nutrient-dense options will help prolong the release of glucose into the bloodstream. </a:t>
            </a:r>
          </a:p>
          <a:p>
            <a:pPr marL="742950" lvl="1" indent="-285750">
              <a:lnSpc>
                <a:spcPct val="150000"/>
              </a:lnSpc>
              <a:buFont typeface="Arial" panose="020B0604020202020204" pitchFamily="34" charset="0"/>
              <a:buChar char="•"/>
            </a:pPr>
            <a:r>
              <a:rPr lang="en-US" sz="2200" b="0" i="0" dirty="0">
                <a:solidFill>
                  <a:srgbClr val="000000"/>
                </a:solidFill>
                <a:effectLst/>
                <a:latin typeface="Jost"/>
              </a:rPr>
              <a:t>Trans fats</a:t>
            </a:r>
          </a:p>
          <a:p>
            <a:pPr marL="742950" lvl="1" indent="-285750">
              <a:lnSpc>
                <a:spcPct val="150000"/>
              </a:lnSpc>
              <a:buFont typeface="Arial" panose="020B0604020202020204" pitchFamily="34" charset="0"/>
              <a:buChar char="•"/>
            </a:pPr>
            <a:r>
              <a:rPr lang="en-US" sz="2200" b="0" i="0" dirty="0">
                <a:solidFill>
                  <a:srgbClr val="000000"/>
                </a:solidFill>
                <a:effectLst/>
                <a:latin typeface="Jost"/>
              </a:rPr>
              <a:t>White breads, pastas, and rice</a:t>
            </a:r>
          </a:p>
          <a:p>
            <a:pPr marL="742950" lvl="1" indent="-285750">
              <a:lnSpc>
                <a:spcPct val="150000"/>
              </a:lnSpc>
              <a:buFont typeface="Arial" panose="020B0604020202020204" pitchFamily="34" charset="0"/>
              <a:buChar char="•"/>
            </a:pPr>
            <a:r>
              <a:rPr lang="en-US" sz="2200" b="0" i="0" dirty="0">
                <a:solidFill>
                  <a:srgbClr val="000000"/>
                </a:solidFill>
                <a:effectLst/>
                <a:latin typeface="Jost"/>
              </a:rPr>
              <a:t>Packaged snack foods</a:t>
            </a:r>
          </a:p>
          <a:p>
            <a:pPr>
              <a:lnSpc>
                <a:spcPct val="150000"/>
              </a:lnSpc>
              <a:buFont typeface="Arial" panose="020B0604020202020204" pitchFamily="34" charset="0"/>
              <a:buChar char="•"/>
            </a:pPr>
            <a:r>
              <a:rPr lang="en-US" sz="2600" b="0" i="0" dirty="0">
                <a:solidFill>
                  <a:srgbClr val="000000"/>
                </a:solidFill>
                <a:effectLst/>
                <a:latin typeface="Jost"/>
              </a:rPr>
              <a:t> </a:t>
            </a:r>
            <a:endParaRPr lang="en-IN" sz="1800" dirty="0"/>
          </a:p>
        </p:txBody>
      </p:sp>
    </p:spTree>
    <p:extLst>
      <p:ext uri="{BB962C8B-B14F-4D97-AF65-F5344CB8AC3E}">
        <p14:creationId xmlns:p14="http://schemas.microsoft.com/office/powerpoint/2010/main" val="3924410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46D61-428D-18A1-0FAB-8B0A45B29123}"/>
              </a:ext>
            </a:extLst>
          </p:cNvPr>
          <p:cNvSpPr>
            <a:spLocks noGrp="1"/>
          </p:cNvSpPr>
          <p:nvPr>
            <p:ph idx="1"/>
          </p:nvPr>
        </p:nvSpPr>
        <p:spPr>
          <a:xfrm>
            <a:off x="48491" y="187036"/>
            <a:ext cx="11079757" cy="6781800"/>
          </a:xfrm>
        </p:spPr>
        <p:txBody>
          <a:bodyPr>
            <a:normAutofit lnSpcReduction="10000"/>
          </a:bodyPr>
          <a:lstStyle/>
          <a:p>
            <a:pPr>
              <a:lnSpc>
                <a:spcPct val="150000"/>
              </a:lnSpc>
              <a:buFont typeface="Arial" panose="020B0604020202020204" pitchFamily="34" charset="0"/>
              <a:buChar char="•"/>
            </a:pPr>
            <a:r>
              <a:rPr lang="en-US" sz="2800" b="1" i="0" dirty="0">
                <a:solidFill>
                  <a:srgbClr val="000000"/>
                </a:solidFill>
                <a:effectLst/>
                <a:latin typeface="Jost"/>
              </a:rPr>
              <a:t>Foods High in Sugar and Sweeteners</a:t>
            </a:r>
            <a:br>
              <a:rPr lang="en-US" sz="2800" b="0" i="0" dirty="0">
                <a:solidFill>
                  <a:srgbClr val="000000"/>
                </a:solidFill>
                <a:effectLst/>
                <a:latin typeface="Jost"/>
              </a:rPr>
            </a:br>
            <a:r>
              <a:rPr lang="en-US" sz="2800" b="0" i="0" dirty="0">
                <a:solidFill>
                  <a:srgbClr val="000000"/>
                </a:solidFill>
                <a:effectLst/>
                <a:latin typeface="Jost"/>
              </a:rPr>
              <a:t>Foods high in sugar and other sweeteners will cause a rapid spike in blood sugar, so avoiding these foods is important for prediabetes management. </a:t>
            </a:r>
          </a:p>
          <a:p>
            <a:pPr>
              <a:lnSpc>
                <a:spcPct val="150000"/>
              </a:lnSpc>
              <a:buFont typeface="Arial" panose="020B0604020202020204" pitchFamily="34" charset="0"/>
              <a:buChar char="•"/>
            </a:pPr>
            <a:r>
              <a:rPr lang="en-US" sz="2800" b="0" i="0" dirty="0">
                <a:solidFill>
                  <a:srgbClr val="000000"/>
                </a:solidFill>
                <a:effectLst/>
                <a:latin typeface="Jost"/>
              </a:rPr>
              <a:t>Fruits are "OK" because the sugar type is natural (vs added) and is far less than you'll find in sweetened products. So instead of these foods, try incorporating some fresh fruits</a:t>
            </a:r>
          </a:p>
          <a:p>
            <a:pPr marL="742950" lvl="1" indent="-285750">
              <a:lnSpc>
                <a:spcPct val="150000"/>
              </a:lnSpc>
              <a:buFont typeface="Arial" panose="020B0604020202020204" pitchFamily="34" charset="0"/>
              <a:buChar char="•"/>
            </a:pPr>
            <a:r>
              <a:rPr lang="en-US" sz="2400" b="0" i="0" dirty="0">
                <a:solidFill>
                  <a:srgbClr val="000000"/>
                </a:solidFill>
                <a:effectLst/>
                <a:latin typeface="Jost"/>
              </a:rPr>
              <a:t>Flavored coffee drinks</a:t>
            </a:r>
          </a:p>
          <a:p>
            <a:pPr marL="742950" lvl="1" indent="-285750">
              <a:lnSpc>
                <a:spcPct val="150000"/>
              </a:lnSpc>
              <a:buFont typeface="Arial" panose="020B0604020202020204" pitchFamily="34" charset="0"/>
              <a:buChar char="•"/>
            </a:pPr>
            <a:r>
              <a:rPr lang="en-US" sz="2400" b="0" i="0" dirty="0">
                <a:solidFill>
                  <a:srgbClr val="000000"/>
                </a:solidFill>
                <a:effectLst/>
                <a:latin typeface="Jost"/>
              </a:rPr>
              <a:t>Sweetened breakfast cereals</a:t>
            </a:r>
          </a:p>
          <a:p>
            <a:pPr marL="742950" lvl="1" indent="-285750">
              <a:lnSpc>
                <a:spcPct val="150000"/>
              </a:lnSpc>
              <a:buFont typeface="Arial" panose="020B0604020202020204" pitchFamily="34" charset="0"/>
              <a:buChar char="•"/>
            </a:pPr>
            <a:r>
              <a:rPr lang="en-US" sz="2400" b="0" i="0" dirty="0">
                <a:solidFill>
                  <a:srgbClr val="000000"/>
                </a:solidFill>
                <a:effectLst/>
                <a:latin typeface="Jost"/>
              </a:rPr>
              <a:t>Sugary drinks like soda</a:t>
            </a:r>
          </a:p>
          <a:p>
            <a:pPr marL="742950" lvl="1" indent="-285750">
              <a:lnSpc>
                <a:spcPct val="150000"/>
              </a:lnSpc>
              <a:buFont typeface="Arial" panose="020B0604020202020204" pitchFamily="34" charset="0"/>
              <a:buChar char="•"/>
            </a:pPr>
            <a:r>
              <a:rPr lang="en-US" sz="2400" b="0" i="0" dirty="0">
                <a:solidFill>
                  <a:srgbClr val="000000"/>
                </a:solidFill>
                <a:effectLst/>
                <a:latin typeface="Jost"/>
              </a:rPr>
              <a:t>Alcohol</a:t>
            </a:r>
          </a:p>
          <a:p>
            <a:pPr>
              <a:lnSpc>
                <a:spcPct val="150000"/>
              </a:lnSpc>
            </a:pPr>
            <a:endParaRPr lang="en-IN" sz="2800" dirty="0"/>
          </a:p>
        </p:txBody>
      </p:sp>
    </p:spTree>
    <p:extLst>
      <p:ext uri="{BB962C8B-B14F-4D97-AF65-F5344CB8AC3E}">
        <p14:creationId xmlns:p14="http://schemas.microsoft.com/office/powerpoint/2010/main" val="230701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E29F6-AEE6-CE35-8829-352A9E995487}"/>
              </a:ext>
            </a:extLst>
          </p:cNvPr>
          <p:cNvSpPr>
            <a:spLocks noGrp="1"/>
          </p:cNvSpPr>
          <p:nvPr>
            <p:ph type="title"/>
          </p:nvPr>
        </p:nvSpPr>
        <p:spPr>
          <a:xfrm>
            <a:off x="979794" y="2715214"/>
            <a:ext cx="10058400" cy="1609344"/>
          </a:xfrm>
        </p:spPr>
        <p:txBody>
          <a:bodyPr/>
          <a:lstStyle/>
          <a:p>
            <a:pPr algn="ctr"/>
            <a:r>
              <a:rPr lang="en-IN" dirty="0"/>
              <a:t>GLYCEMIC INDEX </a:t>
            </a:r>
          </a:p>
        </p:txBody>
      </p:sp>
    </p:spTree>
    <p:extLst>
      <p:ext uri="{BB962C8B-B14F-4D97-AF65-F5344CB8AC3E}">
        <p14:creationId xmlns:p14="http://schemas.microsoft.com/office/powerpoint/2010/main" val="646569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21BB50-85F5-4423-EA70-F1A5CB6CA806}"/>
              </a:ext>
            </a:extLst>
          </p:cNvPr>
          <p:cNvSpPr>
            <a:spLocks noGrp="1"/>
          </p:cNvSpPr>
          <p:nvPr>
            <p:ph idx="1"/>
          </p:nvPr>
        </p:nvSpPr>
        <p:spPr>
          <a:xfrm>
            <a:off x="-48491" y="138545"/>
            <a:ext cx="12240491" cy="6485620"/>
          </a:xfrm>
        </p:spPr>
        <p:txBody>
          <a:bodyPr>
            <a:normAutofit/>
          </a:bodyPr>
          <a:lstStyle/>
          <a:p>
            <a:pPr algn="just">
              <a:lnSpc>
                <a:spcPct val="160000"/>
              </a:lnSpc>
            </a:pPr>
            <a:r>
              <a:rPr lang="en-US" sz="2400" b="0" i="0" dirty="0">
                <a:effectLst/>
                <a:latin typeface="Jost"/>
              </a:rPr>
              <a:t>The Glycemic Index is a number that tells </a:t>
            </a:r>
            <a:r>
              <a:rPr lang="en-US" sz="2400" b="0" i="0" u="sng" dirty="0">
                <a:effectLst/>
                <a:latin typeface="Jost"/>
                <a:hlinkClick r:id="rId2">
                  <a:extLst>
                    <a:ext uri="{A12FA001-AC4F-418D-AE19-62706E023703}">
                      <ahyp:hlinkClr xmlns:ahyp="http://schemas.microsoft.com/office/drawing/2018/hyperlinkcolor" val="tx"/>
                    </a:ext>
                  </a:extLst>
                </a:hlinkClick>
              </a:rPr>
              <a:t>how fast or how slow the body converts carbohydrates</a:t>
            </a:r>
            <a:r>
              <a:rPr lang="en-US" sz="2400" b="0" i="0" dirty="0">
                <a:effectLst/>
                <a:latin typeface="Jost"/>
              </a:rPr>
              <a:t> into blood sugar.  The scale ranges from 1 to 100; for a prediabetes diet, the lower the number, the better:</a:t>
            </a:r>
          </a:p>
          <a:p>
            <a:pPr algn="just">
              <a:lnSpc>
                <a:spcPct val="160000"/>
              </a:lnSpc>
              <a:buFont typeface="Arial" panose="020B0604020202020204" pitchFamily="34" charset="0"/>
              <a:buChar char="•"/>
            </a:pPr>
            <a:r>
              <a:rPr lang="en-US" sz="2400" b="0" i="0" dirty="0">
                <a:effectLst/>
                <a:latin typeface="Jost"/>
              </a:rPr>
              <a:t>55 or less = Low (good)</a:t>
            </a:r>
          </a:p>
          <a:p>
            <a:pPr algn="just">
              <a:lnSpc>
                <a:spcPct val="160000"/>
              </a:lnSpc>
              <a:buFont typeface="Arial" panose="020B0604020202020204" pitchFamily="34" charset="0"/>
              <a:buChar char="•"/>
            </a:pPr>
            <a:r>
              <a:rPr lang="en-US" sz="2400" b="0" i="0" dirty="0">
                <a:effectLst/>
                <a:latin typeface="Jost"/>
              </a:rPr>
              <a:t>56 - 69 = Medium</a:t>
            </a:r>
          </a:p>
          <a:p>
            <a:pPr algn="just">
              <a:lnSpc>
                <a:spcPct val="160000"/>
              </a:lnSpc>
              <a:buFont typeface="Arial" panose="020B0604020202020204" pitchFamily="34" charset="0"/>
              <a:buChar char="•"/>
            </a:pPr>
            <a:r>
              <a:rPr lang="en-US" sz="2400" b="0" i="0" dirty="0">
                <a:effectLst/>
                <a:latin typeface="Jost"/>
              </a:rPr>
              <a:t>70 or higher = High ("bad")</a:t>
            </a:r>
          </a:p>
          <a:p>
            <a:pPr algn="just">
              <a:lnSpc>
                <a:spcPct val="160000"/>
              </a:lnSpc>
            </a:pPr>
            <a:r>
              <a:rPr lang="en-US" sz="2400" b="0" i="0" dirty="0">
                <a:effectLst/>
                <a:latin typeface="Jost"/>
              </a:rPr>
              <a:t>Research suggests that </a:t>
            </a:r>
            <a:r>
              <a:rPr lang="en-US" sz="2400" b="0" i="0" u="sng" dirty="0">
                <a:effectLst/>
                <a:latin typeface="Jost"/>
                <a:hlinkClick r:id="rId3">
                  <a:extLst>
                    <a:ext uri="{A12FA001-AC4F-418D-AE19-62706E023703}">
                      <ahyp:hlinkClr xmlns:ahyp="http://schemas.microsoft.com/office/drawing/2018/hyperlinkcolor" val="tx"/>
                    </a:ext>
                  </a:extLst>
                </a:hlinkClick>
              </a:rPr>
              <a:t>focusing on foods with low-glycemic index carbohydrates and high fiber</a:t>
            </a:r>
            <a:r>
              <a:rPr lang="en-US" sz="2400" b="0" i="0" dirty="0">
                <a:effectLst/>
                <a:latin typeface="Jost"/>
              </a:rPr>
              <a:t> may protect against diabetes and cardiovascular disease.  </a:t>
            </a:r>
          </a:p>
          <a:p>
            <a:pPr algn="just">
              <a:lnSpc>
                <a:spcPct val="160000"/>
              </a:lnSpc>
            </a:pPr>
            <a:r>
              <a:rPr lang="en-US" sz="2400" b="0" i="0" dirty="0">
                <a:effectLst/>
                <a:latin typeface="Jost"/>
              </a:rPr>
              <a:t>Specifically, another study found that increased fiber </a:t>
            </a:r>
            <a:r>
              <a:rPr lang="en-US" sz="2400" b="0" i="0" u="sng" dirty="0">
                <a:effectLst/>
                <a:latin typeface="Jost"/>
                <a:hlinkClick r:id="rId4">
                  <a:extLst>
                    <a:ext uri="{A12FA001-AC4F-418D-AE19-62706E023703}">
                      <ahyp:hlinkClr xmlns:ahyp="http://schemas.microsoft.com/office/drawing/2018/hyperlinkcolor" val="tx"/>
                    </a:ext>
                  </a:extLst>
                </a:hlinkClick>
              </a:rPr>
              <a:t>may improve glucose control</a:t>
            </a:r>
            <a:r>
              <a:rPr lang="en-US" sz="2400" b="0" i="0" dirty="0">
                <a:effectLst/>
                <a:latin typeface="Jost"/>
              </a:rPr>
              <a:t> .</a:t>
            </a:r>
          </a:p>
          <a:p>
            <a:pPr algn="just">
              <a:lnSpc>
                <a:spcPct val="160000"/>
              </a:lnSpc>
            </a:pPr>
            <a:endParaRPr lang="en-US" sz="2400" b="0" i="0" dirty="0">
              <a:effectLst/>
              <a:latin typeface="Jost"/>
            </a:endParaRPr>
          </a:p>
          <a:p>
            <a:pPr algn="just">
              <a:lnSpc>
                <a:spcPct val="160000"/>
              </a:lnSpc>
            </a:pPr>
            <a:endParaRPr lang="en-IN" sz="2400" dirty="0"/>
          </a:p>
        </p:txBody>
      </p:sp>
    </p:spTree>
    <p:extLst>
      <p:ext uri="{BB962C8B-B14F-4D97-AF65-F5344CB8AC3E}">
        <p14:creationId xmlns:p14="http://schemas.microsoft.com/office/powerpoint/2010/main" val="159660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outHorizontal)">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down)">
                                      <p:cBhvr>
                                        <p:cTn id="3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EE5CF-1DC4-5DC8-20D1-D908F3B0D51C}"/>
              </a:ext>
            </a:extLst>
          </p:cNvPr>
          <p:cNvSpPr>
            <a:spLocks noGrp="1"/>
          </p:cNvSpPr>
          <p:nvPr>
            <p:ph idx="1"/>
          </p:nvPr>
        </p:nvSpPr>
        <p:spPr>
          <a:xfrm>
            <a:off x="381000" y="290945"/>
            <a:ext cx="10572744" cy="6255565"/>
          </a:xfrm>
        </p:spPr>
        <p:txBody>
          <a:bodyPr>
            <a:normAutofit/>
          </a:bodyPr>
          <a:lstStyle/>
          <a:p>
            <a:pPr algn="just">
              <a:lnSpc>
                <a:spcPct val="200000"/>
              </a:lnSpc>
            </a:pPr>
            <a:r>
              <a:rPr lang="en-US" b="0" i="0" dirty="0">
                <a:effectLst/>
                <a:latin typeface="Jost"/>
              </a:rPr>
              <a:t>Glycemic Index labeling is also </a:t>
            </a:r>
            <a:r>
              <a:rPr lang="en-US" b="0" i="0" u="sng" dirty="0">
                <a:effectLst/>
                <a:latin typeface="Jost"/>
                <a:hlinkClick r:id="rId2">
                  <a:extLst>
                    <a:ext uri="{A12FA001-AC4F-418D-AE19-62706E023703}">
                      <ahyp:hlinkClr xmlns:ahyp="http://schemas.microsoft.com/office/drawing/2018/hyperlinkcolor" val="tx"/>
                    </a:ext>
                  </a:extLst>
                </a:hlinkClick>
              </a:rPr>
              <a:t>supported by various scholarly publications</a:t>
            </a:r>
            <a:r>
              <a:rPr lang="en-US" b="0" i="0" dirty="0">
                <a:effectLst/>
                <a:latin typeface="Jost"/>
              </a:rPr>
              <a:t>. </a:t>
            </a:r>
          </a:p>
          <a:p>
            <a:pPr algn="just">
              <a:lnSpc>
                <a:spcPct val="200000"/>
              </a:lnSpc>
            </a:pPr>
            <a:r>
              <a:rPr lang="en-US" b="0" i="0" dirty="0">
                <a:effectLst/>
                <a:latin typeface="Jost"/>
              </a:rPr>
              <a:t>The Glycemic Index value for a specific food can vary depending on:</a:t>
            </a:r>
          </a:p>
          <a:p>
            <a:pPr algn="just">
              <a:lnSpc>
                <a:spcPct val="200000"/>
              </a:lnSpc>
              <a:buFont typeface="Arial" panose="020B0604020202020204" pitchFamily="34" charset="0"/>
              <a:buChar char="•"/>
            </a:pPr>
            <a:r>
              <a:rPr lang="en-US" b="0" i="0" dirty="0">
                <a:effectLst/>
                <a:latin typeface="Jost"/>
              </a:rPr>
              <a:t>How you cook it</a:t>
            </a:r>
          </a:p>
          <a:p>
            <a:pPr algn="just">
              <a:lnSpc>
                <a:spcPct val="200000"/>
              </a:lnSpc>
              <a:buFont typeface="Arial" panose="020B0604020202020204" pitchFamily="34" charset="0"/>
              <a:buChar char="•"/>
            </a:pPr>
            <a:r>
              <a:rPr lang="en-US" b="0" i="0" dirty="0">
                <a:effectLst/>
                <a:latin typeface="Jost"/>
              </a:rPr>
              <a:t>How old the food is</a:t>
            </a:r>
          </a:p>
          <a:p>
            <a:pPr algn="just">
              <a:lnSpc>
                <a:spcPct val="200000"/>
              </a:lnSpc>
              <a:buFont typeface="Arial" panose="020B0604020202020204" pitchFamily="34" charset="0"/>
              <a:buChar char="•"/>
            </a:pPr>
            <a:r>
              <a:rPr lang="en-US" b="0" i="0" u="sng" dirty="0">
                <a:effectLst/>
                <a:latin typeface="Jost"/>
                <a:hlinkClick r:id="rId3">
                  <a:extLst>
                    <a:ext uri="{A12FA001-AC4F-418D-AE19-62706E023703}">
                      <ahyp:hlinkClr xmlns:ahyp="http://schemas.microsoft.com/office/drawing/2018/hyperlinkcolor" val="tx"/>
                    </a:ext>
                  </a:extLst>
                </a:hlinkClick>
              </a:rPr>
              <a:t>Fat and fiber tend to lower glycemic index</a:t>
            </a:r>
            <a:endParaRPr lang="en-US" b="0" i="0" dirty="0">
              <a:effectLst/>
              <a:latin typeface="Jost"/>
            </a:endParaRPr>
          </a:p>
          <a:p>
            <a:pPr algn="just">
              <a:lnSpc>
                <a:spcPct val="200000"/>
              </a:lnSpc>
              <a:buFont typeface="Arial" panose="020B0604020202020204" pitchFamily="34" charset="0"/>
              <a:buChar char="•"/>
            </a:pPr>
            <a:r>
              <a:rPr lang="en-US" b="0" i="0" dirty="0">
                <a:effectLst/>
                <a:latin typeface="Jost"/>
              </a:rPr>
              <a:t>For example, </a:t>
            </a:r>
            <a:r>
              <a:rPr lang="en-US" b="0" i="0" u="sng" dirty="0">
                <a:effectLst/>
                <a:latin typeface="Jost"/>
                <a:hlinkClick r:id="rId4">
                  <a:extLst>
                    <a:ext uri="{A12FA001-AC4F-418D-AE19-62706E023703}">
                      <ahyp:hlinkClr xmlns:ahyp="http://schemas.microsoft.com/office/drawing/2018/hyperlinkcolor" val="tx"/>
                    </a:ext>
                  </a:extLst>
                </a:hlinkClick>
              </a:rPr>
              <a:t>the longer you cook pasta, the lower the glycemic index</a:t>
            </a:r>
            <a:r>
              <a:rPr lang="en-US" b="0" i="0" dirty="0">
                <a:effectLst/>
                <a:latin typeface="Jost"/>
              </a:rPr>
              <a:t>.</a:t>
            </a:r>
          </a:p>
          <a:p>
            <a:pPr algn="just">
              <a:lnSpc>
                <a:spcPct val="200000"/>
              </a:lnSpc>
              <a:buFont typeface="Arial" panose="020B0604020202020204" pitchFamily="34" charset="0"/>
              <a:buChar char="•"/>
            </a:pPr>
            <a:r>
              <a:rPr lang="en-US" b="0" i="0" dirty="0">
                <a:effectLst/>
                <a:latin typeface="Jost"/>
              </a:rPr>
              <a:t>The glycemic index increases in fruits (such as bananas, peaches, etc.) as they ripen.</a:t>
            </a:r>
          </a:p>
          <a:p>
            <a:pPr algn="just">
              <a:lnSpc>
                <a:spcPct val="200000"/>
              </a:lnSpc>
            </a:pPr>
            <a:endParaRPr lang="en-IN" dirty="0"/>
          </a:p>
        </p:txBody>
      </p:sp>
    </p:spTree>
    <p:extLst>
      <p:ext uri="{BB962C8B-B14F-4D97-AF65-F5344CB8AC3E}">
        <p14:creationId xmlns:p14="http://schemas.microsoft.com/office/powerpoint/2010/main" val="4945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414C-6B81-3688-87E4-A29F651CA229}"/>
              </a:ext>
            </a:extLst>
          </p:cNvPr>
          <p:cNvSpPr>
            <a:spLocks noGrp="1"/>
          </p:cNvSpPr>
          <p:nvPr>
            <p:ph type="title"/>
          </p:nvPr>
        </p:nvSpPr>
        <p:spPr>
          <a:xfrm>
            <a:off x="0" y="-83762"/>
            <a:ext cx="12326950" cy="942321"/>
          </a:xfrm>
        </p:spPr>
        <p:txBody>
          <a:bodyPr>
            <a:normAutofit fontScale="90000"/>
          </a:bodyPr>
          <a:lstStyle/>
          <a:p>
            <a:pPr algn="ctr"/>
            <a:br>
              <a:rPr lang="en-US" b="1" i="0" dirty="0">
                <a:solidFill>
                  <a:srgbClr val="000000"/>
                </a:solidFill>
                <a:effectLst/>
                <a:latin typeface="CooperHewittSemibold"/>
              </a:rPr>
            </a:br>
            <a:br>
              <a:rPr lang="en-US" b="1" i="0" dirty="0">
                <a:solidFill>
                  <a:srgbClr val="000000"/>
                </a:solidFill>
                <a:effectLst/>
                <a:latin typeface="CooperHewittSemibold"/>
              </a:rPr>
            </a:br>
            <a:r>
              <a:rPr lang="en-US" b="1" i="0" dirty="0">
                <a:solidFill>
                  <a:srgbClr val="000000"/>
                </a:solidFill>
                <a:effectLst/>
                <a:latin typeface="CooperHewittSemibold"/>
              </a:rPr>
              <a:t>Glycemic Index vs. Glycemic Load</a:t>
            </a:r>
            <a:br>
              <a:rPr lang="en-US" b="1" i="0" dirty="0">
                <a:solidFill>
                  <a:srgbClr val="000000"/>
                </a:solidFill>
                <a:effectLst/>
                <a:latin typeface="CooperHewittSemibold"/>
              </a:rPr>
            </a:br>
            <a:endParaRPr lang="en-IN" dirty="0"/>
          </a:p>
        </p:txBody>
      </p:sp>
      <p:sp>
        <p:nvSpPr>
          <p:cNvPr id="3" name="Content Placeholder 2">
            <a:extLst>
              <a:ext uri="{FF2B5EF4-FFF2-40B4-BE49-F238E27FC236}">
                <a16:creationId xmlns:a16="http://schemas.microsoft.com/office/drawing/2014/main" id="{DF153A60-C7D4-F44C-BB27-876BFAB44B04}"/>
              </a:ext>
            </a:extLst>
          </p:cNvPr>
          <p:cNvSpPr>
            <a:spLocks noGrp="1"/>
          </p:cNvSpPr>
          <p:nvPr>
            <p:ph idx="1"/>
          </p:nvPr>
        </p:nvSpPr>
        <p:spPr>
          <a:xfrm>
            <a:off x="223365" y="1354150"/>
            <a:ext cx="10904883" cy="5325856"/>
          </a:xfrm>
        </p:spPr>
        <p:txBody>
          <a:bodyPr>
            <a:normAutofit fontScale="92500" lnSpcReduction="10000"/>
          </a:bodyPr>
          <a:lstStyle/>
          <a:p>
            <a:pPr algn="just">
              <a:lnSpc>
                <a:spcPct val="150000"/>
              </a:lnSpc>
            </a:pPr>
            <a:r>
              <a:rPr lang="en-US" b="0" i="0" dirty="0">
                <a:solidFill>
                  <a:srgbClr val="000000"/>
                </a:solidFill>
                <a:effectLst/>
                <a:latin typeface="Jost"/>
              </a:rPr>
              <a:t>For example, watermelon has a high Glycemic Index value (80), but a Glycemic Load is only 5 because the food has relatively little carbohydrates. </a:t>
            </a:r>
          </a:p>
          <a:p>
            <a:pPr algn="just">
              <a:lnSpc>
                <a:spcPct val="150000"/>
              </a:lnSpc>
            </a:pPr>
            <a:r>
              <a:rPr lang="en-US" b="0" i="0" u="sng" dirty="0">
                <a:solidFill>
                  <a:srgbClr val="00CC77"/>
                </a:solidFill>
                <a:effectLst/>
                <a:latin typeface="Jost"/>
                <a:hlinkClick r:id="rId2"/>
              </a:rPr>
              <a:t>calculate a food's glycemic load</a:t>
            </a:r>
            <a:r>
              <a:rPr lang="en-US" b="0" i="0" dirty="0">
                <a:solidFill>
                  <a:srgbClr val="000000"/>
                </a:solidFill>
                <a:effectLst/>
                <a:latin typeface="Jost"/>
              </a:rPr>
              <a:t> by multiplying the per-serving carbohydrate level by the glycemic index and dividing by 100.</a:t>
            </a:r>
          </a:p>
          <a:p>
            <a:pPr algn="just">
              <a:lnSpc>
                <a:spcPct val="150000"/>
              </a:lnSpc>
            </a:pPr>
            <a:r>
              <a:rPr lang="en-US" b="0" i="0" dirty="0">
                <a:solidFill>
                  <a:srgbClr val="000000"/>
                </a:solidFill>
                <a:effectLst/>
                <a:latin typeface="Jost"/>
              </a:rPr>
              <a:t>  Above 20 is high, 11 to 19 is moderate, and 10 and below is considered low.</a:t>
            </a:r>
          </a:p>
          <a:p>
            <a:pPr algn="just">
              <a:lnSpc>
                <a:spcPct val="150000"/>
              </a:lnSpc>
            </a:pPr>
            <a:r>
              <a:rPr lang="en-US" b="0" i="0" dirty="0">
                <a:solidFill>
                  <a:srgbClr val="000000"/>
                </a:solidFill>
                <a:effectLst/>
                <a:latin typeface="Jost"/>
              </a:rPr>
              <a:t>Ultimately, when building a meal plan to better regulate your blood sugar, </a:t>
            </a:r>
            <a:r>
              <a:rPr lang="en-US" b="0" i="0" u="sng" dirty="0">
                <a:solidFill>
                  <a:srgbClr val="00CC77"/>
                </a:solidFill>
                <a:effectLst/>
                <a:latin typeface="Jost"/>
                <a:hlinkClick r:id="rId3"/>
              </a:rPr>
              <a:t>it is important to be mindful of all three key metrics</a:t>
            </a:r>
            <a:r>
              <a:rPr lang="en-US" b="0" i="0" dirty="0">
                <a:solidFill>
                  <a:srgbClr val="000000"/>
                </a:solidFill>
                <a:effectLst/>
                <a:latin typeface="Jost"/>
              </a:rPr>
              <a:t>:</a:t>
            </a:r>
          </a:p>
          <a:p>
            <a:pPr algn="just">
              <a:lnSpc>
                <a:spcPct val="150000"/>
              </a:lnSpc>
              <a:buFont typeface="Arial" panose="020B0604020202020204" pitchFamily="34" charset="0"/>
              <a:buChar char="•"/>
            </a:pPr>
            <a:r>
              <a:rPr lang="en-US" b="0" i="0" dirty="0">
                <a:solidFill>
                  <a:srgbClr val="000000"/>
                </a:solidFill>
                <a:effectLst/>
                <a:latin typeface="Jost"/>
              </a:rPr>
              <a:t>The total carbohydrates in the food</a:t>
            </a:r>
          </a:p>
          <a:p>
            <a:pPr algn="just">
              <a:lnSpc>
                <a:spcPct val="150000"/>
              </a:lnSpc>
              <a:buFont typeface="Arial" panose="020B0604020202020204" pitchFamily="34" charset="0"/>
              <a:buChar char="•"/>
            </a:pPr>
            <a:r>
              <a:rPr lang="en-US" b="0" i="0" dirty="0">
                <a:solidFill>
                  <a:srgbClr val="000000"/>
                </a:solidFill>
                <a:effectLst/>
                <a:latin typeface="Jost"/>
              </a:rPr>
              <a:t>The speed with which food will increase the blood glucose: glycemic index</a:t>
            </a:r>
          </a:p>
          <a:p>
            <a:pPr algn="just">
              <a:lnSpc>
                <a:spcPct val="150000"/>
              </a:lnSpc>
              <a:buFont typeface="Arial" panose="020B0604020202020204" pitchFamily="34" charset="0"/>
              <a:buChar char="•"/>
            </a:pPr>
            <a:r>
              <a:rPr lang="en-US" b="0" i="0" dirty="0">
                <a:solidFill>
                  <a:srgbClr val="000000"/>
                </a:solidFill>
                <a:effectLst/>
                <a:latin typeface="Jost"/>
              </a:rPr>
              <a:t>The ultimate level to which the blood glucose could rise: glycemic load</a:t>
            </a:r>
          </a:p>
          <a:p>
            <a:pPr algn="just">
              <a:lnSpc>
                <a:spcPct val="150000"/>
              </a:lnSpc>
            </a:pPr>
            <a:endParaRPr lang="en-IN" dirty="0"/>
          </a:p>
        </p:txBody>
      </p:sp>
    </p:spTree>
    <p:extLst>
      <p:ext uri="{BB962C8B-B14F-4D97-AF65-F5344CB8AC3E}">
        <p14:creationId xmlns:p14="http://schemas.microsoft.com/office/powerpoint/2010/main" val="74401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ycemic Load vs Index: Which is Better for Managing Diabetes? - Erin  Palinski-Wade">
            <a:extLst>
              <a:ext uri="{FF2B5EF4-FFF2-40B4-BE49-F238E27FC236}">
                <a16:creationId xmlns:a16="http://schemas.microsoft.com/office/drawing/2014/main" id="{87CBEAF0-EE34-9BBE-8DCA-AC58E0A85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99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1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6880D-2438-1223-A49C-8700672C2AF8}"/>
              </a:ext>
            </a:extLst>
          </p:cNvPr>
          <p:cNvSpPr>
            <a:spLocks noGrp="1"/>
          </p:cNvSpPr>
          <p:nvPr>
            <p:ph idx="1"/>
          </p:nvPr>
        </p:nvSpPr>
        <p:spPr>
          <a:xfrm>
            <a:off x="376927" y="656134"/>
            <a:ext cx="11815073" cy="5938630"/>
          </a:xfrm>
        </p:spPr>
        <p:txBody>
          <a:bodyPr>
            <a:normAutofit fontScale="92500" lnSpcReduction="10000"/>
          </a:bodyPr>
          <a:lstStyle/>
          <a:p>
            <a:pPr>
              <a:lnSpc>
                <a:spcPct val="150000"/>
              </a:lnSpc>
            </a:pPr>
            <a:r>
              <a:rPr lang="en-US" sz="3200" dirty="0"/>
              <a:t>Genetic Link</a:t>
            </a:r>
          </a:p>
          <a:p>
            <a:pPr>
              <a:lnSpc>
                <a:spcPct val="150000"/>
              </a:lnSpc>
            </a:pPr>
            <a:r>
              <a:rPr lang="en-US" sz="3200" dirty="0"/>
              <a:t>Predisposition to type 1 diabetes is related to human leukocyte  antigens (HI.As) </a:t>
            </a:r>
          </a:p>
          <a:p>
            <a:pPr>
              <a:lnSpc>
                <a:spcPct val="150000"/>
              </a:lnSpc>
            </a:pPr>
            <a:r>
              <a:rPr lang="en-US" sz="3200" dirty="0"/>
              <a:t>Theoretically, when an individual with certain HLA types is exposed to a viral infection, the beta-cells of the pancreas are destroyed, either directly or through an autoimmune process. </a:t>
            </a:r>
          </a:p>
          <a:p>
            <a:pPr>
              <a:lnSpc>
                <a:spcPct val="150000"/>
              </a:lnSpc>
            </a:pPr>
            <a:r>
              <a:rPr lang="en-US" sz="3200" dirty="0"/>
              <a:t>The HLA types associated with an increased risk for type 1 diabetes include HLA-DR3 and HLA-DR4 </a:t>
            </a:r>
            <a:endParaRPr lang="en-IN" sz="3200" dirty="0"/>
          </a:p>
        </p:txBody>
      </p:sp>
    </p:spTree>
    <p:extLst>
      <p:ext uri="{BB962C8B-B14F-4D97-AF65-F5344CB8AC3E}">
        <p14:creationId xmlns:p14="http://schemas.microsoft.com/office/powerpoint/2010/main" val="359833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65D12-CC90-ECBA-890D-8F79590D53E9}"/>
              </a:ext>
            </a:extLst>
          </p:cNvPr>
          <p:cNvSpPr>
            <a:spLocks noGrp="1"/>
          </p:cNvSpPr>
          <p:nvPr>
            <p:ph idx="1"/>
          </p:nvPr>
        </p:nvSpPr>
        <p:spPr>
          <a:xfrm>
            <a:off x="83127" y="568036"/>
            <a:ext cx="12011891" cy="6123709"/>
          </a:xfrm>
        </p:spPr>
        <p:txBody>
          <a:bodyPr>
            <a:normAutofit/>
          </a:bodyPr>
          <a:lstStyle/>
          <a:p>
            <a:pPr algn="just">
              <a:lnSpc>
                <a:spcPct val="150000"/>
              </a:lnSpc>
            </a:pPr>
            <a:r>
              <a:rPr lang="en-US" sz="3200" dirty="0"/>
              <a:t>Idiopathic diabetes is a form of type 1 diabetes that is strongly inherited and not related to autoimmunity. </a:t>
            </a:r>
          </a:p>
          <a:p>
            <a:pPr algn="just">
              <a:lnSpc>
                <a:spcPct val="150000"/>
              </a:lnSpc>
            </a:pPr>
            <a:r>
              <a:rPr lang="en-US" sz="3200" dirty="0"/>
              <a:t>It only occurs in a small number of people with type 1 diabetes, most often of Hispanic, African, or Asian ancestry. </a:t>
            </a:r>
          </a:p>
          <a:p>
            <a:pPr algn="just">
              <a:lnSpc>
                <a:spcPct val="150000"/>
              </a:lnSpc>
            </a:pPr>
            <a:r>
              <a:rPr lang="en-US" sz="3200" dirty="0"/>
              <a:t>Latent autoimmune diabetes in adults (LADA), a slowly progressing autoimmune form of type 1 diabetes, occurs in adults and is often mistaken for type 2 diabetes.</a:t>
            </a:r>
            <a:endParaRPr lang="en-IN" sz="3200" dirty="0"/>
          </a:p>
        </p:txBody>
      </p:sp>
    </p:spTree>
    <p:extLst>
      <p:ext uri="{BB962C8B-B14F-4D97-AF65-F5344CB8AC3E}">
        <p14:creationId xmlns:p14="http://schemas.microsoft.com/office/powerpoint/2010/main" val="366275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6B6D-F077-C697-1D48-348C96161A4C}"/>
              </a:ext>
            </a:extLst>
          </p:cNvPr>
          <p:cNvSpPr>
            <a:spLocks noGrp="1"/>
          </p:cNvSpPr>
          <p:nvPr>
            <p:ph type="title"/>
          </p:nvPr>
        </p:nvSpPr>
        <p:spPr>
          <a:xfrm>
            <a:off x="1069848" y="484632"/>
            <a:ext cx="10058400" cy="450550"/>
          </a:xfrm>
        </p:spPr>
        <p:txBody>
          <a:bodyPr>
            <a:noAutofit/>
          </a:bodyPr>
          <a:lstStyle/>
          <a:p>
            <a:r>
              <a:rPr lang="en-IN" dirty="0"/>
              <a:t>Onset of Disease</a:t>
            </a:r>
          </a:p>
        </p:txBody>
      </p:sp>
      <p:sp>
        <p:nvSpPr>
          <p:cNvPr id="3" name="Content Placeholder 2">
            <a:extLst>
              <a:ext uri="{FF2B5EF4-FFF2-40B4-BE49-F238E27FC236}">
                <a16:creationId xmlns:a16="http://schemas.microsoft.com/office/drawing/2014/main" id="{F2CF91FA-369E-C5E0-7913-32AAFD49A21A}"/>
              </a:ext>
            </a:extLst>
          </p:cNvPr>
          <p:cNvSpPr>
            <a:spLocks noGrp="1"/>
          </p:cNvSpPr>
          <p:nvPr>
            <p:ph idx="1"/>
          </p:nvPr>
        </p:nvSpPr>
        <p:spPr>
          <a:xfrm>
            <a:off x="138545" y="1246909"/>
            <a:ext cx="12219710" cy="4925291"/>
          </a:xfrm>
        </p:spPr>
        <p:txBody>
          <a:bodyPr>
            <a:normAutofit lnSpcReduction="10000"/>
          </a:bodyPr>
          <a:lstStyle/>
          <a:p>
            <a:pPr algn="just">
              <a:lnSpc>
                <a:spcPct val="150000"/>
              </a:lnSpc>
            </a:pPr>
            <a:r>
              <a:rPr lang="en-US" sz="3600" dirty="0"/>
              <a:t>In type 1 diabetes, the islet cell autoantibodies responsible for beta cell destruction are present for months to years before the onset of symptoms. </a:t>
            </a:r>
          </a:p>
          <a:p>
            <a:pPr algn="just">
              <a:lnSpc>
                <a:spcPct val="150000"/>
              </a:lnSpc>
            </a:pPr>
            <a:r>
              <a:rPr lang="en-US" sz="3600" dirty="0"/>
              <a:t>Manifestations of type 1 diabetes develop when the person's pancreas can no longer produce sufficient amounts of insulin to maintain normal glucose.</a:t>
            </a:r>
          </a:p>
          <a:p>
            <a:pPr marL="0" indent="0">
              <a:buNone/>
            </a:pPr>
            <a:endParaRPr lang="en-US" dirty="0"/>
          </a:p>
        </p:txBody>
      </p:sp>
    </p:spTree>
    <p:extLst>
      <p:ext uri="{BB962C8B-B14F-4D97-AF65-F5344CB8AC3E}">
        <p14:creationId xmlns:p14="http://schemas.microsoft.com/office/powerpoint/2010/main" val="73132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2A725-FDEA-9C0A-7109-8D512953CDA7}"/>
              </a:ext>
            </a:extLst>
          </p:cNvPr>
          <p:cNvSpPr>
            <a:spLocks noGrp="1"/>
          </p:cNvSpPr>
          <p:nvPr>
            <p:ph idx="1"/>
          </p:nvPr>
        </p:nvSpPr>
        <p:spPr>
          <a:xfrm>
            <a:off x="-55418" y="429491"/>
            <a:ext cx="12247418" cy="5742709"/>
          </a:xfrm>
        </p:spPr>
        <p:txBody>
          <a:bodyPr>
            <a:normAutofit/>
          </a:bodyPr>
          <a:lstStyle/>
          <a:p>
            <a:pPr algn="just">
              <a:lnSpc>
                <a:spcPct val="150000"/>
              </a:lnSpc>
            </a:pPr>
            <a:r>
              <a:rPr lang="en-US" sz="3300" dirty="0"/>
              <a:t>Once this occurs, the onset of symptoms is usually rapid, and patients often are initially seen with impending or actual ketoacidosis.</a:t>
            </a:r>
          </a:p>
          <a:p>
            <a:pPr algn="just">
              <a:lnSpc>
                <a:spcPct val="150000"/>
              </a:lnSpc>
            </a:pPr>
            <a:r>
              <a:rPr lang="en-US" sz="3300" dirty="0"/>
              <a:t>The patient usually has a history of recent and sudden weight loss and the classic symptoms of polydipsia (excessive thirst), polyuria (frequent urination), and polyphagia (excessive hunger).</a:t>
            </a:r>
          </a:p>
          <a:p>
            <a:endParaRPr lang="en-IN" dirty="0"/>
          </a:p>
        </p:txBody>
      </p:sp>
    </p:spTree>
    <p:extLst>
      <p:ext uri="{BB962C8B-B14F-4D97-AF65-F5344CB8AC3E}">
        <p14:creationId xmlns:p14="http://schemas.microsoft.com/office/powerpoint/2010/main" val="413137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420E2-D4CE-19E5-C678-6EBC5DBB900F}"/>
              </a:ext>
            </a:extLst>
          </p:cNvPr>
          <p:cNvSpPr>
            <a:spLocks noGrp="1"/>
          </p:cNvSpPr>
          <p:nvPr>
            <p:ph idx="1"/>
          </p:nvPr>
        </p:nvSpPr>
        <p:spPr>
          <a:xfrm>
            <a:off x="0" y="360217"/>
            <a:ext cx="12192000" cy="6375629"/>
          </a:xfrm>
        </p:spPr>
        <p:txBody>
          <a:bodyPr>
            <a:normAutofit/>
          </a:bodyPr>
          <a:lstStyle/>
          <a:p>
            <a:pPr algn="just">
              <a:lnSpc>
                <a:spcPct val="150000"/>
              </a:lnSpc>
            </a:pPr>
            <a:r>
              <a:rPr lang="en-US" sz="3200" dirty="0"/>
              <a:t>The individual with type 1 diabetes requires insulin from an outside source (exogenous insulin) to sustain life. </a:t>
            </a:r>
          </a:p>
          <a:p>
            <a:pPr algn="just">
              <a:lnSpc>
                <a:spcPct val="150000"/>
              </a:lnSpc>
            </a:pPr>
            <a:r>
              <a:rPr lang="en-US" sz="3200" dirty="0"/>
              <a:t>Without insulin, the patient will develop diabetic ketoacidosis (DKA), a life-threatening condition resulting in metabolic acidosis.</a:t>
            </a:r>
          </a:p>
          <a:p>
            <a:pPr algn="just">
              <a:lnSpc>
                <a:spcPct val="150000"/>
              </a:lnSpc>
            </a:pPr>
            <a:r>
              <a:rPr lang="en-US" sz="3200" dirty="0"/>
              <a:t>Newly diagnosed patients with type 1 diabetes may experience a remission, or "honeymoon period" for 3-12 months after treatment is initiated. </a:t>
            </a:r>
          </a:p>
        </p:txBody>
      </p:sp>
    </p:spTree>
    <p:extLst>
      <p:ext uri="{BB962C8B-B14F-4D97-AF65-F5344CB8AC3E}">
        <p14:creationId xmlns:p14="http://schemas.microsoft.com/office/powerpoint/2010/main" val="114791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7C70D-6523-E783-4642-934ADD9EFD17}"/>
              </a:ext>
            </a:extLst>
          </p:cNvPr>
          <p:cNvSpPr>
            <a:spLocks noGrp="1"/>
          </p:cNvSpPr>
          <p:nvPr>
            <p:ph idx="1"/>
          </p:nvPr>
        </p:nvSpPr>
        <p:spPr>
          <a:xfrm>
            <a:off x="0" y="630381"/>
            <a:ext cx="12192000" cy="6168287"/>
          </a:xfrm>
        </p:spPr>
        <p:txBody>
          <a:bodyPr>
            <a:normAutofit/>
          </a:bodyPr>
          <a:lstStyle/>
          <a:p>
            <a:pPr algn="just">
              <a:lnSpc>
                <a:spcPct val="150000"/>
              </a:lnSpc>
            </a:pPr>
            <a:r>
              <a:rPr lang="en-US" sz="3600" dirty="0"/>
              <a:t>During this time, the patient requires little injected insulin because beta cell insulin production remains sufficient for healthy blood glucose levels.</a:t>
            </a:r>
          </a:p>
          <a:p>
            <a:pPr algn="just">
              <a:lnSpc>
                <a:spcPct val="150000"/>
              </a:lnSpc>
            </a:pPr>
            <a:r>
              <a:rPr lang="en-US" sz="3600" dirty="0"/>
              <a:t>Eventually, as more B-cells are destroyed and blood glucose levels increase, the honeymoon period ends and the patient will require insulin on a permanent basis.</a:t>
            </a:r>
          </a:p>
          <a:p>
            <a:endParaRPr lang="en-IN" dirty="0"/>
          </a:p>
        </p:txBody>
      </p:sp>
    </p:spTree>
    <p:extLst>
      <p:ext uri="{BB962C8B-B14F-4D97-AF65-F5344CB8AC3E}">
        <p14:creationId xmlns:p14="http://schemas.microsoft.com/office/powerpoint/2010/main" val="3810267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2399</TotalTime>
  <Words>2494</Words>
  <Application>Microsoft Office PowerPoint</Application>
  <PresentationFormat>Widescreen</PresentationFormat>
  <Paragraphs>140</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Algerian</vt:lpstr>
      <vt:lpstr>Arial</vt:lpstr>
      <vt:lpstr>CooperHewittSemibold</vt:lpstr>
      <vt:lpstr>Jost</vt:lpstr>
      <vt:lpstr>Rockwell</vt:lpstr>
      <vt:lpstr>Rockwell Condensed</vt:lpstr>
      <vt:lpstr>Wingdings</vt:lpstr>
      <vt:lpstr>Wood Type</vt:lpstr>
      <vt:lpstr>MODULE – DIABETIC MELLITUS </vt:lpstr>
      <vt:lpstr>TYPE 1 DM </vt:lpstr>
      <vt:lpstr>Etiology and Pathophysiology</vt:lpstr>
      <vt:lpstr>PowerPoint Presentation</vt:lpstr>
      <vt:lpstr>PowerPoint Presentation</vt:lpstr>
      <vt:lpstr>Onset of Disease</vt:lpstr>
      <vt:lpstr>PowerPoint Presentation</vt:lpstr>
      <vt:lpstr>PowerPoint Presentation</vt:lpstr>
      <vt:lpstr>PowerPoint Presentation</vt:lpstr>
      <vt:lpstr>Type 2 diabetic mellitus </vt:lpstr>
      <vt:lpstr>Etiology and Pathophysiology.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PREDIABETES </vt:lpstr>
      <vt:lpstr>PowerPoint Presentation</vt:lpstr>
      <vt:lpstr>PowerPoint Presentation</vt:lpstr>
      <vt:lpstr>PowerPoint Presentation</vt:lpstr>
      <vt:lpstr>PowerPoint Presentation</vt:lpstr>
      <vt:lpstr>RISK FACTORS OF PRE DIABETES</vt:lpstr>
      <vt:lpstr>PowerPoint Presentation</vt:lpstr>
      <vt:lpstr>PowerPoint Presentation</vt:lpstr>
      <vt:lpstr>PREVENTION</vt:lpstr>
      <vt:lpstr>PowerPoint Presentation</vt:lpstr>
      <vt:lpstr>PowerPoint Presentation</vt:lpstr>
      <vt:lpstr>PowerPoint Presentation</vt:lpstr>
      <vt:lpstr>PowerPoint Presentation</vt:lpstr>
      <vt:lpstr>FOODS TO BE AVOIDED </vt:lpstr>
      <vt:lpstr>PowerPoint Presentation</vt:lpstr>
      <vt:lpstr>GLYCEMIC INDEX </vt:lpstr>
      <vt:lpstr>PowerPoint Presentation</vt:lpstr>
      <vt:lpstr>PowerPoint Presentation</vt:lpstr>
      <vt:lpstr>  Glycemic Index vs. Glycemic Load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DIABETIC MELLITUS </dc:title>
  <dc:creator>REMYA RAMACHANDRAN</dc:creator>
  <cp:lastModifiedBy>REMYA RAMACHANDRAN</cp:lastModifiedBy>
  <cp:revision>13</cp:revision>
  <dcterms:created xsi:type="dcterms:W3CDTF">2023-06-11T17:27:27Z</dcterms:created>
  <dcterms:modified xsi:type="dcterms:W3CDTF">2023-06-26T05:17:57Z</dcterms:modified>
</cp:coreProperties>
</file>