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1"/>
  </p:notesMasterIdLst>
  <p:sldIdLst>
    <p:sldId id="370" r:id="rId2"/>
    <p:sldId id="372" r:id="rId3"/>
    <p:sldId id="373" r:id="rId4"/>
    <p:sldId id="353" r:id="rId5"/>
    <p:sldId id="356" r:id="rId6"/>
    <p:sldId id="263" r:id="rId7"/>
    <p:sldId id="320" r:id="rId8"/>
    <p:sldId id="265" r:id="rId9"/>
    <p:sldId id="347" r:id="rId10"/>
    <p:sldId id="349" r:id="rId11"/>
    <p:sldId id="340" r:id="rId12"/>
    <p:sldId id="355" r:id="rId13"/>
    <p:sldId id="266" r:id="rId14"/>
    <p:sldId id="344" r:id="rId15"/>
    <p:sldId id="288" r:id="rId16"/>
    <p:sldId id="268" r:id="rId17"/>
    <p:sldId id="332" r:id="rId18"/>
    <p:sldId id="269" r:id="rId19"/>
    <p:sldId id="358" r:id="rId20"/>
    <p:sldId id="360" r:id="rId21"/>
    <p:sldId id="362" r:id="rId22"/>
    <p:sldId id="363" r:id="rId23"/>
    <p:sldId id="367" r:id="rId24"/>
    <p:sldId id="327" r:id="rId25"/>
    <p:sldId id="272" r:id="rId26"/>
    <p:sldId id="289" r:id="rId27"/>
    <p:sldId id="290" r:id="rId28"/>
    <p:sldId id="321" r:id="rId29"/>
    <p:sldId id="291" r:id="rId30"/>
    <p:sldId id="322" r:id="rId31"/>
    <p:sldId id="293" r:id="rId32"/>
    <p:sldId id="295" r:id="rId33"/>
    <p:sldId id="296" r:id="rId34"/>
    <p:sldId id="297" r:id="rId35"/>
    <p:sldId id="300" r:id="rId36"/>
    <p:sldId id="301" r:id="rId37"/>
    <p:sldId id="302" r:id="rId38"/>
    <p:sldId id="303" r:id="rId39"/>
    <p:sldId id="304" r:id="rId40"/>
    <p:sldId id="352" r:id="rId41"/>
    <p:sldId id="351" r:id="rId42"/>
    <p:sldId id="333" r:id="rId43"/>
    <p:sldId id="334" r:id="rId44"/>
    <p:sldId id="369" r:id="rId45"/>
    <p:sldId id="336" r:id="rId46"/>
    <p:sldId id="338" r:id="rId47"/>
    <p:sldId id="357" r:id="rId48"/>
    <p:sldId id="374"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6075D"/>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34"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3E791-38FB-47F9-B318-E24C790EB6A1}" type="datetimeFigureOut">
              <a:rPr lang="en-US" smtClean="0"/>
              <a:pPr/>
              <a:t>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7180B-AE54-41E0-9FCC-A5D3AC42C3B2}" type="slidenum">
              <a:rPr lang="en-US" smtClean="0"/>
              <a:pPr/>
              <a:t>‹#›</a:t>
            </a:fld>
            <a:endParaRPr lang="en-US"/>
          </a:p>
        </p:txBody>
      </p:sp>
    </p:spTree>
    <p:extLst>
      <p:ext uri="{BB962C8B-B14F-4D97-AF65-F5344CB8AC3E}">
        <p14:creationId xmlns="" xmlns:p14="http://schemas.microsoft.com/office/powerpoint/2010/main" val="334674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A2305-8244-4990-A1A2-2334E7BD9DB7}" type="slidenum">
              <a:rPr lang="en-US"/>
              <a:pPr/>
              <a:t>47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GB"/>
              <a:t>Rich-ness represents valid and reliable data which is meaningful, clinically applicable and patient centred.</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a:p>
          </p:txBody>
        </p:sp>
        <p:grpSp>
          <p:nvGrpSpPr>
            <p:cNvPr id="3" name="Group 6"/>
            <p:cNvGrpSpPr>
              <a:grpSpLocks/>
            </p:cNvGrpSpPr>
            <p:nvPr/>
          </p:nvGrpSpPr>
          <p:grpSpPr bwMode="auto">
            <a:xfrm>
              <a:off x="4944" y="-1"/>
              <a:ext cx="816" cy="3976"/>
              <a:chOff x="4944" y="-1"/>
              <a:chExt cx="816" cy="3976"/>
            </a:xfrm>
          </p:grpSpPr>
          <p:grpSp>
            <p:nvGrpSpPr>
              <p:cNvPr id="4" name="Group 7"/>
              <p:cNvGrpSpPr>
                <a:grpSpLocks/>
              </p:cNvGrpSpPr>
              <p:nvPr userDrawn="1"/>
            </p:nvGrpSpPr>
            <p:grpSpPr bwMode="auto">
              <a:xfrm>
                <a:off x="5280" y="-1"/>
                <a:ext cx="480" cy="1432"/>
                <a:chOff x="5280" y="-1"/>
                <a:chExt cx="480" cy="1432"/>
              </a:xfrm>
            </p:grpSpPr>
            <p:grpSp>
              <p:nvGrpSpPr>
                <p:cNvPr id="8" name="Group 8"/>
                <p:cNvGrpSpPr>
                  <a:grpSpLocks/>
                </p:cNvGrpSpPr>
                <p:nvPr userDrawn="1"/>
              </p:nvGrpSpPr>
              <p:grpSpPr bwMode="auto">
                <a:xfrm rot="-5400000">
                  <a:off x="5486" y="-2"/>
                  <a:ext cx="174" cy="176"/>
                  <a:chOff x="1677" y="323"/>
                  <a:chExt cx="1690" cy="2560"/>
                </a:xfrm>
              </p:grpSpPr>
              <p:grpSp>
                <p:nvGrpSpPr>
                  <p:cNvPr id="20" name="Group 9"/>
                  <p:cNvGrpSpPr>
                    <a:grpSpLocks/>
                  </p:cNvGrpSpPr>
                  <p:nvPr/>
                </p:nvGrpSpPr>
                <p:grpSpPr bwMode="auto">
                  <a:xfrm>
                    <a:off x="1677" y="323"/>
                    <a:ext cx="1690" cy="2560"/>
                    <a:chOff x="1677" y="323"/>
                    <a:chExt cx="1690" cy="2560"/>
                  </a:xfrm>
                </p:grpSpPr>
                <p:sp>
                  <p:nvSpPr>
                    <p:cNvPr id="57" name="Freeform 10"/>
                    <p:cNvSpPr>
                      <a:spLocks/>
                    </p:cNvSpPr>
                    <p:nvPr/>
                  </p:nvSpPr>
                  <p:spPr bwMode="auto">
                    <a:xfrm>
                      <a:off x="213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8" name="Freeform 11"/>
                    <p:cNvSpPr>
                      <a:spLocks/>
                    </p:cNvSpPr>
                    <p:nvPr/>
                  </p:nvSpPr>
                  <p:spPr bwMode="auto">
                    <a:xfrm>
                      <a:off x="1677" y="381"/>
                      <a:ext cx="864"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51" name="Oval 12"/>
                  <p:cNvSpPr>
                    <a:spLocks noChangeArrowheads="1"/>
                  </p:cNvSpPr>
                  <p:nvPr/>
                </p:nvSpPr>
                <p:spPr bwMode="auto">
                  <a:xfrm>
                    <a:off x="2395"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52" name="Freeform 13"/>
                  <p:cNvSpPr>
                    <a:spLocks/>
                  </p:cNvSpPr>
                  <p:nvPr/>
                </p:nvSpPr>
                <p:spPr bwMode="auto">
                  <a:xfrm>
                    <a:off x="261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3" name="Freeform 14"/>
                  <p:cNvSpPr>
                    <a:spLocks/>
                  </p:cNvSpPr>
                  <p:nvPr/>
                </p:nvSpPr>
                <p:spPr bwMode="auto">
                  <a:xfrm>
                    <a:off x="268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4" name="Freeform 15"/>
                  <p:cNvSpPr>
                    <a:spLocks/>
                  </p:cNvSpPr>
                  <p:nvPr/>
                </p:nvSpPr>
                <p:spPr bwMode="auto">
                  <a:xfrm>
                    <a:off x="243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6"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42"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a:p>
          </p:txBody>
        </p:sp>
      </p:grpSp>
      <p:sp>
        <p:nvSpPr>
          <p:cNvPr id="32825" name="Rectangle 57"/>
          <p:cNvSpPr>
            <a:spLocks noGrp="1" noChangeArrowheads="1"/>
          </p:cNvSpPr>
          <p:nvPr>
            <p:ph type="ctrTitle" sz="quarter"/>
          </p:nvPr>
        </p:nvSpPr>
        <p:spPr>
          <a:xfrm>
            <a:off x="685800" y="1370013"/>
            <a:ext cx="6965950" cy="2057400"/>
          </a:xfrm>
        </p:spPr>
        <p:txBody>
          <a:bodyPr/>
          <a:lstStyle>
            <a:lvl1pPr>
              <a:defRPr/>
            </a:lvl1pPr>
          </a:lstStyle>
          <a:p>
            <a:r>
              <a:rPr lang="en-US" smtClean="0"/>
              <a:t>Click to edit Master title style</a:t>
            </a:r>
            <a:endParaRPr lang="en-US"/>
          </a:p>
        </p:txBody>
      </p:sp>
      <p:sp>
        <p:nvSpPr>
          <p:cNvPr id="3282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smtClean="0"/>
              <a:t>Click to edit Master subtitle style</a:t>
            </a:r>
            <a:endParaRPr lang="en-US"/>
          </a:p>
        </p:txBody>
      </p:sp>
      <p:sp>
        <p:nvSpPr>
          <p:cNvPr id="59" name="Rectangle 59"/>
          <p:cNvSpPr>
            <a:spLocks noGrp="1" noChangeArrowheads="1"/>
          </p:cNvSpPr>
          <p:nvPr>
            <p:ph type="dt" sz="quarter" idx="10"/>
          </p:nvPr>
        </p:nvSpPr>
        <p:spPr/>
        <p:txBody>
          <a:bodyPr/>
          <a:lstStyle>
            <a:lvl1pPr>
              <a:defRPr/>
            </a:lvl1pPr>
          </a:lstStyle>
          <a:p>
            <a:fld id="{FF4BF946-878A-4A5B-BCA6-A275DD200F5C}" type="datetime1">
              <a:rPr lang="en-US" smtClean="0"/>
              <a:pPr/>
              <a:t>2/4/2022</a:t>
            </a:fld>
            <a:endParaRPr lang="en-US"/>
          </a:p>
        </p:txBody>
      </p:sp>
      <p:sp>
        <p:nvSpPr>
          <p:cNvPr id="60" name="Rectangle 60"/>
          <p:cNvSpPr>
            <a:spLocks noGrp="1" noChangeArrowheads="1"/>
          </p:cNvSpPr>
          <p:nvPr>
            <p:ph type="ftr" sz="quarter" idx="11"/>
          </p:nvPr>
        </p:nvSpPr>
        <p:spPr/>
        <p:txBody>
          <a:bodyPr/>
          <a:lstStyle>
            <a:lvl1pPr>
              <a:defRPr/>
            </a:lvl1pPr>
          </a:lstStyle>
          <a:p>
            <a:endParaRPr lang="en-US"/>
          </a:p>
        </p:txBody>
      </p:sp>
      <p:sp>
        <p:nvSpPr>
          <p:cNvPr id="61" name="Rectangle 61"/>
          <p:cNvSpPr>
            <a:spLocks noGrp="1" noChangeArrowheads="1"/>
          </p:cNvSpPr>
          <p:nvPr>
            <p:ph type="sldNum" sz="quarter" idx="12"/>
          </p:nvPr>
        </p:nvSpPr>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fld id="{D193FEB5-0701-459F-8F38-9E24947BCC30}" type="datetime1">
              <a:rPr lang="en-US" smtClean="0"/>
              <a:pPr/>
              <a:t>2/4/2022</a:t>
            </a:fld>
            <a:endParaRPr lang="en-US"/>
          </a:p>
        </p:txBody>
      </p:sp>
      <p:sp>
        <p:nvSpPr>
          <p:cNvPr id="5" name="Rectangle 60"/>
          <p:cNvSpPr>
            <a:spLocks noGrp="1" noChangeArrowheads="1"/>
          </p:cNvSpPr>
          <p:nvPr>
            <p:ph type="ftr" sz="quarter" idx="11"/>
          </p:nvPr>
        </p:nvSpPr>
        <p:spPr>
          <a:ln/>
        </p:spPr>
        <p:txBody>
          <a:bodyPr/>
          <a:lstStyle>
            <a:lvl1pPr>
              <a:defRPr/>
            </a:lvl1pPr>
          </a:lstStyle>
          <a:p>
            <a:endParaRPr lang="en-US"/>
          </a:p>
        </p:txBody>
      </p:sp>
      <p:sp>
        <p:nvSpPr>
          <p:cNvPr id="6"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fld id="{1842533A-D680-410D-8721-5236D0E54F99}" type="datetime1">
              <a:rPr lang="en-US" smtClean="0"/>
              <a:pPr/>
              <a:t>2/4/2022</a:t>
            </a:fld>
            <a:endParaRPr lang="en-US"/>
          </a:p>
        </p:txBody>
      </p:sp>
      <p:sp>
        <p:nvSpPr>
          <p:cNvPr id="5" name="Rectangle 60"/>
          <p:cNvSpPr>
            <a:spLocks noGrp="1" noChangeArrowheads="1"/>
          </p:cNvSpPr>
          <p:nvPr>
            <p:ph type="ftr" sz="quarter" idx="11"/>
          </p:nvPr>
        </p:nvSpPr>
        <p:spPr>
          <a:ln/>
        </p:spPr>
        <p:txBody>
          <a:bodyPr/>
          <a:lstStyle>
            <a:lvl1pPr>
              <a:defRPr/>
            </a:lvl1pPr>
          </a:lstStyle>
          <a:p>
            <a:endParaRPr lang="en-US"/>
          </a:p>
        </p:txBody>
      </p:sp>
      <p:sp>
        <p:nvSpPr>
          <p:cNvPr id="6"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3525" y="1598613"/>
            <a:ext cx="7386638" cy="4497387"/>
          </a:xfrm>
        </p:spPr>
        <p:txBody>
          <a:bodyPr/>
          <a:lstStyle/>
          <a:p>
            <a:pPr lvl="0"/>
            <a:r>
              <a:rPr lang="en-US" noProof="0" smtClean="0"/>
              <a:t>Click icon to add table</a:t>
            </a:r>
          </a:p>
        </p:txBody>
      </p:sp>
      <p:sp>
        <p:nvSpPr>
          <p:cNvPr id="4" name="Rectangle 59"/>
          <p:cNvSpPr>
            <a:spLocks noGrp="1" noChangeArrowheads="1"/>
          </p:cNvSpPr>
          <p:nvPr>
            <p:ph type="dt" sz="half" idx="10"/>
          </p:nvPr>
        </p:nvSpPr>
        <p:spPr>
          <a:ln/>
        </p:spPr>
        <p:txBody>
          <a:bodyPr/>
          <a:lstStyle>
            <a:lvl1pPr>
              <a:defRPr/>
            </a:lvl1pPr>
          </a:lstStyle>
          <a:p>
            <a:fld id="{19C5BA4E-33C9-4223-9753-06244878D2F1}" type="datetime1">
              <a:rPr lang="en-US" smtClean="0"/>
              <a:pPr/>
              <a:t>2/4/2022</a:t>
            </a:fld>
            <a:endParaRPr lang="en-US"/>
          </a:p>
        </p:txBody>
      </p:sp>
      <p:sp>
        <p:nvSpPr>
          <p:cNvPr id="5" name="Rectangle 60"/>
          <p:cNvSpPr>
            <a:spLocks noGrp="1" noChangeArrowheads="1"/>
          </p:cNvSpPr>
          <p:nvPr>
            <p:ph type="ftr" sz="quarter" idx="11"/>
          </p:nvPr>
        </p:nvSpPr>
        <p:spPr>
          <a:ln/>
        </p:spPr>
        <p:txBody>
          <a:bodyPr/>
          <a:lstStyle>
            <a:lvl1pPr>
              <a:defRPr/>
            </a:lvl1pPr>
          </a:lstStyle>
          <a:p>
            <a:endParaRPr lang="en-US"/>
          </a:p>
        </p:txBody>
      </p:sp>
      <p:sp>
        <p:nvSpPr>
          <p:cNvPr id="6"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fld id="{B4F70395-DBF8-44E2-9D1C-4979C2F4F68A}" type="datetime1">
              <a:rPr lang="en-US" smtClean="0"/>
              <a:pPr/>
              <a:t>2/4/2022</a:t>
            </a:fld>
            <a:endParaRPr lang="en-US"/>
          </a:p>
        </p:txBody>
      </p:sp>
      <p:sp>
        <p:nvSpPr>
          <p:cNvPr id="5" name="Rectangle 60"/>
          <p:cNvSpPr>
            <a:spLocks noGrp="1" noChangeArrowheads="1"/>
          </p:cNvSpPr>
          <p:nvPr>
            <p:ph type="ftr" sz="quarter" idx="11"/>
          </p:nvPr>
        </p:nvSpPr>
        <p:spPr>
          <a:ln/>
        </p:spPr>
        <p:txBody>
          <a:bodyPr/>
          <a:lstStyle>
            <a:lvl1pPr>
              <a:defRPr/>
            </a:lvl1pPr>
          </a:lstStyle>
          <a:p>
            <a:endParaRPr lang="en-US"/>
          </a:p>
        </p:txBody>
      </p:sp>
      <p:sp>
        <p:nvSpPr>
          <p:cNvPr id="6"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fld id="{DE7F4329-648F-4520-A6A7-B518C946047E}" type="datetime1">
              <a:rPr lang="en-US" smtClean="0"/>
              <a:pPr/>
              <a:t>2/4/2022</a:t>
            </a:fld>
            <a:endParaRPr lang="en-US"/>
          </a:p>
        </p:txBody>
      </p:sp>
      <p:sp>
        <p:nvSpPr>
          <p:cNvPr id="5" name="Rectangle 60"/>
          <p:cNvSpPr>
            <a:spLocks noGrp="1" noChangeArrowheads="1"/>
          </p:cNvSpPr>
          <p:nvPr>
            <p:ph type="ftr" sz="quarter" idx="11"/>
          </p:nvPr>
        </p:nvSpPr>
        <p:spPr>
          <a:ln/>
        </p:spPr>
        <p:txBody>
          <a:bodyPr/>
          <a:lstStyle>
            <a:lvl1pPr>
              <a:defRPr/>
            </a:lvl1pPr>
          </a:lstStyle>
          <a:p>
            <a:endParaRPr lang="en-US"/>
          </a:p>
        </p:txBody>
      </p:sp>
      <p:sp>
        <p:nvSpPr>
          <p:cNvPr id="6"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fld id="{379D4F00-DD97-4453-A46A-2F3894B3FFF8}" type="datetime1">
              <a:rPr lang="en-US" smtClean="0"/>
              <a:pPr/>
              <a:t>2/4/2022</a:t>
            </a:fld>
            <a:endParaRPr lang="en-US"/>
          </a:p>
        </p:txBody>
      </p:sp>
      <p:sp>
        <p:nvSpPr>
          <p:cNvPr id="6" name="Rectangle 60"/>
          <p:cNvSpPr>
            <a:spLocks noGrp="1" noChangeArrowheads="1"/>
          </p:cNvSpPr>
          <p:nvPr>
            <p:ph type="ftr" sz="quarter" idx="11"/>
          </p:nvPr>
        </p:nvSpPr>
        <p:spPr>
          <a:ln/>
        </p:spPr>
        <p:txBody>
          <a:bodyPr/>
          <a:lstStyle>
            <a:lvl1pPr>
              <a:defRPr/>
            </a:lvl1pPr>
          </a:lstStyle>
          <a:p>
            <a:endParaRPr lang="en-US"/>
          </a:p>
        </p:txBody>
      </p:sp>
      <p:sp>
        <p:nvSpPr>
          <p:cNvPr id="7"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fld id="{980B45F3-ECB1-49C0-8818-29DEF47F6300}" type="datetime1">
              <a:rPr lang="en-US" smtClean="0"/>
              <a:pPr/>
              <a:t>2/4/2022</a:t>
            </a:fld>
            <a:endParaRPr lang="en-US"/>
          </a:p>
        </p:txBody>
      </p:sp>
      <p:sp>
        <p:nvSpPr>
          <p:cNvPr id="8" name="Rectangle 60"/>
          <p:cNvSpPr>
            <a:spLocks noGrp="1" noChangeArrowheads="1"/>
          </p:cNvSpPr>
          <p:nvPr>
            <p:ph type="ftr" sz="quarter" idx="11"/>
          </p:nvPr>
        </p:nvSpPr>
        <p:spPr>
          <a:ln/>
        </p:spPr>
        <p:txBody>
          <a:bodyPr/>
          <a:lstStyle>
            <a:lvl1pPr>
              <a:defRPr/>
            </a:lvl1pPr>
          </a:lstStyle>
          <a:p>
            <a:endParaRPr lang="en-US"/>
          </a:p>
        </p:txBody>
      </p:sp>
      <p:sp>
        <p:nvSpPr>
          <p:cNvPr id="9"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fld id="{E7D2ED7C-598C-4313-9202-464074699947}" type="datetime1">
              <a:rPr lang="en-US" smtClean="0"/>
              <a:pPr/>
              <a:t>2/4/2022</a:t>
            </a:fld>
            <a:endParaRPr lang="en-US"/>
          </a:p>
        </p:txBody>
      </p:sp>
      <p:sp>
        <p:nvSpPr>
          <p:cNvPr id="4" name="Rectangle 60"/>
          <p:cNvSpPr>
            <a:spLocks noGrp="1" noChangeArrowheads="1"/>
          </p:cNvSpPr>
          <p:nvPr>
            <p:ph type="ftr" sz="quarter" idx="11"/>
          </p:nvPr>
        </p:nvSpPr>
        <p:spPr>
          <a:ln/>
        </p:spPr>
        <p:txBody>
          <a:bodyPr/>
          <a:lstStyle>
            <a:lvl1pPr>
              <a:defRPr/>
            </a:lvl1pPr>
          </a:lstStyle>
          <a:p>
            <a:endParaRPr lang="en-US"/>
          </a:p>
        </p:txBody>
      </p:sp>
      <p:sp>
        <p:nvSpPr>
          <p:cNvPr id="5"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fld id="{817A7472-312D-40D6-92F1-5FD9A10DB1C4}" type="datetime1">
              <a:rPr lang="en-US" smtClean="0"/>
              <a:pPr/>
              <a:t>2/4/2022</a:t>
            </a:fld>
            <a:endParaRPr lang="en-US"/>
          </a:p>
        </p:txBody>
      </p:sp>
      <p:sp>
        <p:nvSpPr>
          <p:cNvPr id="3" name="Rectangle 60"/>
          <p:cNvSpPr>
            <a:spLocks noGrp="1" noChangeArrowheads="1"/>
          </p:cNvSpPr>
          <p:nvPr>
            <p:ph type="ftr" sz="quarter" idx="11"/>
          </p:nvPr>
        </p:nvSpPr>
        <p:spPr>
          <a:ln/>
        </p:spPr>
        <p:txBody>
          <a:bodyPr/>
          <a:lstStyle>
            <a:lvl1pPr>
              <a:defRPr/>
            </a:lvl1pPr>
          </a:lstStyle>
          <a:p>
            <a:endParaRPr lang="en-US"/>
          </a:p>
        </p:txBody>
      </p:sp>
      <p:sp>
        <p:nvSpPr>
          <p:cNvPr id="4"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fld id="{C6AC4571-A151-41D9-98E3-9AF4B9F0EBD2}" type="datetime1">
              <a:rPr lang="en-US" smtClean="0"/>
              <a:pPr/>
              <a:t>2/4/2022</a:t>
            </a:fld>
            <a:endParaRPr lang="en-US"/>
          </a:p>
        </p:txBody>
      </p:sp>
      <p:sp>
        <p:nvSpPr>
          <p:cNvPr id="6" name="Rectangle 60"/>
          <p:cNvSpPr>
            <a:spLocks noGrp="1" noChangeArrowheads="1"/>
          </p:cNvSpPr>
          <p:nvPr>
            <p:ph type="ftr" sz="quarter" idx="11"/>
          </p:nvPr>
        </p:nvSpPr>
        <p:spPr>
          <a:ln/>
        </p:spPr>
        <p:txBody>
          <a:bodyPr/>
          <a:lstStyle>
            <a:lvl1pPr>
              <a:defRPr/>
            </a:lvl1pPr>
          </a:lstStyle>
          <a:p>
            <a:endParaRPr lang="en-US"/>
          </a:p>
        </p:txBody>
      </p:sp>
      <p:sp>
        <p:nvSpPr>
          <p:cNvPr id="7"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fld id="{00F79582-1FD0-422F-8623-C5F5693C0721}" type="datetime1">
              <a:rPr lang="en-US" smtClean="0"/>
              <a:pPr/>
              <a:t>2/4/2022</a:t>
            </a:fld>
            <a:endParaRPr lang="en-US"/>
          </a:p>
        </p:txBody>
      </p:sp>
      <p:sp>
        <p:nvSpPr>
          <p:cNvPr id="6" name="Rectangle 60"/>
          <p:cNvSpPr>
            <a:spLocks noGrp="1" noChangeArrowheads="1"/>
          </p:cNvSpPr>
          <p:nvPr>
            <p:ph type="ftr" sz="quarter" idx="11"/>
          </p:nvPr>
        </p:nvSpPr>
        <p:spPr>
          <a:ln/>
        </p:spPr>
        <p:txBody>
          <a:bodyPr/>
          <a:lstStyle>
            <a:lvl1pPr>
              <a:defRPr/>
            </a:lvl1pPr>
          </a:lstStyle>
          <a:p>
            <a:endParaRPr lang="en-US"/>
          </a:p>
        </p:txBody>
      </p:sp>
      <p:sp>
        <p:nvSpPr>
          <p:cNvPr id="7" name="Rectangle 61"/>
          <p:cNvSpPr>
            <a:spLocks noGrp="1" noChangeArrowheads="1"/>
          </p:cNvSpPr>
          <p:nvPr>
            <p:ph type="sldNum" sz="quarter" idx="12"/>
          </p:nvPr>
        </p:nvSpPr>
        <p:spPr>
          <a:ln/>
        </p:spPr>
        <p:txBody>
          <a:bodyPr/>
          <a:lstStyle>
            <a:lvl1pPr>
              <a:defRPr/>
            </a:lvl1pPr>
          </a:lstStyle>
          <a:p>
            <a:fld id="{E9576877-7F74-4777-B847-9445BBE06F90}"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70700"/>
            <a:chOff x="0" y="0"/>
            <a:chExt cx="5770" cy="4328"/>
          </a:xfrm>
        </p:grpSpPr>
        <p:sp>
          <p:nvSpPr>
            <p:cNvPr id="3174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a:p>
          </p:txBody>
        </p:sp>
        <p:sp>
          <p:nvSpPr>
            <p:cNvPr id="3174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a:p>
          </p:txBody>
        </p:sp>
        <p:sp>
          <p:nvSpPr>
            <p:cNvPr id="3174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a:p>
          </p:txBody>
        </p:sp>
        <p:grpSp>
          <p:nvGrpSpPr>
            <p:cNvPr id="3" name="Group 6"/>
            <p:cNvGrpSpPr>
              <a:grpSpLocks/>
            </p:cNvGrpSpPr>
            <p:nvPr/>
          </p:nvGrpSpPr>
          <p:grpSpPr bwMode="auto">
            <a:xfrm>
              <a:off x="4944" y="1"/>
              <a:ext cx="816" cy="3974"/>
              <a:chOff x="4944" y="1"/>
              <a:chExt cx="816" cy="3974"/>
            </a:xfrm>
          </p:grpSpPr>
          <p:grpSp>
            <p:nvGrpSpPr>
              <p:cNvPr id="4" name="Group 7"/>
              <p:cNvGrpSpPr>
                <a:grpSpLocks/>
              </p:cNvGrpSpPr>
              <p:nvPr userDrawn="1"/>
            </p:nvGrpSpPr>
            <p:grpSpPr bwMode="auto">
              <a:xfrm>
                <a:off x="5280" y="1"/>
                <a:ext cx="480" cy="1430"/>
                <a:chOff x="5280" y="1"/>
                <a:chExt cx="480" cy="1430"/>
              </a:xfrm>
            </p:grpSpPr>
            <p:grpSp>
              <p:nvGrpSpPr>
                <p:cNvPr id="5" name="Group 8"/>
                <p:cNvGrpSpPr>
                  <a:grpSpLocks/>
                </p:cNvGrpSpPr>
                <p:nvPr userDrawn="1"/>
              </p:nvGrpSpPr>
              <p:grpSpPr bwMode="auto">
                <a:xfrm rot="-5400000">
                  <a:off x="5484" y="0"/>
                  <a:ext cx="174" cy="176"/>
                  <a:chOff x="1657" y="323"/>
                  <a:chExt cx="1691" cy="2560"/>
                </a:xfrm>
              </p:grpSpPr>
              <p:grpSp>
                <p:nvGrpSpPr>
                  <p:cNvPr id="6" name="Group 9"/>
                  <p:cNvGrpSpPr>
                    <a:grpSpLocks/>
                  </p:cNvGrpSpPr>
                  <p:nvPr/>
                </p:nvGrpSpPr>
                <p:grpSpPr bwMode="auto">
                  <a:xfrm>
                    <a:off x="1657" y="323"/>
                    <a:ext cx="1691" cy="2560"/>
                    <a:chOff x="1657" y="323"/>
                    <a:chExt cx="1691" cy="2560"/>
                  </a:xfrm>
                </p:grpSpPr>
                <p:sp>
                  <p:nvSpPr>
                    <p:cNvPr id="31754" name="Freeform 10"/>
                    <p:cNvSpPr>
                      <a:spLocks/>
                    </p:cNvSpPr>
                    <p:nvPr/>
                  </p:nvSpPr>
                  <p:spPr bwMode="auto">
                    <a:xfrm>
                      <a:off x="213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31755" name="Freeform 11"/>
                    <p:cNvSpPr>
                      <a:spLocks/>
                    </p:cNvSpPr>
                    <p:nvPr/>
                  </p:nvSpPr>
                  <p:spPr bwMode="auto">
                    <a:xfrm>
                      <a:off x="1676"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31756"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31757" name="Freeform 13"/>
                  <p:cNvSpPr>
                    <a:spLocks/>
                  </p:cNvSpPr>
                  <p:nvPr/>
                </p:nvSpPr>
                <p:spPr bwMode="auto">
                  <a:xfrm>
                    <a:off x="261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31758" name="Freeform 14"/>
                  <p:cNvSpPr>
                    <a:spLocks/>
                  </p:cNvSpPr>
                  <p:nvPr/>
                </p:nvSpPr>
                <p:spPr bwMode="auto">
                  <a:xfrm>
                    <a:off x="268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31759" name="Freeform 15"/>
                  <p:cNvSpPr>
                    <a:spLocks/>
                  </p:cNvSpPr>
                  <p:nvPr/>
                </p:nvSpPr>
                <p:spPr bwMode="auto">
                  <a:xfrm>
                    <a:off x="243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31760"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31761"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1069" name="Picture 18"/>
                <p:cNvPicPr>
                  <a:picLocks noChangeAspect="1" noChangeArrowheads="1"/>
                </p:cNvPicPr>
                <p:nvPr userDrawn="1"/>
              </p:nvPicPr>
              <p:blipFill>
                <a:blip r:embed="rId14"/>
                <a:srcRect/>
                <a:stretch>
                  <a:fillRect/>
                </a:stretch>
              </p:blipFill>
              <p:spPr bwMode="auto">
                <a:xfrm>
                  <a:off x="5280" y="144"/>
                  <a:ext cx="186" cy="183"/>
                </a:xfrm>
                <a:prstGeom prst="rect">
                  <a:avLst/>
                </a:prstGeom>
                <a:noFill/>
                <a:ln w="9525">
                  <a:noFill/>
                  <a:miter lim="800000"/>
                  <a:headEnd/>
                  <a:tailEnd/>
                </a:ln>
              </p:spPr>
            </p:pic>
            <p:pic>
              <p:nvPicPr>
                <p:cNvPr id="1070" name="Picture 19"/>
                <p:cNvPicPr>
                  <a:picLocks noChangeAspect="1" noChangeArrowheads="1"/>
                </p:cNvPicPr>
                <p:nvPr userDrawn="1"/>
              </p:nvPicPr>
              <p:blipFill>
                <a:blip r:embed="rId14"/>
                <a:srcRect/>
                <a:stretch>
                  <a:fillRect/>
                </a:stretch>
              </p:blipFill>
              <p:spPr bwMode="auto">
                <a:xfrm>
                  <a:off x="5574" y="144"/>
                  <a:ext cx="186" cy="183"/>
                </a:xfrm>
                <a:prstGeom prst="rect">
                  <a:avLst/>
                </a:prstGeom>
                <a:noFill/>
                <a:ln w="9525">
                  <a:noFill/>
                  <a:miter lim="800000"/>
                  <a:headEnd/>
                  <a:tailEnd/>
                </a:ln>
              </p:spPr>
            </p:pic>
            <p:pic>
              <p:nvPicPr>
                <p:cNvPr id="1071" name="Picture 20"/>
                <p:cNvPicPr>
                  <a:picLocks noChangeAspect="1" noChangeArrowheads="1"/>
                </p:cNvPicPr>
                <p:nvPr userDrawn="1"/>
              </p:nvPicPr>
              <p:blipFill>
                <a:blip r:embed="rId14"/>
                <a:srcRect/>
                <a:stretch>
                  <a:fillRect/>
                </a:stretch>
              </p:blipFill>
              <p:spPr bwMode="auto">
                <a:xfrm>
                  <a:off x="5424" y="336"/>
                  <a:ext cx="186" cy="183"/>
                </a:xfrm>
                <a:prstGeom prst="rect">
                  <a:avLst/>
                </a:prstGeom>
                <a:noFill/>
                <a:ln w="9525">
                  <a:noFill/>
                  <a:miter lim="800000"/>
                  <a:headEnd/>
                  <a:tailEnd/>
                </a:ln>
              </p:spPr>
            </p:pic>
            <p:pic>
              <p:nvPicPr>
                <p:cNvPr id="1072" name="Picture 21"/>
                <p:cNvPicPr>
                  <a:picLocks noChangeAspect="1" noChangeArrowheads="1"/>
                </p:cNvPicPr>
                <p:nvPr userDrawn="1"/>
              </p:nvPicPr>
              <p:blipFill>
                <a:blip r:embed="rId14"/>
                <a:srcRect/>
                <a:stretch>
                  <a:fillRect/>
                </a:stretch>
              </p:blipFill>
              <p:spPr bwMode="auto">
                <a:xfrm>
                  <a:off x="5376" y="576"/>
                  <a:ext cx="186" cy="183"/>
                </a:xfrm>
                <a:prstGeom prst="rect">
                  <a:avLst/>
                </a:prstGeom>
                <a:noFill/>
                <a:ln w="9525">
                  <a:noFill/>
                  <a:miter lim="800000"/>
                  <a:headEnd/>
                  <a:tailEnd/>
                </a:ln>
              </p:spPr>
            </p:pic>
            <p:pic>
              <p:nvPicPr>
                <p:cNvPr id="1073" name="Picture 22"/>
                <p:cNvPicPr>
                  <a:picLocks noChangeAspect="1" noChangeArrowheads="1"/>
                </p:cNvPicPr>
                <p:nvPr userDrawn="1"/>
              </p:nvPicPr>
              <p:blipFill>
                <a:blip r:embed="rId14"/>
                <a:srcRect/>
                <a:stretch>
                  <a:fillRect/>
                </a:stretch>
              </p:blipFill>
              <p:spPr bwMode="auto">
                <a:xfrm>
                  <a:off x="5574" y="528"/>
                  <a:ext cx="186" cy="183"/>
                </a:xfrm>
                <a:prstGeom prst="rect">
                  <a:avLst/>
                </a:prstGeom>
                <a:noFill/>
                <a:ln w="9525">
                  <a:noFill/>
                  <a:miter lim="800000"/>
                  <a:headEnd/>
                  <a:tailEnd/>
                </a:ln>
              </p:spPr>
            </p:pic>
            <p:pic>
              <p:nvPicPr>
                <p:cNvPr id="1074" name="Picture 23"/>
                <p:cNvPicPr>
                  <a:picLocks noChangeAspect="1" noChangeArrowheads="1"/>
                </p:cNvPicPr>
                <p:nvPr userDrawn="1"/>
              </p:nvPicPr>
              <p:blipFill>
                <a:blip r:embed="rId14"/>
                <a:srcRect/>
                <a:stretch>
                  <a:fillRect/>
                </a:stretch>
              </p:blipFill>
              <p:spPr bwMode="auto">
                <a:xfrm>
                  <a:off x="5472" y="768"/>
                  <a:ext cx="186" cy="183"/>
                </a:xfrm>
                <a:prstGeom prst="rect">
                  <a:avLst/>
                </a:prstGeom>
                <a:noFill/>
                <a:ln w="9525">
                  <a:noFill/>
                  <a:miter lim="800000"/>
                  <a:headEnd/>
                  <a:tailEnd/>
                </a:ln>
              </p:spPr>
            </p:pic>
            <p:pic>
              <p:nvPicPr>
                <p:cNvPr id="1075" name="Picture 24"/>
                <p:cNvPicPr>
                  <a:picLocks noChangeAspect="1" noChangeArrowheads="1"/>
                </p:cNvPicPr>
                <p:nvPr userDrawn="1"/>
              </p:nvPicPr>
              <p:blipFill>
                <a:blip r:embed="rId14"/>
                <a:srcRect/>
                <a:stretch>
                  <a:fillRect/>
                </a:stretch>
              </p:blipFill>
              <p:spPr bwMode="auto">
                <a:xfrm>
                  <a:off x="5574" y="1008"/>
                  <a:ext cx="186" cy="183"/>
                </a:xfrm>
                <a:prstGeom prst="rect">
                  <a:avLst/>
                </a:prstGeom>
                <a:noFill/>
                <a:ln w="9525">
                  <a:noFill/>
                  <a:miter lim="800000"/>
                  <a:headEnd/>
                  <a:tailEnd/>
                </a:ln>
              </p:spPr>
            </p:pic>
            <p:pic>
              <p:nvPicPr>
                <p:cNvPr id="1076" name="Picture 25"/>
                <p:cNvPicPr>
                  <a:picLocks noChangeAspect="1" noChangeArrowheads="1"/>
                </p:cNvPicPr>
                <p:nvPr userDrawn="1"/>
              </p:nvPicPr>
              <p:blipFill>
                <a:blip r:embed="rId14"/>
                <a:srcRect/>
                <a:stretch>
                  <a:fillRect/>
                </a:stretch>
              </p:blipFill>
              <p:spPr bwMode="auto">
                <a:xfrm>
                  <a:off x="5574" y="1248"/>
                  <a:ext cx="186" cy="183"/>
                </a:xfrm>
                <a:prstGeom prst="rect">
                  <a:avLst/>
                </a:prstGeom>
                <a:noFill/>
                <a:ln w="9525">
                  <a:noFill/>
                  <a:miter lim="800000"/>
                  <a:headEnd/>
                  <a:tailEnd/>
                </a:ln>
              </p:spPr>
            </p:pic>
          </p:grpSp>
          <p:grpSp>
            <p:nvGrpSpPr>
              <p:cNvPr id="7"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4"/>
                <a:srcRect/>
                <a:stretch>
                  <a:fillRect/>
                </a:stretch>
              </p:blipFill>
              <p:spPr bwMode="auto">
                <a:xfrm>
                  <a:off x="5136" y="1008"/>
                  <a:ext cx="186" cy="183"/>
                </a:xfrm>
                <a:prstGeom prst="rect">
                  <a:avLst/>
                </a:prstGeom>
                <a:noFill/>
                <a:ln w="9525">
                  <a:noFill/>
                  <a:miter lim="800000"/>
                  <a:headEnd/>
                  <a:tailEnd/>
                </a:ln>
              </p:spPr>
            </p:pic>
            <p:pic>
              <p:nvPicPr>
                <p:cNvPr id="1050" name="Picture 28"/>
                <p:cNvPicPr>
                  <a:picLocks noChangeAspect="1" noChangeArrowheads="1"/>
                </p:cNvPicPr>
                <p:nvPr userDrawn="1"/>
              </p:nvPicPr>
              <p:blipFill>
                <a:blip r:embed="rId14"/>
                <a:srcRect/>
                <a:stretch>
                  <a:fillRect/>
                </a:stretch>
              </p:blipFill>
              <p:spPr bwMode="auto">
                <a:xfrm>
                  <a:off x="5184" y="1200"/>
                  <a:ext cx="186" cy="183"/>
                </a:xfrm>
                <a:prstGeom prst="rect">
                  <a:avLst/>
                </a:prstGeom>
                <a:noFill/>
                <a:ln w="9525">
                  <a:noFill/>
                  <a:miter lim="800000"/>
                  <a:headEnd/>
                  <a:tailEnd/>
                </a:ln>
              </p:spPr>
            </p:pic>
            <p:pic>
              <p:nvPicPr>
                <p:cNvPr id="1051" name="Picture 29"/>
                <p:cNvPicPr>
                  <a:picLocks noChangeAspect="1" noChangeArrowheads="1"/>
                </p:cNvPicPr>
                <p:nvPr userDrawn="1"/>
              </p:nvPicPr>
              <p:blipFill>
                <a:blip r:embed="rId14"/>
                <a:srcRect/>
                <a:stretch>
                  <a:fillRect/>
                </a:stretch>
              </p:blipFill>
              <p:spPr bwMode="auto">
                <a:xfrm>
                  <a:off x="5136" y="1584"/>
                  <a:ext cx="186" cy="183"/>
                </a:xfrm>
                <a:prstGeom prst="rect">
                  <a:avLst/>
                </a:prstGeom>
                <a:noFill/>
                <a:ln w="9525">
                  <a:noFill/>
                  <a:miter lim="800000"/>
                  <a:headEnd/>
                  <a:tailEnd/>
                </a:ln>
              </p:spPr>
            </p:pic>
            <p:pic>
              <p:nvPicPr>
                <p:cNvPr id="1052" name="Picture 30"/>
                <p:cNvPicPr>
                  <a:picLocks noChangeAspect="1" noChangeArrowheads="1"/>
                </p:cNvPicPr>
                <p:nvPr userDrawn="1"/>
              </p:nvPicPr>
              <p:blipFill>
                <a:blip r:embed="rId14"/>
                <a:srcRect/>
                <a:stretch>
                  <a:fillRect/>
                </a:stretch>
              </p:blipFill>
              <p:spPr bwMode="auto">
                <a:xfrm>
                  <a:off x="5280" y="1728"/>
                  <a:ext cx="186" cy="183"/>
                </a:xfrm>
                <a:prstGeom prst="rect">
                  <a:avLst/>
                </a:prstGeom>
                <a:noFill/>
                <a:ln w="9525">
                  <a:noFill/>
                  <a:miter lim="800000"/>
                  <a:headEnd/>
                  <a:tailEnd/>
                </a:ln>
              </p:spPr>
            </p:pic>
            <p:pic>
              <p:nvPicPr>
                <p:cNvPr id="1053" name="Picture 31"/>
                <p:cNvPicPr>
                  <a:picLocks noChangeAspect="1" noChangeArrowheads="1"/>
                </p:cNvPicPr>
                <p:nvPr userDrawn="1"/>
              </p:nvPicPr>
              <p:blipFill>
                <a:blip r:embed="rId14"/>
                <a:srcRect/>
                <a:stretch>
                  <a:fillRect/>
                </a:stretch>
              </p:blipFill>
              <p:spPr bwMode="auto">
                <a:xfrm>
                  <a:off x="5040" y="1824"/>
                  <a:ext cx="186" cy="183"/>
                </a:xfrm>
                <a:prstGeom prst="rect">
                  <a:avLst/>
                </a:prstGeom>
                <a:noFill/>
                <a:ln w="9525">
                  <a:noFill/>
                  <a:miter lim="800000"/>
                  <a:headEnd/>
                  <a:tailEnd/>
                </a:ln>
              </p:spPr>
            </p:pic>
            <p:pic>
              <p:nvPicPr>
                <p:cNvPr id="1054" name="Picture 32"/>
                <p:cNvPicPr>
                  <a:picLocks noChangeAspect="1" noChangeArrowheads="1"/>
                </p:cNvPicPr>
                <p:nvPr userDrawn="1"/>
              </p:nvPicPr>
              <p:blipFill>
                <a:blip r:embed="rId14"/>
                <a:srcRect/>
                <a:stretch>
                  <a:fillRect/>
                </a:stretch>
              </p:blipFill>
              <p:spPr bwMode="auto">
                <a:xfrm>
                  <a:off x="5088" y="2016"/>
                  <a:ext cx="186" cy="183"/>
                </a:xfrm>
                <a:prstGeom prst="rect">
                  <a:avLst/>
                </a:prstGeom>
                <a:noFill/>
                <a:ln w="9525">
                  <a:noFill/>
                  <a:miter lim="800000"/>
                  <a:headEnd/>
                  <a:tailEnd/>
                </a:ln>
              </p:spPr>
            </p:pic>
            <p:pic>
              <p:nvPicPr>
                <p:cNvPr id="1055" name="Picture 33"/>
                <p:cNvPicPr>
                  <a:picLocks noChangeAspect="1" noChangeArrowheads="1"/>
                </p:cNvPicPr>
                <p:nvPr userDrawn="1"/>
              </p:nvPicPr>
              <p:blipFill>
                <a:blip r:embed="rId14"/>
                <a:srcRect/>
                <a:stretch>
                  <a:fillRect/>
                </a:stretch>
              </p:blipFill>
              <p:spPr bwMode="auto">
                <a:xfrm>
                  <a:off x="5280" y="2064"/>
                  <a:ext cx="186" cy="183"/>
                </a:xfrm>
                <a:prstGeom prst="rect">
                  <a:avLst/>
                </a:prstGeom>
                <a:noFill/>
                <a:ln w="9525">
                  <a:noFill/>
                  <a:miter lim="800000"/>
                  <a:headEnd/>
                  <a:tailEnd/>
                </a:ln>
              </p:spPr>
            </p:pic>
            <p:pic>
              <p:nvPicPr>
                <p:cNvPr id="1056" name="Picture 34"/>
                <p:cNvPicPr>
                  <a:picLocks noChangeAspect="1" noChangeArrowheads="1"/>
                </p:cNvPicPr>
                <p:nvPr userDrawn="1"/>
              </p:nvPicPr>
              <p:blipFill>
                <a:blip r:embed="rId14"/>
                <a:srcRect/>
                <a:stretch>
                  <a:fillRect/>
                </a:stretch>
              </p:blipFill>
              <p:spPr bwMode="auto">
                <a:xfrm>
                  <a:off x="5232" y="2352"/>
                  <a:ext cx="186" cy="183"/>
                </a:xfrm>
                <a:prstGeom prst="rect">
                  <a:avLst/>
                </a:prstGeom>
                <a:noFill/>
                <a:ln w="9525">
                  <a:noFill/>
                  <a:miter lim="800000"/>
                  <a:headEnd/>
                  <a:tailEnd/>
                </a:ln>
              </p:spPr>
            </p:pic>
            <p:pic>
              <p:nvPicPr>
                <p:cNvPr id="1057" name="Picture 35"/>
                <p:cNvPicPr>
                  <a:picLocks noChangeAspect="1" noChangeArrowheads="1"/>
                </p:cNvPicPr>
                <p:nvPr userDrawn="1"/>
              </p:nvPicPr>
              <p:blipFill>
                <a:blip r:embed="rId14"/>
                <a:srcRect/>
                <a:stretch>
                  <a:fillRect/>
                </a:stretch>
              </p:blipFill>
              <p:spPr bwMode="auto">
                <a:xfrm>
                  <a:off x="4992" y="2208"/>
                  <a:ext cx="186" cy="183"/>
                </a:xfrm>
                <a:prstGeom prst="rect">
                  <a:avLst/>
                </a:prstGeom>
                <a:noFill/>
                <a:ln w="9525">
                  <a:noFill/>
                  <a:miter lim="800000"/>
                  <a:headEnd/>
                  <a:tailEnd/>
                </a:ln>
              </p:spPr>
            </p:pic>
            <p:pic>
              <p:nvPicPr>
                <p:cNvPr id="1058" name="Picture 36"/>
                <p:cNvPicPr>
                  <a:picLocks noChangeAspect="1" noChangeArrowheads="1"/>
                </p:cNvPicPr>
                <p:nvPr userDrawn="1"/>
              </p:nvPicPr>
              <p:blipFill>
                <a:blip r:embed="rId14"/>
                <a:srcRect/>
                <a:stretch>
                  <a:fillRect/>
                </a:stretch>
              </p:blipFill>
              <p:spPr bwMode="auto">
                <a:xfrm>
                  <a:off x="4992" y="2448"/>
                  <a:ext cx="186" cy="183"/>
                </a:xfrm>
                <a:prstGeom prst="rect">
                  <a:avLst/>
                </a:prstGeom>
                <a:noFill/>
                <a:ln w="9525">
                  <a:noFill/>
                  <a:miter lim="800000"/>
                  <a:headEnd/>
                  <a:tailEnd/>
                </a:ln>
              </p:spPr>
            </p:pic>
            <p:pic>
              <p:nvPicPr>
                <p:cNvPr id="1059" name="Picture 37"/>
                <p:cNvPicPr>
                  <a:picLocks noChangeAspect="1" noChangeArrowheads="1"/>
                </p:cNvPicPr>
                <p:nvPr userDrawn="1"/>
              </p:nvPicPr>
              <p:blipFill>
                <a:blip r:embed="rId14"/>
                <a:srcRect/>
                <a:stretch>
                  <a:fillRect/>
                </a:stretch>
              </p:blipFill>
              <p:spPr bwMode="auto">
                <a:xfrm>
                  <a:off x="5136" y="2592"/>
                  <a:ext cx="186" cy="183"/>
                </a:xfrm>
                <a:prstGeom prst="rect">
                  <a:avLst/>
                </a:prstGeom>
                <a:noFill/>
                <a:ln w="9525">
                  <a:noFill/>
                  <a:miter lim="800000"/>
                  <a:headEnd/>
                  <a:tailEnd/>
                </a:ln>
              </p:spPr>
            </p:pic>
            <p:pic>
              <p:nvPicPr>
                <p:cNvPr id="1060" name="Picture 38"/>
                <p:cNvPicPr>
                  <a:picLocks noChangeAspect="1" noChangeArrowheads="1"/>
                </p:cNvPicPr>
                <p:nvPr userDrawn="1"/>
              </p:nvPicPr>
              <p:blipFill>
                <a:blip r:embed="rId14"/>
                <a:srcRect/>
                <a:stretch>
                  <a:fillRect/>
                </a:stretch>
              </p:blipFill>
              <p:spPr bwMode="auto">
                <a:xfrm>
                  <a:off x="5232" y="1392"/>
                  <a:ext cx="186" cy="183"/>
                </a:xfrm>
                <a:prstGeom prst="rect">
                  <a:avLst/>
                </a:prstGeom>
                <a:noFill/>
                <a:ln w="9525">
                  <a:noFill/>
                  <a:miter lim="800000"/>
                  <a:headEnd/>
                  <a:tailEnd/>
                </a:ln>
              </p:spPr>
            </p:pic>
            <p:pic>
              <p:nvPicPr>
                <p:cNvPr id="1061" name="Picture 39"/>
                <p:cNvPicPr>
                  <a:picLocks noChangeAspect="1" noChangeArrowheads="1"/>
                </p:cNvPicPr>
                <p:nvPr userDrawn="1"/>
              </p:nvPicPr>
              <p:blipFill>
                <a:blip r:embed="rId14"/>
                <a:srcRect/>
                <a:stretch>
                  <a:fillRect/>
                </a:stretch>
              </p:blipFill>
              <p:spPr bwMode="auto">
                <a:xfrm>
                  <a:off x="4944" y="2736"/>
                  <a:ext cx="186" cy="183"/>
                </a:xfrm>
                <a:prstGeom prst="rect">
                  <a:avLst/>
                </a:prstGeom>
                <a:noFill/>
                <a:ln w="9525">
                  <a:noFill/>
                  <a:miter lim="800000"/>
                  <a:headEnd/>
                  <a:tailEnd/>
                </a:ln>
              </p:spPr>
            </p:pic>
            <p:pic>
              <p:nvPicPr>
                <p:cNvPr id="1062" name="Picture 40"/>
                <p:cNvPicPr>
                  <a:picLocks noChangeAspect="1" noChangeArrowheads="1"/>
                </p:cNvPicPr>
                <p:nvPr userDrawn="1"/>
              </p:nvPicPr>
              <p:blipFill>
                <a:blip r:embed="rId14"/>
                <a:srcRect/>
                <a:stretch>
                  <a:fillRect/>
                </a:stretch>
              </p:blipFill>
              <p:spPr bwMode="auto">
                <a:xfrm>
                  <a:off x="4992" y="3072"/>
                  <a:ext cx="186" cy="183"/>
                </a:xfrm>
                <a:prstGeom prst="rect">
                  <a:avLst/>
                </a:prstGeom>
                <a:noFill/>
                <a:ln w="9525">
                  <a:noFill/>
                  <a:miter lim="800000"/>
                  <a:headEnd/>
                  <a:tailEnd/>
                </a:ln>
              </p:spPr>
            </p:pic>
            <p:pic>
              <p:nvPicPr>
                <p:cNvPr id="1063" name="Picture 41"/>
                <p:cNvPicPr>
                  <a:picLocks noChangeAspect="1" noChangeArrowheads="1"/>
                </p:cNvPicPr>
                <p:nvPr userDrawn="1"/>
              </p:nvPicPr>
              <p:blipFill>
                <a:blip r:embed="rId14"/>
                <a:srcRect/>
                <a:stretch>
                  <a:fillRect/>
                </a:stretch>
              </p:blipFill>
              <p:spPr bwMode="auto">
                <a:xfrm>
                  <a:off x="5232" y="3312"/>
                  <a:ext cx="186" cy="183"/>
                </a:xfrm>
                <a:prstGeom prst="rect">
                  <a:avLst/>
                </a:prstGeom>
                <a:noFill/>
                <a:ln w="9525">
                  <a:noFill/>
                  <a:miter lim="800000"/>
                  <a:headEnd/>
                  <a:tailEnd/>
                </a:ln>
              </p:spPr>
            </p:pic>
            <p:pic>
              <p:nvPicPr>
                <p:cNvPr id="1064" name="Picture 42"/>
                <p:cNvPicPr>
                  <a:picLocks noChangeAspect="1" noChangeArrowheads="1"/>
                </p:cNvPicPr>
                <p:nvPr userDrawn="1"/>
              </p:nvPicPr>
              <p:blipFill>
                <a:blip r:embed="rId14"/>
                <a:srcRect/>
                <a:stretch>
                  <a:fillRect/>
                </a:stretch>
              </p:blipFill>
              <p:spPr bwMode="auto">
                <a:xfrm>
                  <a:off x="4992" y="3408"/>
                  <a:ext cx="186" cy="183"/>
                </a:xfrm>
                <a:prstGeom prst="rect">
                  <a:avLst/>
                </a:prstGeom>
                <a:noFill/>
                <a:ln w="9525">
                  <a:noFill/>
                  <a:miter lim="800000"/>
                  <a:headEnd/>
                  <a:tailEnd/>
                </a:ln>
              </p:spPr>
            </p:pic>
            <p:pic>
              <p:nvPicPr>
                <p:cNvPr id="1065" name="Picture 43"/>
                <p:cNvPicPr>
                  <a:picLocks noChangeAspect="1" noChangeArrowheads="1"/>
                </p:cNvPicPr>
                <p:nvPr userDrawn="1"/>
              </p:nvPicPr>
              <p:blipFill>
                <a:blip r:embed="rId14"/>
                <a:srcRect/>
                <a:stretch>
                  <a:fillRect/>
                </a:stretch>
              </p:blipFill>
              <p:spPr bwMode="auto">
                <a:xfrm>
                  <a:off x="5088" y="3552"/>
                  <a:ext cx="186" cy="183"/>
                </a:xfrm>
                <a:prstGeom prst="rect">
                  <a:avLst/>
                </a:prstGeom>
                <a:noFill/>
                <a:ln w="9525">
                  <a:noFill/>
                  <a:miter lim="800000"/>
                  <a:headEnd/>
                  <a:tailEnd/>
                </a:ln>
              </p:spPr>
            </p:pic>
            <p:pic>
              <p:nvPicPr>
                <p:cNvPr id="1066" name="Picture 44"/>
                <p:cNvPicPr>
                  <a:picLocks noChangeAspect="1" noChangeArrowheads="1"/>
                </p:cNvPicPr>
                <p:nvPr userDrawn="1"/>
              </p:nvPicPr>
              <p:blipFill>
                <a:blip r:embed="rId14"/>
                <a:srcRect/>
                <a:stretch>
                  <a:fillRect/>
                </a:stretch>
              </p:blipFill>
              <p:spPr bwMode="auto">
                <a:xfrm>
                  <a:off x="4992" y="3792"/>
                  <a:ext cx="186" cy="183"/>
                </a:xfrm>
                <a:prstGeom prst="rect">
                  <a:avLst/>
                </a:prstGeom>
                <a:noFill/>
                <a:ln w="9525">
                  <a:noFill/>
                  <a:miter lim="800000"/>
                  <a:headEnd/>
                  <a:tailEnd/>
                </a:ln>
              </p:spPr>
            </p:pic>
            <p:pic>
              <p:nvPicPr>
                <p:cNvPr id="1067" name="Picture 45"/>
                <p:cNvPicPr>
                  <a:picLocks noChangeAspect="1" noChangeArrowheads="1"/>
                </p:cNvPicPr>
                <p:nvPr userDrawn="1"/>
              </p:nvPicPr>
              <p:blipFill>
                <a:blip r:embed="rId14"/>
                <a:srcRect/>
                <a:stretch>
                  <a:fillRect/>
                </a:stretch>
              </p:blipFill>
              <p:spPr bwMode="auto">
                <a:xfrm>
                  <a:off x="5184" y="3696"/>
                  <a:ext cx="186" cy="183"/>
                </a:xfrm>
                <a:prstGeom prst="rect">
                  <a:avLst/>
                </a:prstGeom>
                <a:noFill/>
                <a:ln w="9525">
                  <a:noFill/>
                  <a:miter lim="800000"/>
                  <a:headEnd/>
                  <a:tailEnd/>
                </a:ln>
              </p:spPr>
            </p:pic>
          </p:grpSp>
        </p:grpSp>
        <p:sp>
          <p:nvSpPr>
            <p:cNvPr id="3179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179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179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3179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3179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3179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179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3179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3179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a:p>
          </p:txBody>
        </p:sp>
        <p:sp>
          <p:nvSpPr>
            <p:cNvPr id="3179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180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a:p>
          </p:txBody>
        </p:sp>
      </p:grpSp>
      <p:sp>
        <p:nvSpPr>
          <p:cNvPr id="102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803"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9C5BA4E-33C9-4223-9753-06244878D2F1}" type="datetime1">
              <a:rPr lang="en-US" smtClean="0"/>
              <a:pPr/>
              <a:t>2/4/2022</a:t>
            </a:fld>
            <a:endParaRPr lang="en-US"/>
          </a:p>
        </p:txBody>
      </p:sp>
      <p:sp>
        <p:nvSpPr>
          <p:cNvPr id="31804"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31805"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E9576877-7F74-4777-B847-9445BBE06F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cs typeface="Arial" charset="0"/>
        </a:defRPr>
      </a:lvl2pPr>
      <a:lvl3pPr algn="l" rtl="0" eaLnBrk="1" fontAlgn="base" hangingPunct="1">
        <a:spcBef>
          <a:spcPct val="0"/>
        </a:spcBef>
        <a:spcAft>
          <a:spcPct val="0"/>
        </a:spcAft>
        <a:defRPr sz="4000">
          <a:solidFill>
            <a:schemeClr val="tx2"/>
          </a:solidFill>
          <a:latin typeface="Arial" charset="0"/>
          <a:cs typeface="Arial" charset="0"/>
        </a:defRPr>
      </a:lvl3pPr>
      <a:lvl4pPr algn="l" rtl="0" eaLnBrk="1" fontAlgn="base" hangingPunct="1">
        <a:spcBef>
          <a:spcPct val="0"/>
        </a:spcBef>
        <a:spcAft>
          <a:spcPct val="0"/>
        </a:spcAft>
        <a:defRPr sz="4000">
          <a:solidFill>
            <a:schemeClr val="tx2"/>
          </a:solidFill>
          <a:latin typeface="Arial" charset="0"/>
          <a:cs typeface="Arial" charset="0"/>
        </a:defRPr>
      </a:lvl4pPr>
      <a:lvl5pPr algn="l" rtl="0" eaLnBrk="1" fontAlgn="base" hangingPunct="1">
        <a:spcBef>
          <a:spcPct val="0"/>
        </a:spcBef>
        <a:spcAft>
          <a:spcPct val="0"/>
        </a:spcAft>
        <a:defRPr sz="4000">
          <a:solidFill>
            <a:schemeClr val="tx2"/>
          </a:solidFill>
          <a:latin typeface="Arial" charset="0"/>
          <a:cs typeface="Arial" charset="0"/>
        </a:defRPr>
      </a:lvl5pPr>
      <a:lvl6pPr marL="457200" algn="l" rtl="0" eaLnBrk="1" fontAlgn="base" hangingPunct="1">
        <a:spcBef>
          <a:spcPct val="0"/>
        </a:spcBef>
        <a:spcAft>
          <a:spcPct val="0"/>
        </a:spcAft>
        <a:defRPr sz="4000">
          <a:solidFill>
            <a:schemeClr val="tx2"/>
          </a:solidFill>
          <a:latin typeface="Arial" charset="0"/>
          <a:cs typeface="Arial" charset="0"/>
        </a:defRPr>
      </a:lvl6pPr>
      <a:lvl7pPr marL="914400" algn="l" rtl="0" eaLnBrk="1" fontAlgn="base" hangingPunct="1">
        <a:spcBef>
          <a:spcPct val="0"/>
        </a:spcBef>
        <a:spcAft>
          <a:spcPct val="0"/>
        </a:spcAft>
        <a:defRPr sz="4000">
          <a:solidFill>
            <a:schemeClr val="tx2"/>
          </a:solidFill>
          <a:latin typeface="Arial" charset="0"/>
          <a:cs typeface="Arial" charset="0"/>
        </a:defRPr>
      </a:lvl7pPr>
      <a:lvl8pPr marL="1371600" algn="l" rtl="0" eaLnBrk="1" fontAlgn="base" hangingPunct="1">
        <a:spcBef>
          <a:spcPct val="0"/>
        </a:spcBef>
        <a:spcAft>
          <a:spcPct val="0"/>
        </a:spcAft>
        <a:defRPr sz="4000">
          <a:solidFill>
            <a:schemeClr val="tx2"/>
          </a:solidFill>
          <a:latin typeface="Arial" charset="0"/>
          <a:cs typeface="Arial" charset="0"/>
        </a:defRPr>
      </a:lvl8pPr>
      <a:lvl9pPr marL="1828800" algn="l" rtl="0" eaLnBrk="1" fontAlgn="base" hangingPunct="1">
        <a:spcBef>
          <a:spcPct val="0"/>
        </a:spcBef>
        <a:spcAft>
          <a:spcPct val="0"/>
        </a:spcAft>
        <a:defRPr sz="40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17"/>
        </a:buBlip>
        <a:defRPr sz="2800">
          <a:solidFill>
            <a:schemeClr val="tx1"/>
          </a:solidFill>
          <a:latin typeface="+mn-lt"/>
          <a:cs typeface="+mn-cs"/>
        </a:defRPr>
      </a:lvl2pPr>
      <a:lvl3pPr marL="1143000" indent="-228600" algn="l" rtl="0" eaLnBrk="1" fontAlgn="base" hangingPunct="1">
        <a:spcBef>
          <a:spcPct val="20000"/>
        </a:spcBef>
        <a:spcAft>
          <a:spcPct val="0"/>
        </a:spcAft>
        <a:buSzPct val="70000"/>
        <a:buBlip>
          <a:blip r:embed="rId18"/>
        </a:buBlip>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24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sz="quarter"/>
          </p:nvPr>
        </p:nvSpPr>
        <p:spPr>
          <a:xfrm>
            <a:off x="685800" y="1370013"/>
            <a:ext cx="8305800" cy="2057400"/>
          </a:xfrm>
        </p:spPr>
        <p:txBody>
          <a:bodyPr/>
          <a:lstStyle/>
          <a:p>
            <a:r>
              <a:rPr lang="en-US" sz="5400" b="1" dirty="0" smtClean="0">
                <a:solidFill>
                  <a:srgbClr val="FFC000"/>
                </a:solidFill>
                <a:latin typeface="Algerian" pitchFamily="82" charset="0"/>
              </a:rPr>
              <a:t>QUALITATIVE RESEARCH</a:t>
            </a:r>
            <a:endParaRPr lang="en-US" sz="5400" b="1" dirty="0">
              <a:solidFill>
                <a:srgbClr val="FFC000"/>
              </a:solidFill>
              <a:latin typeface="Algerian" pitchFamily="82" charset="0"/>
            </a:endParaRPr>
          </a:p>
        </p:txBody>
      </p:sp>
      <p:sp>
        <p:nvSpPr>
          <p:cNvPr id="3" name="Subtitle 2"/>
          <p:cNvSpPr>
            <a:spLocks noGrp="1"/>
          </p:cNvSpPr>
          <p:nvPr>
            <p:ph type="subTitle" sz="quarter" idx="1"/>
          </p:nvPr>
        </p:nvSpPr>
        <p:spPr/>
        <p:txBody>
          <a:bodyPr>
            <a:noAutofit/>
          </a:bodyPr>
          <a:lstStyle/>
          <a:p>
            <a:r>
              <a:rPr lang="en-US" sz="3600" b="1" dirty="0" smtClean="0">
                <a:solidFill>
                  <a:srgbClr val="FFFF00"/>
                </a:solidFill>
                <a:latin typeface="+mj-lt"/>
              </a:rPr>
              <a:t>Presented by,</a:t>
            </a:r>
          </a:p>
          <a:p>
            <a:r>
              <a:rPr lang="en-US" sz="3600" b="1" dirty="0" smtClean="0">
                <a:solidFill>
                  <a:srgbClr val="FFFF00"/>
                </a:solidFill>
                <a:latin typeface="+mj-lt"/>
              </a:rPr>
              <a:t>Mrs. </a:t>
            </a:r>
            <a:r>
              <a:rPr lang="en-US" sz="3600" b="1" dirty="0" err="1" smtClean="0">
                <a:solidFill>
                  <a:srgbClr val="FFFF00"/>
                </a:solidFill>
                <a:latin typeface="+mj-lt"/>
              </a:rPr>
              <a:t>Anila</a:t>
            </a:r>
            <a:r>
              <a:rPr lang="en-US" sz="3600" b="1" dirty="0" smtClean="0">
                <a:solidFill>
                  <a:srgbClr val="FFFF00"/>
                </a:solidFill>
                <a:latin typeface="+mj-lt"/>
              </a:rPr>
              <a:t> James</a:t>
            </a:r>
          </a:p>
          <a:p>
            <a:r>
              <a:rPr lang="en-US" sz="3600" b="1" dirty="0" smtClean="0">
                <a:solidFill>
                  <a:srgbClr val="FFFF00"/>
                </a:solidFill>
                <a:latin typeface="+mj-lt"/>
              </a:rPr>
              <a:t>Lecturer</a:t>
            </a:r>
          </a:p>
          <a:p>
            <a:r>
              <a:rPr lang="en-US" sz="3600" b="1" dirty="0" err="1" smtClean="0">
                <a:solidFill>
                  <a:srgbClr val="FFFF00"/>
                </a:solidFill>
                <a:latin typeface="+mj-lt"/>
              </a:rPr>
              <a:t>jmcon</a:t>
            </a:r>
            <a:endParaRPr lang="en-US" sz="3600" b="1" dirty="0">
              <a:solidFill>
                <a:srgbClr val="FFFF00"/>
              </a:solidFill>
              <a:latin typeface="+mj-lt"/>
            </a:endParaRPr>
          </a:p>
        </p:txBody>
      </p:sp>
      <p:sp>
        <p:nvSpPr>
          <p:cNvPr id="4" name="Slide Number Placeholder 3"/>
          <p:cNvSpPr>
            <a:spLocks noGrp="1"/>
          </p:cNvSpPr>
          <p:nvPr>
            <p:ph type="sldNum" sz="quarter" idx="12"/>
          </p:nvPr>
        </p:nvSpPr>
        <p:spPr/>
        <p:txBody>
          <a:bodyPr/>
          <a:lstStyle/>
          <a:p>
            <a:fld id="{E9576877-7F74-4777-B847-9445BBE06F90}" type="slidenum">
              <a:rPr lang="en-US" smtClean="0"/>
              <a:pPr/>
              <a:t>1</a:t>
            </a:fld>
            <a:endParaRPr lang="en-US"/>
          </a:p>
        </p:txBody>
      </p:sp>
    </p:spTree>
    <p:extLst>
      <p:ext uri="{BB962C8B-B14F-4D97-AF65-F5344CB8AC3E}">
        <p14:creationId xmlns="" xmlns:p14="http://schemas.microsoft.com/office/powerpoint/2010/main" val="1405100402"/>
      </p:ext>
    </p:extLst>
  </p:cSld>
  <p:clrMapOvr>
    <a:masterClrMapping/>
  </p:clrMapOvr>
  <p:transition advTm="8906">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a:buNone/>
            </a:pPr>
            <a:r>
              <a:rPr lang="en-US" dirty="0" smtClean="0">
                <a:solidFill>
                  <a:srgbClr val="FF0000"/>
                </a:solidFill>
              </a:rPr>
              <a:t>    Contd..</a:t>
            </a:r>
          </a:p>
          <a:p>
            <a:r>
              <a:rPr lang="en-US" dirty="0" smtClean="0"/>
              <a:t>Data presented to families for validation and more input</a:t>
            </a:r>
          </a:p>
          <a:p>
            <a:r>
              <a:rPr lang="en-US" dirty="0" smtClean="0"/>
              <a:t>Redundancy (data saturation) provided criterion for ending data collection.</a:t>
            </a:r>
          </a:p>
          <a:p>
            <a:r>
              <a:rPr lang="en-US" dirty="0" smtClean="0"/>
              <a:t>Audit trail-having a full record of all activities (field notes, researcher diary, raw data, coding and analytical process)</a:t>
            </a:r>
          </a:p>
          <a:p>
            <a:r>
              <a:rPr lang="en-US" dirty="0" smtClean="0"/>
              <a:t>Debriefing- peers</a:t>
            </a:r>
          </a:p>
          <a:p>
            <a:r>
              <a:rPr lang="en-US" dirty="0" smtClean="0"/>
              <a:t>Above were imported into a computer software </a:t>
            </a:r>
            <a:r>
              <a:rPr lang="en-US" dirty="0" err="1" smtClean="0"/>
              <a:t>programme</a:t>
            </a:r>
            <a:r>
              <a:rPr lang="en-US" dirty="0" smtClean="0"/>
              <a:t> for data management and analysis</a:t>
            </a:r>
          </a:p>
          <a:p>
            <a:r>
              <a:rPr lang="en-US" dirty="0" smtClean="0"/>
              <a:t>Coded data clustered into broad categories and further into meaningful themes</a:t>
            </a:r>
          </a:p>
          <a:p>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077200" cy="1107996"/>
          </a:xfrm>
          <a:prstGeom prst="rect">
            <a:avLst/>
          </a:prstGeom>
        </p:spPr>
        <p:txBody>
          <a:bodyPr wrap="square">
            <a:spAutoFit/>
          </a:bodyPr>
          <a:lstStyle/>
          <a:p>
            <a:pPr algn="ctr">
              <a:buFont typeface="Wingdings" pitchFamily="2" charset="2"/>
              <a:buChar char="q"/>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ETHNOGRAPHY</a:t>
            </a:r>
          </a:p>
        </p:txBody>
      </p:sp>
      <p:pic>
        <p:nvPicPr>
          <p:cNvPr id="1026" name="Picture 2" descr="D:\cat dog baby\BASKETBABIES.JPG"/>
          <p:cNvPicPr>
            <a:picLocks noChangeAspect="1" noChangeArrowheads="1"/>
          </p:cNvPicPr>
          <p:nvPr/>
        </p:nvPicPr>
        <p:blipFill>
          <a:blip r:embed="rId2"/>
          <a:srcRect/>
          <a:stretch>
            <a:fillRect/>
          </a:stretch>
        </p:blipFill>
        <p:spPr bwMode="auto">
          <a:xfrm>
            <a:off x="381000" y="1447800"/>
            <a:ext cx="8001000" cy="51816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 “Portrait of people”</a:t>
            </a:r>
            <a:endParaRPr lang="en-US" dirty="0"/>
          </a:p>
        </p:txBody>
      </p:sp>
      <p:sp>
        <p:nvSpPr>
          <p:cNvPr id="3" name="Content Placeholder 2"/>
          <p:cNvSpPr>
            <a:spLocks noGrp="1"/>
          </p:cNvSpPr>
          <p:nvPr>
            <p:ph idx="1"/>
          </p:nvPr>
        </p:nvSpPr>
        <p:spPr/>
        <p:txBody>
          <a:bodyPr/>
          <a:lstStyle/>
          <a:p>
            <a:r>
              <a:rPr lang="en-CA" dirty="0" smtClean="0"/>
              <a:t>Derived from anthropology</a:t>
            </a:r>
          </a:p>
          <a:p>
            <a:r>
              <a:rPr lang="en-CA" dirty="0" smtClean="0"/>
              <a:t>The work of describing culture.</a:t>
            </a:r>
          </a:p>
          <a:p>
            <a:r>
              <a:rPr lang="en-CA" dirty="0" smtClean="0"/>
              <a:t>Provides a mechanism for studying our own culture and that of others.</a:t>
            </a:r>
          </a:p>
          <a:p>
            <a:endParaRPr lang="en-US" dirty="0"/>
          </a:p>
        </p:txBody>
      </p:sp>
      <p:sp>
        <p:nvSpPr>
          <p:cNvPr id="4" name="Slide Number Placeholder 3"/>
          <p:cNvSpPr>
            <a:spLocks noGrp="1"/>
          </p:cNvSpPr>
          <p:nvPr>
            <p:ph type="sldNum" sz="quarter" idx="12"/>
          </p:nvPr>
        </p:nvSpPr>
        <p:spPr/>
        <p:txBody>
          <a:bodyPr/>
          <a:lstStyle/>
          <a:p>
            <a:fld id="{E9576877-7F74-4777-B847-9445BBE06F90}" type="slidenum">
              <a:rPr lang="en-US" smtClean="0"/>
              <a:pPr/>
              <a:t>12</a:t>
            </a:fld>
            <a:endParaRPr lang="en-US"/>
          </a:p>
        </p:txBody>
      </p:sp>
      <p:pic>
        <p:nvPicPr>
          <p:cNvPr id="5" name="Picture 2" descr="http://www.killerfilm.com/wp-content/uploads/2009/12/babies1.jpg"/>
          <p:cNvPicPr>
            <a:picLocks noChangeAspect="1" noChangeArrowheads="1"/>
          </p:cNvPicPr>
          <p:nvPr/>
        </p:nvPicPr>
        <p:blipFill>
          <a:blip r:embed="rId2"/>
          <a:srcRect/>
          <a:stretch>
            <a:fillRect/>
          </a:stretch>
        </p:blipFill>
        <p:spPr bwMode="auto">
          <a:xfrm>
            <a:off x="2514600" y="4038600"/>
            <a:ext cx="4114800" cy="2590800"/>
          </a:xfrm>
          <a:prstGeom prst="rect">
            <a:avLst/>
          </a:prstGeom>
          <a:noFill/>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ethnographic research</a:t>
            </a:r>
            <a:endParaRPr lang="en-US" dirty="0"/>
          </a:p>
        </p:txBody>
      </p:sp>
      <p:sp>
        <p:nvSpPr>
          <p:cNvPr id="3" name="Content Placeholder 2"/>
          <p:cNvSpPr>
            <a:spLocks noGrp="1"/>
          </p:cNvSpPr>
          <p:nvPr>
            <p:ph idx="1"/>
          </p:nvPr>
        </p:nvSpPr>
        <p:spPr>
          <a:xfrm>
            <a:off x="263524" y="1143001"/>
            <a:ext cx="8728075" cy="5562600"/>
          </a:xfrm>
        </p:spPr>
        <p:txBody>
          <a:bodyPr/>
          <a:lstStyle/>
          <a:p>
            <a:r>
              <a:rPr lang="en-US" sz="2800" dirty="0" smtClean="0"/>
              <a:t>Identify the culture to be studied</a:t>
            </a:r>
          </a:p>
          <a:p>
            <a:r>
              <a:rPr lang="en-US" sz="2800" dirty="0" smtClean="0"/>
              <a:t>Identify  the significant variables with in the culture</a:t>
            </a:r>
          </a:p>
          <a:p>
            <a:r>
              <a:rPr lang="en-US" sz="2800" dirty="0" smtClean="0"/>
              <a:t>Literature review</a:t>
            </a:r>
          </a:p>
          <a:p>
            <a:r>
              <a:rPr lang="en-US" sz="2800" dirty="0" smtClean="0"/>
              <a:t>Gaining entry</a:t>
            </a:r>
          </a:p>
          <a:p>
            <a:r>
              <a:rPr lang="en-US" sz="2800" dirty="0" smtClean="0"/>
              <a:t>Cultural immersion</a:t>
            </a:r>
          </a:p>
          <a:p>
            <a:r>
              <a:rPr lang="en-US" sz="2800" dirty="0" smtClean="0"/>
              <a:t>Acquiring informants</a:t>
            </a:r>
          </a:p>
          <a:p>
            <a:r>
              <a:rPr lang="en-US" sz="2800" dirty="0" smtClean="0"/>
              <a:t>Gathering data</a:t>
            </a:r>
          </a:p>
          <a:p>
            <a:r>
              <a:rPr lang="en-US" sz="2800" dirty="0" smtClean="0"/>
              <a:t>Analysis of data            </a:t>
            </a:r>
          </a:p>
          <a:p>
            <a:r>
              <a:rPr lang="en-US" sz="2800" dirty="0" smtClean="0"/>
              <a:t>Description of culture</a:t>
            </a:r>
          </a:p>
          <a:p>
            <a:r>
              <a:rPr lang="en-US" sz="2800" dirty="0" smtClean="0"/>
              <a:t>Theory development </a:t>
            </a:r>
            <a:endParaRPr lang="en-US" sz="2800" dirty="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13</a:t>
            </a:fld>
            <a:endParaRPr lang="en-US"/>
          </a:p>
        </p:txBody>
      </p:sp>
      <p:pic>
        <p:nvPicPr>
          <p:cNvPr id="6" name="Picture 5" descr="http://t2.gstatic.com/images?q=tbn:ANd9GcTQt3IMRMYYpDO0eYel_-ppl6nAc6XMdFvgSM5xu84IWxppgwyN"/>
          <p:cNvPicPr>
            <a:picLocks noChangeAspect="1" noChangeArrowheads="1"/>
          </p:cNvPicPr>
          <p:nvPr/>
        </p:nvPicPr>
        <p:blipFill>
          <a:blip r:embed="rId2"/>
          <a:srcRect/>
          <a:stretch>
            <a:fillRect/>
          </a:stretch>
        </p:blipFill>
        <p:spPr bwMode="auto">
          <a:xfrm>
            <a:off x="5715000" y="3929063"/>
            <a:ext cx="2959100" cy="26050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68963"/>
          </a:xfrm>
        </p:spPr>
        <p:txBody>
          <a:bodyPr>
            <a:normAutofit/>
          </a:bodyPr>
          <a:lstStyle/>
          <a:p>
            <a:pPr>
              <a:buNone/>
            </a:pPr>
            <a:r>
              <a:rPr lang="en-US" b="1" dirty="0" smtClean="0">
                <a:solidFill>
                  <a:srgbClr val="FF0000"/>
                </a:solidFill>
              </a:rPr>
              <a:t>Fundamental characteristics of ethnography</a:t>
            </a:r>
          </a:p>
          <a:p>
            <a:r>
              <a:rPr lang="en-US" dirty="0" smtClean="0"/>
              <a:t>Researcher is the instrument </a:t>
            </a:r>
          </a:p>
          <a:p>
            <a:r>
              <a:rPr lang="en-US" dirty="0" smtClean="0"/>
              <a:t>Fieldwork.</a:t>
            </a:r>
          </a:p>
          <a:p>
            <a:r>
              <a:rPr lang="en-US" dirty="0" smtClean="0"/>
              <a:t>The cyclic nature of data collection and analysis.</a:t>
            </a:r>
          </a:p>
          <a:p>
            <a:r>
              <a:rPr lang="en-US" dirty="0" smtClean="0"/>
              <a:t>The focus is on culture.</a:t>
            </a:r>
          </a:p>
          <a:p>
            <a:r>
              <a:rPr lang="en-US" dirty="0" smtClean="0"/>
              <a:t>Cultural immersion.</a:t>
            </a:r>
          </a:p>
          <a:p>
            <a:r>
              <a:rPr lang="en-US" dirty="0" smtClean="0"/>
              <a:t>Reflexivity.</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CA" dirty="0" smtClean="0"/>
              <a:t>Exploration of the understanding  and meaning of chronically ill adults  about their body image.</a:t>
            </a:r>
          </a:p>
          <a:p>
            <a:endParaRPr lang="en-CA" dirty="0" smtClean="0"/>
          </a:p>
          <a:p>
            <a:pPr>
              <a:buNone/>
            </a:pPr>
            <a:endParaRPr lang="en-US" dirty="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15</a:t>
            </a:fld>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rPr>
              <a:t>Grounded Theory .</a:t>
            </a:r>
            <a:endParaRPr lang="en-US" dirty="0"/>
          </a:p>
        </p:txBody>
      </p:sp>
      <p:sp>
        <p:nvSpPr>
          <p:cNvPr id="3" name="Content Placeholder 2"/>
          <p:cNvSpPr>
            <a:spLocks noGrp="1"/>
          </p:cNvSpPr>
          <p:nvPr>
            <p:ph idx="1"/>
          </p:nvPr>
        </p:nvSpPr>
        <p:spPr/>
        <p:txBody>
          <a:bodyPr/>
          <a:lstStyle/>
          <a:p>
            <a:r>
              <a:rPr lang="en-US" dirty="0" smtClean="0"/>
              <a:t> Studies in which data are collected and analyzed and then a theory is developed  that is grounded in the data.</a:t>
            </a:r>
            <a:endParaRPr lang="en-IN" dirty="0" smtClean="0"/>
          </a:p>
          <a:p>
            <a:endParaRPr lang="en-US" dirty="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16</a:t>
            </a:fld>
            <a:endParaRPr lang="en-US"/>
          </a:p>
        </p:txBody>
      </p:sp>
      <p:pic>
        <p:nvPicPr>
          <p:cNvPr id="4" name="Picture 3" descr="http://people.stfx.ca/x2006/x2006otl/groundhog_gif_files/groundhog.gif"/>
          <p:cNvPicPr>
            <a:picLocks noChangeAspect="1" noChangeArrowheads="1"/>
          </p:cNvPicPr>
          <p:nvPr/>
        </p:nvPicPr>
        <p:blipFill>
          <a:blip r:embed="rId2"/>
          <a:srcRect/>
          <a:stretch>
            <a:fillRect/>
          </a:stretch>
        </p:blipFill>
        <p:spPr bwMode="auto">
          <a:xfrm>
            <a:off x="5286375" y="4357688"/>
            <a:ext cx="3857625" cy="25003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00063" y="214313"/>
            <a:ext cx="8229600" cy="846137"/>
          </a:xfrm>
        </p:spPr>
        <p:txBody>
          <a:bodyPr/>
          <a:lstStyle/>
          <a:p>
            <a:pPr algn="ctr"/>
            <a:r>
              <a:rPr lang="en-US" b="1" dirty="0" smtClean="0">
                <a:solidFill>
                  <a:srgbClr val="7030A0"/>
                </a:solidFill>
              </a:rPr>
              <a:t>Example……………</a:t>
            </a:r>
            <a:endParaRPr lang="en-IN" b="1" dirty="0" smtClean="0">
              <a:solidFill>
                <a:srgbClr val="7030A0"/>
              </a:solidFill>
            </a:endParaRPr>
          </a:p>
        </p:txBody>
      </p:sp>
      <p:sp>
        <p:nvSpPr>
          <p:cNvPr id="3" name="Content Placeholder 2"/>
          <p:cNvSpPr>
            <a:spLocks noGrp="1"/>
          </p:cNvSpPr>
          <p:nvPr>
            <p:ph idx="1"/>
          </p:nvPr>
        </p:nvSpPr>
        <p:spPr>
          <a:xfrm>
            <a:off x="357188" y="1214438"/>
            <a:ext cx="8286750" cy="4697412"/>
          </a:xfrm>
        </p:spPr>
        <p:txBody>
          <a:bodyPr>
            <a:normAutofit/>
          </a:bodyPr>
          <a:lstStyle/>
          <a:p>
            <a:pPr>
              <a:defRPr/>
            </a:pPr>
            <a:r>
              <a:rPr lang="en-US" dirty="0" smtClean="0"/>
              <a:t> To describe  the experience of  patients who were on ventilators &amp; the impact  of it on their quality of life.</a:t>
            </a:r>
          </a:p>
          <a:p>
            <a:pPr>
              <a:buNone/>
              <a:defRPr/>
            </a:pPr>
            <a:r>
              <a:rPr lang="en-US" dirty="0" smtClean="0"/>
              <a:t>        </a:t>
            </a:r>
          </a:p>
          <a:p>
            <a:pPr>
              <a:buNone/>
              <a:defRPr/>
            </a:pPr>
            <a:r>
              <a:rPr lang="en-US" dirty="0" smtClean="0"/>
              <a:t>	Thematic analysis  was used to describe quality of life.</a:t>
            </a:r>
          </a:p>
          <a:p>
            <a:pPr>
              <a:buFontTx/>
              <a:buNone/>
              <a:defRPr/>
            </a:pPr>
            <a:r>
              <a:rPr lang="en-US" dirty="0"/>
              <a:t>	</a:t>
            </a:r>
            <a:r>
              <a:rPr lang="en-US" dirty="0" smtClean="0"/>
              <a:t>							</a:t>
            </a:r>
            <a:endParaRPr lang="en-IN"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Case study method</a:t>
            </a:r>
            <a:endParaRPr lang="en-US" dirty="0">
              <a:solidFill>
                <a:srgbClr val="FF0000"/>
              </a:solidFill>
            </a:endParaRPr>
          </a:p>
        </p:txBody>
      </p:sp>
      <p:sp>
        <p:nvSpPr>
          <p:cNvPr id="3" name="Content Placeholder 2"/>
          <p:cNvSpPr>
            <a:spLocks noGrp="1"/>
          </p:cNvSpPr>
          <p:nvPr>
            <p:ph idx="1"/>
          </p:nvPr>
        </p:nvSpPr>
        <p:spPr>
          <a:xfrm>
            <a:off x="0" y="1066801"/>
            <a:ext cx="8229600" cy="4876799"/>
          </a:xfrm>
        </p:spPr>
        <p:txBody>
          <a:bodyPr/>
          <a:lstStyle/>
          <a:p>
            <a:pPr>
              <a:lnSpc>
                <a:spcPct val="150000"/>
              </a:lnSpc>
            </a:pPr>
            <a:r>
              <a:rPr lang="en-US" sz="2800" dirty="0" smtClean="0">
                <a:latin typeface="Calibri" pitchFamily="34" charset="0"/>
              </a:rPr>
              <a:t>An intensive investigation of single situations which serve to identify and describe basic phenomena. </a:t>
            </a:r>
          </a:p>
          <a:p>
            <a:pPr>
              <a:lnSpc>
                <a:spcPct val="150000"/>
              </a:lnSpc>
            </a:pPr>
            <a:r>
              <a:rPr lang="en-US" sz="2800" dirty="0" smtClean="0">
                <a:latin typeface="Calibri" pitchFamily="34" charset="0"/>
              </a:rPr>
              <a:t>Case studies provide an excellent opportunity for triangulation: that is, using a number of research methods to complement and confirm findings. </a:t>
            </a:r>
            <a:r>
              <a:rPr lang="en-US" sz="2800" dirty="0" smtClean="0">
                <a:solidFill>
                  <a:schemeClr val="accent2"/>
                </a:solidFill>
                <a:latin typeface="Calibri" pitchFamily="34" charset="0"/>
              </a:rPr>
              <a:t>U</a:t>
            </a:r>
            <a:r>
              <a:rPr lang="en-US" sz="2800" b="1" i="1" dirty="0" smtClean="0">
                <a:solidFill>
                  <a:schemeClr val="accent2"/>
                </a:solidFill>
                <a:latin typeface="Calibri" pitchFamily="34" charset="0"/>
              </a:rPr>
              <a:t>sing observation (participant/non participant), interviews and questionnaire  </a:t>
            </a:r>
            <a:endParaRPr lang="en-US" sz="2800" dirty="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18</a:t>
            </a:fld>
            <a:endParaRPr 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approach</a:t>
            </a:r>
            <a:endParaRPr lang="en-US" dirty="0"/>
          </a:p>
        </p:txBody>
      </p:sp>
      <p:sp>
        <p:nvSpPr>
          <p:cNvPr id="3" name="Content Placeholder 2"/>
          <p:cNvSpPr>
            <a:spLocks noGrp="1"/>
          </p:cNvSpPr>
          <p:nvPr>
            <p:ph idx="1"/>
          </p:nvPr>
        </p:nvSpPr>
        <p:spPr>
          <a:xfrm>
            <a:off x="228600" y="1066800"/>
            <a:ext cx="7889875" cy="4497387"/>
          </a:xfrm>
        </p:spPr>
        <p:txBody>
          <a:bodyPr/>
          <a:lstStyle/>
          <a:p>
            <a:pPr>
              <a:lnSpc>
                <a:spcPct val="150000"/>
              </a:lnSpc>
            </a:pPr>
            <a:r>
              <a:rPr lang="en-US" dirty="0" smtClean="0"/>
              <a:t>A narrative description or analysis of events that occurred in the remote or recent past.</a:t>
            </a:r>
          </a:p>
          <a:p>
            <a:pPr>
              <a:lnSpc>
                <a:spcPct val="150000"/>
              </a:lnSpc>
            </a:pPr>
            <a:r>
              <a:rPr lang="en-US" dirty="0" smtClean="0"/>
              <a:t>Example……..</a:t>
            </a:r>
          </a:p>
          <a:p>
            <a:pPr>
              <a:lnSpc>
                <a:spcPct val="150000"/>
              </a:lnSpc>
              <a:buNone/>
            </a:pPr>
            <a:r>
              <a:rPr lang="en-US" dirty="0" smtClean="0"/>
              <a:t>What causes war?</a:t>
            </a:r>
          </a:p>
          <a:p>
            <a:pPr>
              <a:lnSpc>
                <a:spcPct val="150000"/>
              </a:lnSpc>
              <a:buNone/>
            </a:pPr>
            <a:r>
              <a:rPr lang="en-US" dirty="0" smtClean="0"/>
              <a:t>Researcher develop the explanation of the causes of war</a:t>
            </a:r>
            <a:endParaRPr lang="en-US" dirty="0"/>
          </a:p>
        </p:txBody>
      </p:sp>
      <p:sp>
        <p:nvSpPr>
          <p:cNvPr id="4" name="Slide Number Placeholder 3"/>
          <p:cNvSpPr>
            <a:spLocks noGrp="1"/>
          </p:cNvSpPr>
          <p:nvPr>
            <p:ph type="sldNum" sz="quarter" idx="12"/>
          </p:nvPr>
        </p:nvSpPr>
        <p:spPr/>
        <p:txBody>
          <a:bodyPr/>
          <a:lstStyle/>
          <a:p>
            <a:fld id="{E9576877-7F74-4777-B847-9445BBE06F90}" type="slidenum">
              <a:rPr lang="en-US" smtClean="0"/>
              <a:pPr/>
              <a:t>19</a:t>
            </a:fld>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idx="4294967295"/>
          </p:nvPr>
        </p:nvSpPr>
        <p:spPr>
          <a:ln/>
        </p:spPr>
        <p:txBody>
          <a:bodyPr/>
          <a:lstStyle/>
          <a:p>
            <a:pPr marL="0" indent="0"/>
            <a:r>
              <a:rPr lang="en-US" altLang="zh-CN"/>
              <a:t>CENTRAL OBJECTIVES</a:t>
            </a:r>
          </a:p>
        </p:txBody>
      </p:sp>
      <p:sp>
        <p:nvSpPr>
          <p:cNvPr id="27651" name="Content Placeholder 2"/>
          <p:cNvSpPr>
            <a:spLocks noGrp="1" noChangeArrowheads="1"/>
          </p:cNvSpPr>
          <p:nvPr>
            <p:ph idx="1"/>
          </p:nvPr>
        </p:nvSpPr>
        <p:spPr>
          <a:xfrm>
            <a:off x="508397" y="2160589"/>
            <a:ext cx="6447234" cy="3881437"/>
          </a:xfrm>
          <a:ln/>
        </p:spPr>
        <p:txBody>
          <a:bodyPr/>
          <a:lstStyle/>
          <a:p>
            <a:pPr marL="342900" indent="-342900" algn="l">
              <a:buFont typeface="Wingdings 3" pitchFamily="18" charset="2"/>
              <a:buChar char=""/>
            </a:pPr>
            <a:r>
              <a:rPr lang="en-US" altLang="en-US" dirty="0"/>
              <a:t>At the end of teaching students acquire depth knowledge on</a:t>
            </a:r>
            <a:r>
              <a:rPr lang="en-US" dirty="0"/>
              <a:t> </a:t>
            </a:r>
            <a:r>
              <a:rPr lang="en-US" dirty="0" smtClean="0"/>
              <a:t>qualitative </a:t>
            </a:r>
            <a:r>
              <a:rPr lang="en-US" dirty="0"/>
              <a:t>research design </a:t>
            </a:r>
            <a:r>
              <a:rPr lang="en-US" altLang="en-US" dirty="0"/>
              <a:t>and able to explain and apply this knowledge in the</a:t>
            </a:r>
            <a:r>
              <a:rPr lang="en-US" dirty="0"/>
              <a:t> research studies.</a:t>
            </a:r>
            <a:r>
              <a:rPr lang="en-US" altLang="en-US" dirty="0"/>
              <a:t> </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a:t>CONCEPT OF HISTORICAL RESEARCH</a:t>
            </a:r>
          </a:p>
        </p:txBody>
      </p:sp>
      <p:sp>
        <p:nvSpPr>
          <p:cNvPr id="14339" name="Rectangle 3"/>
          <p:cNvSpPr>
            <a:spLocks noGrp="1" noChangeArrowheads="1"/>
          </p:cNvSpPr>
          <p:nvPr>
            <p:ph type="body" idx="1"/>
          </p:nvPr>
        </p:nvSpPr>
        <p:spPr/>
        <p:txBody>
          <a:bodyPr/>
          <a:lstStyle/>
          <a:p>
            <a:pPr>
              <a:lnSpc>
                <a:spcPct val="80000"/>
              </a:lnSpc>
            </a:pPr>
            <a:r>
              <a:rPr lang="en-US" sz="2000" dirty="0"/>
              <a:t>Past oriented, may be longitudinal or cross sectional in nature.</a:t>
            </a:r>
          </a:p>
          <a:p>
            <a:pPr>
              <a:lnSpc>
                <a:spcPct val="80000"/>
              </a:lnSpc>
              <a:buFont typeface="Wingdings" pitchFamily="2" charset="2"/>
              <a:buNone/>
            </a:pPr>
            <a:endParaRPr lang="en-US" sz="2000" dirty="0"/>
          </a:p>
          <a:p>
            <a:pPr>
              <a:lnSpc>
                <a:spcPct val="80000"/>
              </a:lnSpc>
            </a:pPr>
            <a:r>
              <a:rPr lang="en-US" sz="2000" dirty="0" smtClean="0"/>
              <a:t>Historical </a:t>
            </a:r>
            <a:r>
              <a:rPr lang="en-US" sz="2000" dirty="0"/>
              <a:t>research may be more difficult to conduct than some of the other types of research.</a:t>
            </a:r>
          </a:p>
          <a:p>
            <a:pPr>
              <a:lnSpc>
                <a:spcPct val="80000"/>
              </a:lnSpc>
              <a:buFont typeface="Wingdings" pitchFamily="2" charset="2"/>
              <a:buNone/>
            </a:pPr>
            <a:endParaRPr lang="en-US" sz="2000" dirty="0"/>
          </a:p>
          <a:p>
            <a:pPr>
              <a:lnSpc>
                <a:spcPct val="80000"/>
              </a:lnSpc>
            </a:pPr>
            <a:r>
              <a:rPr lang="en-US" sz="2000" dirty="0"/>
              <a:t>Concerns identification, location, evaluation and synthesis of data from the past.</a:t>
            </a:r>
          </a:p>
          <a:p>
            <a:pPr>
              <a:lnSpc>
                <a:spcPct val="80000"/>
              </a:lnSpc>
            </a:pPr>
            <a:endParaRPr lang="en-US" sz="2000" dirty="0"/>
          </a:p>
          <a:p>
            <a:pPr>
              <a:lnSpc>
                <a:spcPct val="80000"/>
              </a:lnSpc>
            </a:pPr>
            <a:r>
              <a:rPr lang="en-US" sz="2000" dirty="0"/>
              <a:t>Discovers past events to relate present and to the future.</a:t>
            </a:r>
          </a:p>
          <a:p>
            <a:pPr>
              <a:lnSpc>
                <a:spcPct val="80000"/>
              </a:lnSpc>
              <a:buFont typeface="Wingdings" pitchFamily="2" charset="2"/>
              <a:buNone/>
            </a:pPr>
            <a:endParaRPr lang="en-US" sz="2000" dirty="0"/>
          </a:p>
          <a:p>
            <a:pPr>
              <a:lnSpc>
                <a:spcPct val="80000"/>
              </a:lnSpc>
            </a:pPr>
            <a:r>
              <a:rPr lang="en-US" sz="2000" dirty="0" smtClean="0"/>
              <a:t>Uses </a:t>
            </a:r>
            <a:r>
              <a:rPr lang="en-US" sz="2000" dirty="0"/>
              <a:t>all the steps of the scientific method.</a:t>
            </a:r>
          </a:p>
          <a:p>
            <a:pPr>
              <a:lnSpc>
                <a:spcPct val="80000"/>
              </a:lnSpc>
              <a:buFont typeface="Wingdings" pitchFamily="2" charset="2"/>
              <a:buNone/>
            </a:pPr>
            <a:endParaRPr lang="en-US" sz="2000" dirty="0"/>
          </a:p>
          <a:p>
            <a:pPr>
              <a:lnSpc>
                <a:spcPct val="80000"/>
              </a:lnSpc>
            </a:pPr>
            <a:r>
              <a:rPr lang="en-US" sz="2000" dirty="0"/>
              <a:t>Has no scope to produce or alter the form of data but to find data and accept the data .</a:t>
            </a:r>
          </a:p>
          <a:p>
            <a:pPr>
              <a:lnSpc>
                <a:spcPct val="80000"/>
              </a:lnSpc>
              <a:buFont typeface="Wingdings" pitchFamily="2" charset="2"/>
              <a:buNone/>
            </a:pPr>
            <a:r>
              <a:rPr lang="en-US" sz="2000" dirty="0"/>
              <a:t>  </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a:t>STEPS OF HISTORICAL RESEARCH</a:t>
            </a:r>
          </a:p>
        </p:txBody>
      </p:sp>
      <p:sp>
        <p:nvSpPr>
          <p:cNvPr id="17411" name="Rectangle 3"/>
          <p:cNvSpPr>
            <a:spLocks noGrp="1" noChangeArrowheads="1"/>
          </p:cNvSpPr>
          <p:nvPr>
            <p:ph type="body" idx="1"/>
          </p:nvPr>
        </p:nvSpPr>
        <p:spPr/>
        <p:txBody>
          <a:bodyPr/>
          <a:lstStyle/>
          <a:p>
            <a:r>
              <a:rPr lang="en-US" sz="2000"/>
              <a:t>Defining a problem area.</a:t>
            </a:r>
          </a:p>
          <a:p>
            <a:pPr>
              <a:buFont typeface="Wingdings" pitchFamily="2" charset="2"/>
              <a:buNone/>
            </a:pPr>
            <a:endParaRPr lang="en-US" sz="2000"/>
          </a:p>
          <a:p>
            <a:r>
              <a:rPr lang="en-US" sz="2000"/>
              <a:t>Developing specific Questions/Hypothesis.</a:t>
            </a:r>
          </a:p>
          <a:p>
            <a:pPr>
              <a:buFont typeface="Wingdings" pitchFamily="2" charset="2"/>
              <a:buNone/>
            </a:pPr>
            <a:endParaRPr lang="en-US" sz="2000"/>
          </a:p>
          <a:p>
            <a:r>
              <a:rPr lang="en-US" sz="2000"/>
              <a:t>Collection of Data.</a:t>
            </a:r>
          </a:p>
          <a:p>
            <a:pPr>
              <a:buFont typeface="Wingdings" pitchFamily="2" charset="2"/>
              <a:buNone/>
            </a:pPr>
            <a:endParaRPr lang="en-US" sz="2000"/>
          </a:p>
          <a:p>
            <a:r>
              <a:rPr lang="en-US" sz="2000"/>
              <a:t>Analysis of Data.</a:t>
            </a:r>
          </a:p>
          <a:p>
            <a:pPr>
              <a:buFont typeface="Wingdings" pitchFamily="2" charset="2"/>
              <a:buNone/>
            </a:pPr>
            <a:endParaRPr lang="en-US" sz="2000"/>
          </a:p>
          <a:p>
            <a:r>
              <a:rPr lang="en-US" sz="2000"/>
              <a:t>Interpretation – Researcher should devote considerable efforts to identifying and evaluating data sources on events, situations and human behavior that occurred in the past.</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a:t>COLLECTION OF DATA</a:t>
            </a:r>
          </a:p>
        </p:txBody>
      </p:sp>
      <p:sp>
        <p:nvSpPr>
          <p:cNvPr id="18435" name="Rectangle 3"/>
          <p:cNvSpPr>
            <a:spLocks noGrp="1" noChangeArrowheads="1"/>
          </p:cNvSpPr>
          <p:nvPr>
            <p:ph type="body" idx="1"/>
          </p:nvPr>
        </p:nvSpPr>
        <p:spPr/>
        <p:txBody>
          <a:bodyPr/>
          <a:lstStyle/>
          <a:p>
            <a:r>
              <a:rPr lang="en-US" sz="2000" dirty="0"/>
              <a:t>Collection of data may require months or years of dedicated searching </a:t>
            </a:r>
            <a:r>
              <a:rPr lang="en-US" sz="2000" dirty="0" smtClean="0"/>
              <a:t>from </a:t>
            </a:r>
            <a:r>
              <a:rPr lang="en-US" sz="2000" dirty="0"/>
              <a:t>periodicals, newspapers, magazines, diaries, letters, books, minutes of meetings, medical or legal documents.</a:t>
            </a:r>
          </a:p>
          <a:p>
            <a:pPr>
              <a:buFont typeface="Wingdings" pitchFamily="2" charset="2"/>
              <a:buNone/>
            </a:pPr>
            <a:endParaRPr lang="en-US" sz="2000" dirty="0"/>
          </a:p>
          <a:p>
            <a:r>
              <a:rPr lang="en-US" sz="2000" dirty="0"/>
              <a:t>Non written materials like relics and artifacts.</a:t>
            </a:r>
          </a:p>
          <a:p>
            <a:pPr>
              <a:buFont typeface="Wingdings" pitchFamily="2" charset="2"/>
              <a:buNone/>
            </a:pPr>
            <a:endParaRPr lang="en-US" sz="2000" dirty="0"/>
          </a:p>
          <a:p>
            <a:r>
              <a:rPr lang="en-US" sz="2000" dirty="0"/>
              <a:t>Visual materials in form of photographs and films.</a:t>
            </a:r>
          </a:p>
          <a:p>
            <a:pPr>
              <a:buFont typeface="Wingdings" pitchFamily="2" charset="2"/>
              <a:buNone/>
            </a:pPr>
            <a:endParaRPr lang="en-US" sz="2000" dirty="0"/>
          </a:p>
          <a:p>
            <a:r>
              <a:rPr lang="en-US" sz="2000" dirty="0"/>
              <a:t>Audio Materials like tapes and records.</a:t>
            </a:r>
          </a:p>
          <a:p>
            <a:pPr>
              <a:buFont typeface="Wingdings" pitchFamily="2" charset="2"/>
              <a:buNone/>
            </a:pPr>
            <a:endParaRPr lang="en-US" sz="2000" dirty="0"/>
          </a:p>
          <a:p>
            <a:r>
              <a:rPr lang="en-US" sz="2000" dirty="0"/>
              <a:t>Oral reports in form of Interviews.</a:t>
            </a:r>
          </a:p>
          <a:p>
            <a:pPr>
              <a:buFont typeface="Wingdings" pitchFamily="2" charset="2"/>
              <a:buNone/>
            </a:pPr>
            <a:endParaRPr lang="en-US" sz="20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lnSpc>
                <a:spcPct val="150000"/>
              </a:lnSpc>
            </a:pPr>
            <a:r>
              <a:rPr lang="en-US" sz="3200" dirty="0"/>
              <a:t>DATA ANALYSIS AND INTERPRETATION</a:t>
            </a:r>
          </a:p>
        </p:txBody>
      </p:sp>
      <p:sp>
        <p:nvSpPr>
          <p:cNvPr id="23555" name="Rectangle 3"/>
          <p:cNvSpPr>
            <a:spLocks noGrp="1" noChangeArrowheads="1"/>
          </p:cNvSpPr>
          <p:nvPr>
            <p:ph type="body" idx="1"/>
          </p:nvPr>
        </p:nvSpPr>
        <p:spPr/>
        <p:txBody>
          <a:bodyPr/>
          <a:lstStyle/>
          <a:p>
            <a:r>
              <a:rPr lang="en-US" sz="2000" dirty="0"/>
              <a:t>Researcher must not only be aware of their own bias and that of ideology but also bias from data sources.</a:t>
            </a:r>
          </a:p>
          <a:p>
            <a:endParaRPr lang="en-US" sz="2000" dirty="0"/>
          </a:p>
          <a:p>
            <a:r>
              <a:rPr lang="en-US" sz="2000" dirty="0"/>
              <a:t>Researcher explains not only what happened but how and why it happened. Explores relationships among events, ideas, people, organizations and institutions and interpret them within the context of the period being studied.</a:t>
            </a:r>
          </a:p>
          <a:p>
            <a:endParaRPr lang="en-US" sz="2000" dirty="0"/>
          </a:p>
          <a:p>
            <a:r>
              <a:rPr lang="en-US" sz="2000" dirty="0"/>
              <a:t>Researcher be sensitive to material , must show genuine engagement in the subject, balance the forces of self interest, societal interest and historical interest to achieve a coherent , convincing and meaningful account.</a:t>
            </a:r>
          </a:p>
          <a:p>
            <a:pPr>
              <a:buFont typeface="Wingdings" pitchFamily="2" charset="2"/>
              <a:buNone/>
            </a:pPr>
            <a:endParaRPr lang="en-US" sz="20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576877-7F74-4777-B847-9445BBE06F90}" type="slidenum">
              <a:rPr lang="en-US" smtClean="0"/>
              <a:pPr/>
              <a:t>24</a:t>
            </a:fld>
            <a:endParaRPr lang="en-US"/>
          </a:p>
        </p:txBody>
      </p:sp>
      <p:pic>
        <p:nvPicPr>
          <p:cNvPr id="61442" name="Picture 2" descr="http://threeringcircus.blogsome.com/images/Ivyprem.JPG"/>
          <p:cNvPicPr>
            <a:picLocks noChangeAspect="1" noChangeArrowheads="1"/>
          </p:cNvPicPr>
          <p:nvPr/>
        </p:nvPicPr>
        <p:blipFill>
          <a:blip r:embed="rId2"/>
          <a:srcRect/>
          <a:stretch>
            <a:fillRect/>
          </a:stretch>
        </p:blipFill>
        <p:spPr bwMode="auto">
          <a:xfrm>
            <a:off x="4038600" y="3733800"/>
            <a:ext cx="3657600" cy="2667000"/>
          </a:xfrm>
          <a:prstGeom prst="rect">
            <a:avLst/>
          </a:prstGeom>
          <a:noFill/>
        </p:spPr>
      </p:pic>
      <p:sp>
        <p:nvSpPr>
          <p:cNvPr id="4" name="Rectangle 3"/>
          <p:cNvSpPr/>
          <p:nvPr/>
        </p:nvSpPr>
        <p:spPr>
          <a:xfrm>
            <a:off x="762000" y="304800"/>
            <a:ext cx="6858000" cy="830997"/>
          </a:xfrm>
          <a:prstGeom prst="rect">
            <a:avLst/>
          </a:prstGeom>
        </p:spPr>
        <p:txBody>
          <a:bodyPr wrap="square">
            <a:spAutoFit/>
          </a:bodyPr>
          <a:lstStyle/>
          <a:p>
            <a:pPr algn="ctr"/>
            <a:r>
              <a:rPr lang="en-US" sz="2400" b="1" dirty="0" smtClean="0">
                <a:solidFill>
                  <a:srgbClr val="C00000"/>
                </a:solidFill>
              </a:rPr>
              <a:t>RESEARCH PROCESS IN A QUALITATIVE DESIGN </a:t>
            </a:r>
            <a:endParaRPr lang="en-US" sz="2400" b="1" dirty="0">
              <a:solidFill>
                <a:srgbClr val="C00000"/>
              </a:solidFill>
            </a:endParaRPr>
          </a:p>
        </p:txBody>
      </p:sp>
      <p:sp>
        <p:nvSpPr>
          <p:cNvPr id="5" name="Rectangle 4"/>
          <p:cNvSpPr/>
          <p:nvPr/>
        </p:nvSpPr>
        <p:spPr>
          <a:xfrm>
            <a:off x="762000" y="1371600"/>
            <a:ext cx="6477000" cy="1815882"/>
          </a:xfrm>
          <a:prstGeom prst="rect">
            <a:avLst/>
          </a:prstGeom>
        </p:spPr>
        <p:txBody>
          <a:bodyPr wrap="square">
            <a:spAutoFit/>
          </a:bodyPr>
          <a:lstStyle/>
          <a:p>
            <a:r>
              <a:rPr lang="en-US" sz="2800" b="1" dirty="0" smtClean="0"/>
              <a:t>Statement of the problem</a:t>
            </a:r>
          </a:p>
          <a:p>
            <a:pPr>
              <a:buFontTx/>
              <a:buNone/>
            </a:pPr>
            <a:r>
              <a:rPr lang="en-US" sz="2800" dirty="0" smtClean="0"/>
              <a:t>“lived experience of mothers  of extreme preterm neonates admitted in NICU,  selected Hospital”</a:t>
            </a:r>
            <a:endParaRPr lang="en-US" sz="28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Purpose</a:t>
            </a:r>
            <a:br>
              <a:rPr lang="en-US" b="1" dirty="0" smtClean="0"/>
            </a:br>
            <a:r>
              <a:rPr lang="en-US" dirty="0" smtClean="0"/>
              <a:t>To discover, to describe, to understand</a:t>
            </a:r>
            <a:r>
              <a:rPr lang="en-IN" dirty="0" smtClean="0"/>
              <a:t/>
            </a:r>
            <a:br>
              <a:rPr lang="en-IN" dirty="0" smtClean="0"/>
            </a:br>
            <a:endParaRPr lang="en-US" dirty="0"/>
          </a:p>
        </p:txBody>
      </p:sp>
      <p:pic>
        <p:nvPicPr>
          <p:cNvPr id="4" name="Content Placeholder 3" descr="http://marketresearchfacts.com/wp-content/uploads/2009/08/focusgroup12.png"/>
          <p:cNvPicPr>
            <a:picLocks noGrp="1" noChangeAspect="1" noChangeArrowheads="1"/>
          </p:cNvPicPr>
          <p:nvPr>
            <p:ph idx="1"/>
          </p:nvPr>
        </p:nvPicPr>
        <p:blipFill>
          <a:blip r:embed="rId2"/>
          <a:stretch>
            <a:fillRect/>
          </a:stretch>
        </p:blipFill>
        <p:spPr bwMode="auto">
          <a:xfrm>
            <a:off x="1642269" y="2132806"/>
            <a:ext cx="462915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25</a:t>
            </a:fld>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939925"/>
          </a:xfrm>
        </p:spPr>
        <p:txBody>
          <a:bodyPr/>
          <a:lstStyle/>
          <a:p>
            <a:pPr algn="ctr"/>
            <a:r>
              <a:rPr lang="en-US" b="1" dirty="0" smtClean="0">
                <a:solidFill>
                  <a:srgbClr val="7030A0"/>
                </a:solidFill>
              </a:rPr>
              <a:t>Review of literature</a:t>
            </a:r>
            <a:endParaRPr lang="en-IN" b="1" dirty="0" smtClean="0">
              <a:solidFill>
                <a:srgbClr val="7030A0"/>
              </a:solidFill>
            </a:endParaRPr>
          </a:p>
        </p:txBody>
      </p:sp>
      <p:sp>
        <p:nvSpPr>
          <p:cNvPr id="32771" name="Content Placeholder 2"/>
          <p:cNvSpPr>
            <a:spLocks noGrp="1"/>
          </p:cNvSpPr>
          <p:nvPr>
            <p:ph idx="1"/>
          </p:nvPr>
        </p:nvSpPr>
        <p:spPr>
          <a:xfrm>
            <a:off x="500063" y="2143125"/>
            <a:ext cx="8229600" cy="3554413"/>
          </a:xfrm>
        </p:spPr>
        <p:txBody>
          <a:bodyPr/>
          <a:lstStyle/>
          <a:p>
            <a:r>
              <a:rPr lang="en-US" smtClean="0"/>
              <a:t>Researcher  reviews the literature to compare the findings of qualitative research after data analysis.</a:t>
            </a:r>
            <a:endParaRPr lang="en-IN" smtClean="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26</a:t>
            </a:fld>
            <a:endParaRPr lang="en-US"/>
          </a:p>
        </p:txBody>
      </p:sp>
      <p:pic>
        <p:nvPicPr>
          <p:cNvPr id="32772" name="Picture 3" descr="http://www.psichi.org/images/site_pages/13_2_lai_1.jpg"/>
          <p:cNvPicPr>
            <a:picLocks noChangeAspect="1" noChangeArrowheads="1"/>
          </p:cNvPicPr>
          <p:nvPr/>
        </p:nvPicPr>
        <p:blipFill>
          <a:blip r:embed="rId2"/>
          <a:srcRect/>
          <a:stretch>
            <a:fillRect/>
          </a:stretch>
        </p:blipFill>
        <p:spPr bwMode="auto">
          <a:xfrm>
            <a:off x="4357688" y="4000500"/>
            <a:ext cx="4357687" cy="25717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b="1" smtClean="0">
                <a:solidFill>
                  <a:srgbClr val="7030A0"/>
                </a:solidFill>
              </a:rPr>
              <a:t>Research Methodology</a:t>
            </a:r>
            <a:endParaRPr lang="en-IN" b="1" smtClean="0">
              <a:solidFill>
                <a:srgbClr val="7030A0"/>
              </a:solidFill>
            </a:endParaRPr>
          </a:p>
        </p:txBody>
      </p:sp>
      <p:sp>
        <p:nvSpPr>
          <p:cNvPr id="33795" name="Content Placeholder 2"/>
          <p:cNvSpPr>
            <a:spLocks noGrp="1"/>
          </p:cNvSpPr>
          <p:nvPr>
            <p:ph idx="1"/>
          </p:nvPr>
        </p:nvSpPr>
        <p:spPr>
          <a:xfrm>
            <a:off x="714375" y="1571625"/>
            <a:ext cx="7386638" cy="4497388"/>
          </a:xfrm>
        </p:spPr>
        <p:txBody>
          <a:bodyPr/>
          <a:lstStyle/>
          <a:p>
            <a:pPr>
              <a:buFontTx/>
              <a:buNone/>
            </a:pPr>
            <a:r>
              <a:rPr lang="en-US" b="1" smtClean="0"/>
              <a:t>Research Design</a:t>
            </a:r>
          </a:p>
          <a:p>
            <a:r>
              <a:rPr lang="en-US" smtClean="0"/>
              <a:t>Emergent nature of design</a:t>
            </a:r>
          </a:p>
          <a:p>
            <a:r>
              <a:rPr lang="en-US" smtClean="0"/>
              <a:t>Methodological triangulation</a:t>
            </a:r>
          </a:p>
          <a:p>
            <a:r>
              <a:rPr lang="en-US" smtClean="0"/>
              <a:t>Researcher is part of research process</a:t>
            </a:r>
          </a:p>
          <a:p>
            <a:r>
              <a:rPr lang="en-US" smtClean="0"/>
              <a:t>Subjective</a:t>
            </a:r>
            <a:endParaRPr lang="en-IN" smtClean="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27</a:t>
            </a:fld>
            <a:endParaRPr lang="en-US"/>
          </a:p>
        </p:txBody>
      </p:sp>
      <p:pic>
        <p:nvPicPr>
          <p:cNvPr id="33796" name="Picture 3" descr="http://t0.gstatic.com/images?q=tbn:ANd9GcRszOsG3ovcslq3vzLbwUun2bPgLZdQNCKnsJEfO5sZTS6eJ7YxWA"/>
          <p:cNvPicPr>
            <a:picLocks noChangeAspect="1" noChangeArrowheads="1"/>
          </p:cNvPicPr>
          <p:nvPr/>
        </p:nvPicPr>
        <p:blipFill>
          <a:blip r:embed="rId2"/>
          <a:srcRect/>
          <a:stretch>
            <a:fillRect/>
          </a:stretch>
        </p:blipFill>
        <p:spPr bwMode="auto">
          <a:xfrm>
            <a:off x="5429250" y="4214813"/>
            <a:ext cx="3571875" cy="25003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iki.washjeff.edu/download/attachments/15599539/kittydogear_g1md.jpg?version=1&amp;modificationDate=1209564318000"/>
          <p:cNvPicPr>
            <a:picLocks noChangeAspect="1" noChangeArrowheads="1"/>
          </p:cNvPicPr>
          <p:nvPr/>
        </p:nvPicPr>
        <p:blipFill>
          <a:blip r:embed="rId2"/>
          <a:srcRect/>
          <a:stretch>
            <a:fillRect/>
          </a:stretch>
        </p:blipFill>
        <p:spPr bwMode="auto">
          <a:xfrm>
            <a:off x="2743200" y="2209800"/>
            <a:ext cx="4724400" cy="3657600"/>
          </a:xfrm>
          <a:prstGeom prst="rect">
            <a:avLst/>
          </a:prstGeom>
          <a:noFill/>
        </p:spPr>
      </p:pic>
      <p:sp>
        <p:nvSpPr>
          <p:cNvPr id="3" name="Rectangle 2"/>
          <p:cNvSpPr/>
          <p:nvPr/>
        </p:nvSpPr>
        <p:spPr>
          <a:xfrm>
            <a:off x="685800" y="304800"/>
            <a:ext cx="6172200" cy="1631216"/>
          </a:xfrm>
          <a:prstGeom prst="rect">
            <a:avLst/>
          </a:prstGeom>
        </p:spPr>
        <p:txBody>
          <a:bodyPr wrap="square">
            <a:spAutoFit/>
          </a:bodyPr>
          <a:lstStyle/>
          <a:p>
            <a:pPr>
              <a:buFontTx/>
              <a:buNone/>
            </a:pPr>
            <a:r>
              <a:rPr lang="en-US" sz="4400" b="1" dirty="0" smtClean="0"/>
              <a:t>Setting</a:t>
            </a:r>
          </a:p>
          <a:p>
            <a:pPr>
              <a:buFontTx/>
              <a:buNone/>
            </a:pPr>
            <a:r>
              <a:rPr lang="en-US" sz="2800" dirty="0" smtClean="0"/>
              <a:t>Naturalistic setting</a:t>
            </a:r>
          </a:p>
          <a:p>
            <a:pPr>
              <a:buFontTx/>
              <a:buNone/>
            </a:pPr>
            <a:r>
              <a:rPr lang="en-US" sz="2800" dirty="0" smtClean="0"/>
              <a:t>Place where individuals of interest live</a:t>
            </a:r>
          </a:p>
        </p:txBody>
      </p:sp>
      <p:sp>
        <p:nvSpPr>
          <p:cNvPr id="4" name="Slide Number Placeholder 3"/>
          <p:cNvSpPr>
            <a:spLocks noGrp="1"/>
          </p:cNvSpPr>
          <p:nvPr>
            <p:ph type="sldNum" sz="quarter" idx="12"/>
          </p:nvPr>
        </p:nvSpPr>
        <p:spPr/>
        <p:txBody>
          <a:bodyPr/>
          <a:lstStyle/>
          <a:p>
            <a:fld id="{E9576877-7F74-4777-B847-9445BBE06F90}" type="slidenum">
              <a:rPr lang="en-US" smtClean="0"/>
              <a:pPr/>
              <a:t>28</a:t>
            </a:fld>
            <a:endParaRPr 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81000" y="1066800"/>
            <a:ext cx="7386638" cy="4497387"/>
          </a:xfrm>
        </p:spPr>
        <p:txBody>
          <a:bodyPr/>
          <a:lstStyle/>
          <a:p>
            <a:pPr algn="ctr">
              <a:buFontTx/>
              <a:buNone/>
            </a:pPr>
            <a:r>
              <a:rPr lang="en-US" b="1" dirty="0" smtClean="0"/>
              <a:t>Population</a:t>
            </a:r>
          </a:p>
          <a:p>
            <a:r>
              <a:rPr lang="en-US" dirty="0" smtClean="0"/>
              <a:t>Mothers whose babies were admitted in St </a:t>
            </a:r>
            <a:r>
              <a:rPr lang="en-US" dirty="0" err="1" smtClean="0"/>
              <a:t>John’Medical</a:t>
            </a:r>
            <a:r>
              <a:rPr lang="en-US" dirty="0" smtClean="0"/>
              <a:t> College Hospital.</a:t>
            </a:r>
            <a:endParaRPr lang="en-IN" dirty="0" smtClean="0"/>
          </a:p>
          <a:p>
            <a:pPr>
              <a:buFontTx/>
              <a:buNone/>
            </a:pPr>
            <a:endParaRPr lang="en-IN" dirty="0"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29</a:t>
            </a:fld>
            <a:endParaRPr lang="en-US"/>
          </a:p>
        </p:txBody>
      </p:sp>
      <p:pic>
        <p:nvPicPr>
          <p:cNvPr id="35843" name="Picture 3" descr="http://static.howstuffworks.com/gif/population-six-billion-1.jpg"/>
          <p:cNvPicPr>
            <a:picLocks noChangeAspect="1" noChangeArrowheads="1"/>
          </p:cNvPicPr>
          <p:nvPr/>
        </p:nvPicPr>
        <p:blipFill>
          <a:blip r:embed="rId2"/>
          <a:srcRect/>
          <a:stretch>
            <a:fillRect/>
          </a:stretch>
        </p:blipFill>
        <p:spPr bwMode="auto">
          <a:xfrm>
            <a:off x="4143375" y="3071813"/>
            <a:ext cx="3857625" cy="3143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idx="4294967295"/>
          </p:nvPr>
        </p:nvSpPr>
        <p:spPr>
          <a:ln/>
        </p:spPr>
        <p:txBody>
          <a:bodyPr/>
          <a:lstStyle/>
          <a:p>
            <a:pPr marL="0" indent="0"/>
            <a:r>
              <a:rPr lang="en-US" altLang="zh-CN"/>
              <a:t>SPECIFIC OBJECTIVES</a:t>
            </a:r>
          </a:p>
        </p:txBody>
      </p:sp>
      <p:sp>
        <p:nvSpPr>
          <p:cNvPr id="28675" name="Content Placeholder 2"/>
          <p:cNvSpPr>
            <a:spLocks noGrp="1" noChangeArrowheads="1"/>
          </p:cNvSpPr>
          <p:nvPr>
            <p:ph idx="1"/>
          </p:nvPr>
        </p:nvSpPr>
        <p:spPr>
          <a:xfrm>
            <a:off x="509588" y="1530351"/>
            <a:ext cx="6446044" cy="4511675"/>
          </a:xfrm>
          <a:ln/>
        </p:spPr>
        <p:txBody>
          <a:bodyPr/>
          <a:lstStyle/>
          <a:p>
            <a:pPr marL="342900" indent="-342900" algn="l"/>
            <a:r>
              <a:rPr lang="en-US" altLang="zh-CN" b="1" dirty="0">
                <a:solidFill>
                  <a:schemeClr val="tx1"/>
                </a:solidFill>
              </a:rPr>
              <a:t>At the end of the class student will be able to </a:t>
            </a:r>
          </a:p>
          <a:p>
            <a:pPr marL="342900" indent="-342900" algn="l">
              <a:buFont typeface="Wingdings 3" pitchFamily="18" charset="2"/>
              <a:buChar char=""/>
            </a:pPr>
            <a:r>
              <a:rPr lang="en-US" altLang="zh-CN" dirty="0"/>
              <a:t>Define </a:t>
            </a:r>
            <a:r>
              <a:rPr lang="en-US" dirty="0" smtClean="0"/>
              <a:t>qualitative research design </a:t>
            </a:r>
            <a:endParaRPr lang="en-US" altLang="zh-CN" dirty="0"/>
          </a:p>
          <a:p>
            <a:pPr marL="342900" indent="-342900" algn="l">
              <a:buFont typeface="Wingdings 3" pitchFamily="18" charset="2"/>
              <a:buChar char=""/>
            </a:pPr>
            <a:r>
              <a:rPr lang="en-US" altLang="zh-CN" dirty="0"/>
              <a:t>Explain the types of </a:t>
            </a:r>
            <a:r>
              <a:rPr lang="en-US" dirty="0" smtClean="0"/>
              <a:t>qualitative research design </a:t>
            </a:r>
            <a:endParaRPr lang="en-US" altLang="zh-CN" dirty="0"/>
          </a:p>
          <a:p>
            <a:pPr marL="342900" indent="-342900" algn="l">
              <a:buFont typeface="Wingdings 3" pitchFamily="18" charset="2"/>
              <a:buChar char=""/>
            </a:pPr>
            <a:r>
              <a:rPr lang="en-US" altLang="zh-CN" dirty="0"/>
              <a:t>Describe the advantages and disadvantages of </a:t>
            </a:r>
            <a:r>
              <a:rPr lang="en-US" dirty="0" smtClean="0"/>
              <a:t>qualitative research design </a:t>
            </a:r>
            <a:endParaRPr lang="en-US" altLang="zh-CN"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mairedubhtx.files.wordpress.com/2011/04/puppies.jpg"/>
          <p:cNvPicPr>
            <a:picLocks noChangeAspect="1" noChangeArrowheads="1"/>
          </p:cNvPicPr>
          <p:nvPr/>
        </p:nvPicPr>
        <p:blipFill>
          <a:blip r:embed="rId2"/>
          <a:srcRect/>
          <a:stretch>
            <a:fillRect/>
          </a:stretch>
        </p:blipFill>
        <p:spPr bwMode="auto">
          <a:xfrm>
            <a:off x="1143000" y="1828800"/>
            <a:ext cx="7019925" cy="4800600"/>
          </a:xfrm>
          <a:prstGeom prst="rect">
            <a:avLst/>
          </a:prstGeom>
          <a:noFill/>
        </p:spPr>
      </p:pic>
      <p:sp>
        <p:nvSpPr>
          <p:cNvPr id="6" name="Rectangle 5"/>
          <p:cNvSpPr/>
          <p:nvPr/>
        </p:nvSpPr>
        <p:spPr>
          <a:xfrm>
            <a:off x="609600" y="304800"/>
            <a:ext cx="6248400" cy="1323439"/>
          </a:xfrm>
          <a:prstGeom prst="rect">
            <a:avLst/>
          </a:prstGeom>
        </p:spPr>
        <p:txBody>
          <a:bodyPr wrap="square">
            <a:spAutoFit/>
          </a:bodyPr>
          <a:lstStyle/>
          <a:p>
            <a:pPr>
              <a:buFontTx/>
              <a:buNone/>
            </a:pPr>
            <a:r>
              <a:rPr lang="en-US" sz="2000" b="1" dirty="0" smtClean="0"/>
              <a:t>Sample</a:t>
            </a:r>
          </a:p>
          <a:p>
            <a:r>
              <a:rPr lang="en-US" sz="2000" b="1" dirty="0" smtClean="0"/>
              <a:t>Participants must have experienced the phenomena</a:t>
            </a:r>
          </a:p>
          <a:p>
            <a:r>
              <a:rPr lang="en-US" sz="2000" b="1" dirty="0" smtClean="0"/>
              <a:t>Subjects – Terms such as  “participants or “informants” are used.</a:t>
            </a:r>
            <a:endParaRPr lang="en-IN" sz="2000" b="1" dirty="0" smtClean="0"/>
          </a:p>
        </p:txBody>
      </p:sp>
      <p:sp>
        <p:nvSpPr>
          <p:cNvPr id="7" name="Slide Number Placeholder 6"/>
          <p:cNvSpPr>
            <a:spLocks noGrp="1"/>
          </p:cNvSpPr>
          <p:nvPr>
            <p:ph type="sldNum" sz="quarter" idx="12"/>
          </p:nvPr>
        </p:nvSpPr>
        <p:spPr/>
        <p:txBody>
          <a:bodyPr/>
          <a:lstStyle/>
          <a:p>
            <a:fld id="{E9576877-7F74-4777-B847-9445BBE06F90}" type="slidenum">
              <a:rPr lang="en-US" smtClean="0"/>
              <a:pPr/>
              <a:t>30</a:t>
            </a:fld>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785813"/>
            <a:ext cx="7929562" cy="4643437"/>
          </a:xfrm>
        </p:spPr>
        <p:txBody>
          <a:bodyPr>
            <a:normAutofit lnSpcReduction="10000"/>
          </a:bodyPr>
          <a:lstStyle/>
          <a:p>
            <a:pPr>
              <a:buFontTx/>
              <a:buNone/>
              <a:defRPr/>
            </a:pPr>
            <a:r>
              <a:rPr lang="en-US" b="1" dirty="0" smtClean="0"/>
              <a:t>Sample size</a:t>
            </a:r>
          </a:p>
          <a:p>
            <a:pPr>
              <a:defRPr/>
            </a:pPr>
            <a:r>
              <a:rPr lang="en-US" dirty="0" smtClean="0"/>
              <a:t>No criteria for sample size</a:t>
            </a:r>
          </a:p>
          <a:p>
            <a:pPr>
              <a:defRPr/>
            </a:pPr>
            <a:r>
              <a:rPr lang="en-US" dirty="0" smtClean="0"/>
              <a:t>Depends upon the purpose and the quality of informants</a:t>
            </a:r>
          </a:p>
          <a:p>
            <a:pPr>
              <a:defRPr/>
            </a:pPr>
            <a:r>
              <a:rPr lang="en-US" dirty="0" smtClean="0"/>
              <a:t>Guiding principle is data saturation – Sampling to a point that no new information is achieved</a:t>
            </a:r>
          </a:p>
          <a:p>
            <a:pPr>
              <a:defRPr/>
            </a:pPr>
            <a:r>
              <a:rPr lang="en-US" dirty="0" smtClean="0"/>
              <a:t>Number  needed for saturation depends on data quality and type of data.</a:t>
            </a:r>
          </a:p>
          <a:p>
            <a:pPr>
              <a:defRPr/>
            </a:pPr>
            <a:endParaRPr lang="en-IN" dirty="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31</a:t>
            </a:fld>
            <a:endParaRPr lang="en-US"/>
          </a:p>
        </p:txBody>
      </p:sp>
      <p:pic>
        <p:nvPicPr>
          <p:cNvPr id="37891" name="Picture 3" descr="http://2.bp.blogspot.com/_azSJKmOYRko/TOGjxMrHyBI/AAAAAAAAAFM/gz_C-0ZXfHY/s1600/Quantitative+VS+Qualitative.jpg"/>
          <p:cNvPicPr>
            <a:picLocks noChangeAspect="1" noChangeArrowheads="1"/>
          </p:cNvPicPr>
          <p:nvPr/>
        </p:nvPicPr>
        <p:blipFill>
          <a:blip r:embed="rId2"/>
          <a:srcRect/>
          <a:stretch>
            <a:fillRect/>
          </a:stretch>
        </p:blipFill>
        <p:spPr bwMode="auto">
          <a:xfrm>
            <a:off x="5105400" y="5189538"/>
            <a:ext cx="2286000" cy="13779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714375" y="857250"/>
            <a:ext cx="7643813" cy="3643313"/>
          </a:xfrm>
        </p:spPr>
        <p:txBody>
          <a:bodyPr/>
          <a:lstStyle/>
          <a:p>
            <a:pPr>
              <a:buFontTx/>
              <a:buNone/>
            </a:pPr>
            <a:r>
              <a:rPr lang="en-US" b="1" smtClean="0"/>
              <a:t>Types of data</a:t>
            </a:r>
          </a:p>
          <a:p>
            <a:r>
              <a:rPr lang="en-US" smtClean="0"/>
              <a:t>Self report – Usually  large amount of text</a:t>
            </a:r>
          </a:p>
          <a:p>
            <a:r>
              <a:rPr lang="en-US" smtClean="0"/>
              <a:t>Observation</a:t>
            </a:r>
          </a:p>
          <a:p>
            <a:r>
              <a:rPr lang="en-US" smtClean="0"/>
              <a:t>Physiologic data</a:t>
            </a:r>
          </a:p>
          <a:p>
            <a:r>
              <a:rPr lang="en-US" smtClean="0"/>
              <a:t>Decisions about what to collect evolve in the field</a:t>
            </a:r>
          </a:p>
          <a:p>
            <a:endParaRPr lang="en-US" smtClean="0"/>
          </a:p>
          <a:p>
            <a:pPr>
              <a:buFontTx/>
              <a:buNone/>
            </a:pPr>
            <a:endParaRPr lang="en-US" smtClean="0"/>
          </a:p>
          <a:p>
            <a:pPr>
              <a:buFontTx/>
              <a:buNone/>
            </a:pPr>
            <a:endParaRPr lang="en-IN"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32</a:t>
            </a:fld>
            <a:endParaRPr lang="en-US"/>
          </a:p>
        </p:txBody>
      </p:sp>
      <p:pic>
        <p:nvPicPr>
          <p:cNvPr id="39939" name="Picture 3" descr="http://download.thelancet.com/flatcontentassets/series/qualitative-research.jpg"/>
          <p:cNvPicPr>
            <a:picLocks noChangeAspect="1" noChangeArrowheads="1"/>
          </p:cNvPicPr>
          <p:nvPr/>
        </p:nvPicPr>
        <p:blipFill>
          <a:blip r:embed="rId2"/>
          <a:srcRect/>
          <a:stretch>
            <a:fillRect/>
          </a:stretch>
        </p:blipFill>
        <p:spPr bwMode="auto">
          <a:xfrm>
            <a:off x="5857875" y="4214813"/>
            <a:ext cx="3286125" cy="26431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857250" y="1143000"/>
            <a:ext cx="7386638" cy="4497388"/>
          </a:xfrm>
        </p:spPr>
        <p:txBody>
          <a:bodyPr/>
          <a:lstStyle/>
          <a:p>
            <a:pPr>
              <a:buFontTx/>
              <a:buNone/>
            </a:pPr>
            <a:r>
              <a:rPr lang="en-US" b="1" smtClean="0"/>
              <a:t>Tool for data collection</a:t>
            </a:r>
          </a:p>
          <a:p>
            <a:r>
              <a:rPr lang="en-US" smtClean="0"/>
              <a:t>Researcher as instrument</a:t>
            </a:r>
          </a:p>
          <a:p>
            <a:r>
              <a:rPr lang="en-US" smtClean="0"/>
              <a:t>Researcher interprets data</a:t>
            </a:r>
            <a:endParaRPr lang="en-IN"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33</a:t>
            </a:fld>
            <a:endParaRPr lang="en-US"/>
          </a:p>
        </p:txBody>
      </p:sp>
      <p:pic>
        <p:nvPicPr>
          <p:cNvPr id="40963" name="Picture 4" descr="http://t3.gstatic.com/images?q=tbn:ANd9GcTTBHklUUvhdah_A-tA7Egs3gkd8hzrLoJgxOAdT38AraQ-nM4b"/>
          <p:cNvPicPr>
            <a:picLocks noChangeAspect="1" noChangeArrowheads="1"/>
          </p:cNvPicPr>
          <p:nvPr/>
        </p:nvPicPr>
        <p:blipFill>
          <a:blip r:embed="rId2"/>
          <a:srcRect/>
          <a:stretch>
            <a:fillRect/>
          </a:stretch>
        </p:blipFill>
        <p:spPr bwMode="auto">
          <a:xfrm>
            <a:off x="4929188" y="3286125"/>
            <a:ext cx="3114675" cy="3357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857250" y="1143000"/>
            <a:ext cx="7386638" cy="4497388"/>
          </a:xfrm>
        </p:spPr>
        <p:txBody>
          <a:bodyPr/>
          <a:lstStyle/>
          <a:p>
            <a:pPr>
              <a:buFontTx/>
              <a:buNone/>
            </a:pPr>
            <a:r>
              <a:rPr lang="en-US" b="1" smtClean="0"/>
              <a:t>Tool for data collection</a:t>
            </a:r>
          </a:p>
          <a:p>
            <a:r>
              <a:rPr lang="en-US" smtClean="0"/>
              <a:t>Researcher as instrument</a:t>
            </a:r>
          </a:p>
          <a:p>
            <a:r>
              <a:rPr lang="en-US" smtClean="0"/>
              <a:t>Researcher interprets data</a:t>
            </a:r>
            <a:endParaRPr lang="en-IN"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34</a:t>
            </a:fld>
            <a:endParaRPr lang="en-US"/>
          </a:p>
        </p:txBody>
      </p:sp>
      <p:pic>
        <p:nvPicPr>
          <p:cNvPr id="40963" name="Picture 4" descr="http://t3.gstatic.com/images?q=tbn:ANd9GcTTBHklUUvhdah_A-tA7Egs3gkd8hzrLoJgxOAdT38AraQ-nM4b"/>
          <p:cNvPicPr>
            <a:picLocks noChangeAspect="1" noChangeArrowheads="1"/>
          </p:cNvPicPr>
          <p:nvPr/>
        </p:nvPicPr>
        <p:blipFill>
          <a:blip r:embed="rId2"/>
          <a:srcRect/>
          <a:stretch>
            <a:fillRect/>
          </a:stretch>
        </p:blipFill>
        <p:spPr bwMode="auto">
          <a:xfrm>
            <a:off x="4929188" y="3286125"/>
            <a:ext cx="3114675" cy="3357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714375" y="1571625"/>
            <a:ext cx="7715250" cy="4497388"/>
          </a:xfrm>
        </p:spPr>
        <p:txBody>
          <a:bodyPr/>
          <a:lstStyle/>
          <a:p>
            <a:pPr algn="ctr">
              <a:buFontTx/>
              <a:buNone/>
            </a:pPr>
            <a:r>
              <a:rPr lang="en-US" b="1" dirty="0" smtClean="0"/>
              <a:t>Data Collection Procedure</a:t>
            </a:r>
          </a:p>
          <a:p>
            <a:r>
              <a:rPr lang="en-US" dirty="0" smtClean="0"/>
              <a:t>Interview, observation, field notes, participant interaction and other type of physical evidences.</a:t>
            </a:r>
          </a:p>
          <a:p>
            <a:pPr>
              <a:buFontTx/>
              <a:buNone/>
            </a:pPr>
            <a:endParaRPr lang="en-US" dirty="0" smtClean="0"/>
          </a:p>
          <a:p>
            <a:pPr>
              <a:buFontTx/>
              <a:buNone/>
            </a:pPr>
            <a:endParaRPr lang="en-IN" dirty="0"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35</a:t>
            </a:fld>
            <a:endParaRPr lang="en-US"/>
          </a:p>
        </p:txBody>
      </p:sp>
      <p:pic>
        <p:nvPicPr>
          <p:cNvPr id="41987" name="Picture 3" descr="http://t1.gstatic.com/images?q=tbn:ANd9GcSctV_p6T7OIT9VLyVFW14WmxCQhZgw1z0HM3eQ7vkuJTF25wDX"/>
          <p:cNvPicPr>
            <a:picLocks noChangeAspect="1" noChangeArrowheads="1"/>
          </p:cNvPicPr>
          <p:nvPr/>
        </p:nvPicPr>
        <p:blipFill>
          <a:blip r:embed="rId2"/>
          <a:srcRect/>
          <a:stretch>
            <a:fillRect/>
          </a:stretch>
        </p:blipFill>
        <p:spPr bwMode="auto">
          <a:xfrm>
            <a:off x="4786313" y="3714750"/>
            <a:ext cx="4071937" cy="2857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928688" y="1500188"/>
            <a:ext cx="7386637" cy="4497387"/>
          </a:xfrm>
        </p:spPr>
        <p:txBody>
          <a:bodyPr/>
          <a:lstStyle/>
          <a:p>
            <a:pPr algn="ctr">
              <a:buFontTx/>
              <a:buNone/>
            </a:pPr>
            <a:r>
              <a:rPr lang="en-US" b="1" dirty="0" smtClean="0"/>
              <a:t>Data Analysis</a:t>
            </a:r>
          </a:p>
          <a:p>
            <a:r>
              <a:rPr lang="en-US" dirty="0" smtClean="0"/>
              <a:t>Narrative analysis</a:t>
            </a:r>
          </a:p>
          <a:p>
            <a:r>
              <a:rPr lang="en-US" dirty="0" smtClean="0"/>
              <a:t>Data triangulation</a:t>
            </a:r>
          </a:p>
          <a:p>
            <a:pPr>
              <a:buFontTx/>
              <a:buNone/>
            </a:pPr>
            <a:endParaRPr lang="en-US" dirty="0" smtClean="0"/>
          </a:p>
          <a:p>
            <a:endParaRPr lang="en-IN" b="1" dirty="0" smtClean="0"/>
          </a:p>
        </p:txBody>
      </p:sp>
      <p:sp>
        <p:nvSpPr>
          <p:cNvPr id="5" name="Slide Number Placeholder 4"/>
          <p:cNvSpPr>
            <a:spLocks noGrp="1"/>
          </p:cNvSpPr>
          <p:nvPr>
            <p:ph type="sldNum" sz="quarter" idx="12"/>
          </p:nvPr>
        </p:nvSpPr>
        <p:spPr/>
        <p:txBody>
          <a:bodyPr>
            <a:normAutofit/>
          </a:bodyPr>
          <a:lstStyle/>
          <a:p>
            <a:fld id="{E9576877-7F74-4777-B847-9445BBE06F90}" type="slidenum">
              <a:rPr lang="en-US" smtClean="0"/>
              <a:pPr/>
              <a:t>36</a:t>
            </a:fld>
            <a:endParaRPr lang="en-US"/>
          </a:p>
        </p:txBody>
      </p:sp>
      <p:pic>
        <p:nvPicPr>
          <p:cNvPr id="43011" name="Picture 4" descr="http://t1.gstatic.com/images?q=tbn:ANd9GcSkxUyaZSKT48lEszT5-mCkL3EtLNJ-pbGUHTnalKOlIgKDb6No"/>
          <p:cNvPicPr>
            <a:picLocks noChangeAspect="1" noChangeArrowheads="1"/>
          </p:cNvPicPr>
          <p:nvPr/>
        </p:nvPicPr>
        <p:blipFill>
          <a:blip r:embed="rId2"/>
          <a:srcRect/>
          <a:stretch>
            <a:fillRect/>
          </a:stretch>
        </p:blipFill>
        <p:spPr bwMode="auto">
          <a:xfrm>
            <a:off x="3857625" y="3714750"/>
            <a:ext cx="3535363" cy="2906713"/>
          </a:xfrm>
          <a:prstGeom prst="rect">
            <a:avLst/>
          </a:prstGeom>
          <a:noFill/>
          <a:ln w="9525">
            <a:noFill/>
            <a:miter lim="800000"/>
            <a:headEnd/>
            <a:tailEnd/>
          </a:ln>
        </p:spPr>
      </p:pic>
      <p:pic>
        <p:nvPicPr>
          <p:cNvPr id="43012" name="Picture 5" descr="http://onlineacademics.org/LibraryTutorial/MPj04276760000%5b1%5d.jpg"/>
          <p:cNvPicPr>
            <a:picLocks noChangeAspect="1" noChangeArrowheads="1"/>
          </p:cNvPicPr>
          <p:nvPr/>
        </p:nvPicPr>
        <p:blipFill>
          <a:blip r:embed="rId3"/>
          <a:srcRect/>
          <a:stretch>
            <a:fillRect/>
          </a:stretch>
        </p:blipFill>
        <p:spPr bwMode="auto">
          <a:xfrm>
            <a:off x="6715125" y="785813"/>
            <a:ext cx="2133600" cy="2428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28625" y="928688"/>
            <a:ext cx="8001000" cy="5572125"/>
          </a:xfrm>
        </p:spPr>
        <p:txBody>
          <a:bodyPr/>
          <a:lstStyle/>
          <a:p>
            <a:pPr>
              <a:buFontTx/>
              <a:buNone/>
            </a:pPr>
            <a:r>
              <a:rPr lang="en-US" b="1" dirty="0" smtClean="0"/>
              <a:t>Steps in qualitative data analysis</a:t>
            </a:r>
          </a:p>
          <a:p>
            <a:r>
              <a:rPr lang="en-US" b="1" dirty="0" smtClean="0"/>
              <a:t>Reading</a:t>
            </a:r>
            <a:r>
              <a:rPr lang="en-US" dirty="0" smtClean="0"/>
              <a:t>: Developing  an intimate relationship with the data</a:t>
            </a:r>
          </a:p>
          <a:p>
            <a:r>
              <a:rPr lang="en-US" b="1" dirty="0" smtClean="0"/>
              <a:t>Coding:</a:t>
            </a:r>
            <a:r>
              <a:rPr lang="en-US" dirty="0" smtClean="0"/>
              <a:t> Identifying emergent themes</a:t>
            </a:r>
          </a:p>
          <a:p>
            <a:r>
              <a:rPr lang="en-US" b="1" dirty="0" smtClean="0"/>
              <a:t>Choosing </a:t>
            </a:r>
            <a:r>
              <a:rPr lang="en-US" dirty="0" smtClean="0"/>
              <a:t>&amp; using  a computer software-optional, helps for data management and not for analysis.</a:t>
            </a:r>
          </a:p>
          <a:p>
            <a:r>
              <a:rPr lang="en-US" b="1" dirty="0" smtClean="0"/>
              <a:t>Displaying data</a:t>
            </a:r>
            <a:r>
              <a:rPr lang="en-US" dirty="0" smtClean="0"/>
              <a:t>: distinguishing </a:t>
            </a:r>
          </a:p>
          <a:p>
            <a:pPr>
              <a:buFontTx/>
              <a:buNone/>
            </a:pPr>
            <a:r>
              <a:rPr lang="en-US" dirty="0" smtClean="0"/>
              <a:t>	nuances of a topic</a:t>
            </a:r>
          </a:p>
          <a:p>
            <a:pPr>
              <a:buFontTx/>
              <a:buNone/>
            </a:pPr>
            <a:endParaRPr lang="en-US" b="1" dirty="0" smtClean="0"/>
          </a:p>
          <a:p>
            <a:pPr>
              <a:buFontTx/>
              <a:buNone/>
            </a:pPr>
            <a:endParaRPr lang="en-US" b="1" dirty="0" smtClean="0"/>
          </a:p>
          <a:p>
            <a:endParaRPr lang="en-US" b="1" dirty="0" smtClean="0"/>
          </a:p>
          <a:p>
            <a:endParaRPr lang="en-US" dirty="0" smtClean="0"/>
          </a:p>
          <a:p>
            <a:endParaRPr lang="en-IN" dirty="0"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37</a:t>
            </a:fld>
            <a:endParaRPr lang="en-US"/>
          </a:p>
        </p:txBody>
      </p:sp>
      <p:pic>
        <p:nvPicPr>
          <p:cNvPr id="44035" name="Picture 3" descr="http://coachingcommons.org/wp-content/uploads/2008/06/curious-feature-size.jpg"/>
          <p:cNvPicPr>
            <a:picLocks noChangeAspect="1" noChangeArrowheads="1"/>
          </p:cNvPicPr>
          <p:nvPr/>
        </p:nvPicPr>
        <p:blipFill>
          <a:blip r:embed="rId2"/>
          <a:srcRect/>
          <a:stretch>
            <a:fillRect/>
          </a:stretch>
        </p:blipFill>
        <p:spPr bwMode="auto">
          <a:xfrm>
            <a:off x="6572250" y="4429125"/>
            <a:ext cx="2571750" cy="2428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57250" y="1071563"/>
            <a:ext cx="7572375" cy="3500437"/>
          </a:xfrm>
        </p:spPr>
        <p:txBody>
          <a:bodyPr>
            <a:normAutofit/>
          </a:bodyPr>
          <a:lstStyle/>
          <a:p>
            <a:r>
              <a:rPr lang="en-US" b="1" smtClean="0"/>
              <a:t>Data reduction</a:t>
            </a:r>
            <a:r>
              <a:rPr lang="en-US" smtClean="0"/>
              <a:t>: Getting the big picture</a:t>
            </a:r>
          </a:p>
          <a:p>
            <a:r>
              <a:rPr lang="en-US" b="1" smtClean="0"/>
              <a:t>Interpretation:</a:t>
            </a:r>
            <a:r>
              <a:rPr lang="en-US" smtClean="0"/>
              <a:t> Identifying &amp; explaining data core meaning</a:t>
            </a:r>
          </a:p>
          <a:p>
            <a:r>
              <a:rPr lang="en-US" smtClean="0"/>
              <a:t>Discovery of theme</a:t>
            </a:r>
          </a:p>
          <a:p>
            <a:r>
              <a:rPr lang="en-US" smtClean="0"/>
              <a:t>The comprehension of the meaning of text and reflection.</a:t>
            </a:r>
          </a:p>
          <a:p>
            <a:pPr>
              <a:buFontTx/>
              <a:buNone/>
            </a:pPr>
            <a:endParaRPr lang="en-US" b="1" smtClean="0"/>
          </a:p>
          <a:p>
            <a:endParaRPr lang="en-US" b="1" smtClean="0"/>
          </a:p>
          <a:p>
            <a:pPr>
              <a:buFontTx/>
              <a:buNone/>
            </a:pPr>
            <a:endParaRPr lang="en-US" smtClean="0"/>
          </a:p>
          <a:p>
            <a:endParaRPr lang="en-IN"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38</a:t>
            </a:fld>
            <a:endParaRPr lang="en-US"/>
          </a:p>
        </p:txBody>
      </p:sp>
      <p:pic>
        <p:nvPicPr>
          <p:cNvPr id="45059" name="Picture 3" descr="http://www.intrinsicinsight.co.uk/tools/Qualitative01.jpg"/>
          <p:cNvPicPr>
            <a:picLocks noChangeAspect="1" noChangeArrowheads="1"/>
          </p:cNvPicPr>
          <p:nvPr/>
        </p:nvPicPr>
        <p:blipFill>
          <a:blip r:embed="rId2"/>
          <a:srcRect/>
          <a:stretch>
            <a:fillRect/>
          </a:stretch>
        </p:blipFill>
        <p:spPr bwMode="auto">
          <a:xfrm>
            <a:off x="5000625" y="3929063"/>
            <a:ext cx="3643313" cy="25717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785813" y="1571625"/>
            <a:ext cx="7386637" cy="4497388"/>
          </a:xfrm>
        </p:spPr>
        <p:txBody>
          <a:bodyPr/>
          <a:lstStyle/>
          <a:p>
            <a:pPr>
              <a:buFontTx/>
              <a:buNone/>
            </a:pPr>
            <a:r>
              <a:rPr lang="en-US" b="1" smtClean="0"/>
              <a:t>Findings:</a:t>
            </a:r>
          </a:p>
          <a:p>
            <a:r>
              <a:rPr lang="en-US" smtClean="0"/>
              <a:t>Report is rich with narrative</a:t>
            </a:r>
          </a:p>
          <a:p>
            <a:r>
              <a:rPr lang="en-US" smtClean="0"/>
              <a:t>Themes are conceptualized</a:t>
            </a:r>
          </a:p>
          <a:p>
            <a:pPr>
              <a:buFontTx/>
              <a:buNone/>
            </a:pPr>
            <a:endParaRPr lang="en-IN" smtClean="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39</a:t>
            </a:fld>
            <a:endParaRPr lang="en-US"/>
          </a:p>
        </p:txBody>
      </p:sp>
      <p:pic>
        <p:nvPicPr>
          <p:cNvPr id="46083" name="Picture 3" descr="http://t3.gstatic.com/images?q=tbn:ANd9GcSKCrZkGzDyoonqDVPR5WcINnE8LK1VYz5fflohVzZPHisdZ8vM"/>
          <p:cNvPicPr>
            <a:picLocks noChangeAspect="1" noChangeArrowheads="1"/>
          </p:cNvPicPr>
          <p:nvPr/>
        </p:nvPicPr>
        <p:blipFill>
          <a:blip r:embed="rId2"/>
          <a:srcRect/>
          <a:stretch>
            <a:fillRect/>
          </a:stretch>
        </p:blipFill>
        <p:spPr bwMode="auto">
          <a:xfrm>
            <a:off x="3786188" y="3286125"/>
            <a:ext cx="3857625" cy="328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sz="quarter"/>
          </p:nvPr>
        </p:nvSpPr>
        <p:spPr>
          <a:xfrm>
            <a:off x="304800" y="609600"/>
            <a:ext cx="7772400" cy="1071563"/>
          </a:xfrm>
        </p:spPr>
        <p:txBody>
          <a:bodyPr/>
          <a:lstStyle/>
          <a:p>
            <a:pPr algn="ctr" eaLnBrk="1" hangingPunct="1"/>
            <a:r>
              <a:rPr lang="en-US" b="1" dirty="0" smtClean="0">
                <a:solidFill>
                  <a:srgbClr val="7030A0"/>
                </a:solidFill>
              </a:rPr>
              <a:t>What is Qualitative Research?</a:t>
            </a:r>
            <a:endParaRPr lang="en-IN" b="1" dirty="0" smtClean="0">
              <a:solidFill>
                <a:srgbClr val="7030A0"/>
              </a:solidFill>
            </a:endParaRPr>
          </a:p>
        </p:txBody>
      </p:sp>
      <p:sp>
        <p:nvSpPr>
          <p:cNvPr id="3" name="Subtitle 2"/>
          <p:cNvSpPr>
            <a:spLocks noGrp="1"/>
          </p:cNvSpPr>
          <p:nvPr>
            <p:ph type="subTitle" sz="quarter" idx="1"/>
          </p:nvPr>
        </p:nvSpPr>
        <p:spPr>
          <a:xfrm>
            <a:off x="539750" y="1700213"/>
            <a:ext cx="7358063" cy="2714625"/>
          </a:xfrm>
        </p:spPr>
        <p:txBody>
          <a:bodyPr>
            <a:normAutofit fontScale="92500" lnSpcReduction="20000"/>
          </a:bodyPr>
          <a:lstStyle/>
          <a:p>
            <a:pPr algn="just" eaLnBrk="1" hangingPunct="1">
              <a:lnSpc>
                <a:spcPct val="150000"/>
              </a:lnSpc>
            </a:pPr>
            <a:r>
              <a:rPr lang="en-US" sz="3600" dirty="0" smtClean="0"/>
              <a:t> It represents a basic level of enquiry (Naturalistic ) that seeks to discover and understand concepts, phenomena or cultures. </a:t>
            </a:r>
            <a:endParaRPr lang="en-IN" sz="3600" dirty="0" smtClean="0"/>
          </a:p>
        </p:txBody>
      </p:sp>
      <p:pic>
        <p:nvPicPr>
          <p:cNvPr id="18435" name="Picture 3" descr="http://contactsimply.com/MARKETANALYSISSOLUTIONS/images/Qualitative%20Research.jpg"/>
          <p:cNvPicPr>
            <a:picLocks noChangeAspect="1" noChangeArrowheads="1"/>
          </p:cNvPicPr>
          <p:nvPr/>
        </p:nvPicPr>
        <p:blipFill>
          <a:blip r:embed="rId2"/>
          <a:srcRect/>
          <a:stretch>
            <a:fillRect/>
          </a:stretch>
        </p:blipFill>
        <p:spPr bwMode="auto">
          <a:xfrm>
            <a:off x="5580063" y="4000500"/>
            <a:ext cx="3286125" cy="2857500"/>
          </a:xfrm>
          <a:prstGeom prst="rect">
            <a:avLst/>
          </a:prstGeom>
          <a:solidFill>
            <a:schemeClr val="bg1"/>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Themes identified were:</a:t>
            </a:r>
            <a:br>
              <a:rPr lang="en-US" b="1"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25000" lnSpcReduction="20000"/>
          </a:bodyPr>
          <a:lstStyle/>
          <a:p>
            <a:pPr>
              <a:buFontTx/>
              <a:buNone/>
              <a:defRPr/>
            </a:pPr>
            <a:r>
              <a:rPr lang="en-US" dirty="0"/>
              <a:t>	</a:t>
            </a:r>
            <a:endParaRPr lang="en-US" sz="7200" dirty="0"/>
          </a:p>
          <a:p>
            <a:pPr>
              <a:buFontTx/>
              <a:buNone/>
            </a:pPr>
            <a:r>
              <a:rPr lang="en-US" sz="7200" dirty="0"/>
              <a:t>	</a:t>
            </a:r>
            <a:r>
              <a:rPr lang="en-US" sz="7200" dirty="0" smtClean="0"/>
              <a:t> </a:t>
            </a:r>
            <a:r>
              <a:rPr lang="en-US" sz="9600" dirty="0" smtClean="0"/>
              <a:t>Findings revealed :-</a:t>
            </a:r>
          </a:p>
          <a:p>
            <a:pPr>
              <a:lnSpc>
                <a:spcPct val="170000"/>
              </a:lnSpc>
              <a:buFontTx/>
              <a:buNone/>
            </a:pPr>
            <a:r>
              <a:rPr lang="en-US" sz="4000" dirty="0"/>
              <a:t>	</a:t>
            </a:r>
            <a:r>
              <a:rPr lang="en-US" sz="4000" dirty="0" smtClean="0"/>
              <a:t>-</a:t>
            </a:r>
            <a:r>
              <a:rPr lang="en-US" sz="7400" dirty="0" smtClean="0">
                <a:latin typeface="Tahoma" pitchFamily="34" charset="0"/>
                <a:cs typeface="Tahoma" pitchFamily="34" charset="0"/>
              </a:rPr>
              <a:t>acute stress  in mothers. </a:t>
            </a:r>
          </a:p>
          <a:p>
            <a:pPr algn="just">
              <a:lnSpc>
                <a:spcPct val="170000"/>
              </a:lnSpc>
              <a:buFontTx/>
              <a:buNone/>
            </a:pPr>
            <a:r>
              <a:rPr lang="en-US" sz="7400" dirty="0">
                <a:latin typeface="Tahoma" pitchFamily="34" charset="0"/>
                <a:cs typeface="Tahoma" pitchFamily="34" charset="0"/>
              </a:rPr>
              <a:t>	</a:t>
            </a:r>
            <a:r>
              <a:rPr lang="en-US" sz="7400" dirty="0" smtClean="0">
                <a:latin typeface="Tahoma" pitchFamily="34" charset="0"/>
                <a:cs typeface="Tahoma" pitchFamily="34" charset="0"/>
              </a:rPr>
              <a:t>-Fear of death</a:t>
            </a:r>
          </a:p>
          <a:p>
            <a:pPr algn="just">
              <a:lnSpc>
                <a:spcPct val="170000"/>
              </a:lnSpc>
              <a:buFontTx/>
              <a:buNone/>
            </a:pPr>
            <a:r>
              <a:rPr lang="en-US" sz="7400" dirty="0">
                <a:latin typeface="Tahoma" pitchFamily="34" charset="0"/>
                <a:cs typeface="Tahoma" pitchFamily="34" charset="0"/>
              </a:rPr>
              <a:t>	</a:t>
            </a:r>
            <a:r>
              <a:rPr lang="en-US" sz="7400" dirty="0" smtClean="0">
                <a:latin typeface="Tahoma" pitchFamily="34" charset="0"/>
                <a:cs typeface="Tahoma" pitchFamily="34" charset="0"/>
              </a:rPr>
              <a:t>-Burden </a:t>
            </a:r>
            <a:r>
              <a:rPr lang="en-US" sz="7400" dirty="0">
                <a:latin typeface="Tahoma" pitchFamily="34" charset="0"/>
                <a:cs typeface="Tahoma" pitchFamily="34" charset="0"/>
              </a:rPr>
              <a:t>of care giving</a:t>
            </a:r>
          </a:p>
          <a:p>
            <a:pPr>
              <a:lnSpc>
                <a:spcPct val="170000"/>
              </a:lnSpc>
              <a:buFontTx/>
              <a:buNone/>
              <a:defRPr/>
            </a:pPr>
            <a:r>
              <a:rPr lang="en-US" sz="7400" dirty="0">
                <a:latin typeface="Tahoma" pitchFamily="34" charset="0"/>
                <a:cs typeface="Tahoma" pitchFamily="34" charset="0"/>
              </a:rPr>
              <a:t>	- Constrained  physical health</a:t>
            </a:r>
          </a:p>
          <a:p>
            <a:pPr>
              <a:lnSpc>
                <a:spcPct val="170000"/>
              </a:lnSpc>
              <a:buFontTx/>
              <a:buNone/>
              <a:defRPr/>
            </a:pPr>
            <a:r>
              <a:rPr lang="en-US" sz="7400" dirty="0">
                <a:latin typeface="Tahoma" pitchFamily="34" charset="0"/>
                <a:cs typeface="Tahoma" pitchFamily="34" charset="0"/>
              </a:rPr>
              <a:t>	- Emotional conflict</a:t>
            </a:r>
          </a:p>
          <a:p>
            <a:pPr>
              <a:lnSpc>
                <a:spcPct val="170000"/>
              </a:lnSpc>
              <a:buFontTx/>
              <a:buNone/>
              <a:defRPr/>
            </a:pPr>
            <a:r>
              <a:rPr lang="en-US" sz="7400" dirty="0">
                <a:latin typeface="Tahoma" pitchFamily="34" charset="0"/>
                <a:cs typeface="Tahoma" pitchFamily="34" charset="0"/>
              </a:rPr>
              <a:t>	- Need for social support</a:t>
            </a:r>
          </a:p>
          <a:p>
            <a:pPr>
              <a:lnSpc>
                <a:spcPct val="170000"/>
              </a:lnSpc>
              <a:buFontTx/>
              <a:buNone/>
              <a:defRPr/>
            </a:pPr>
            <a:r>
              <a:rPr lang="en-US" sz="7400" dirty="0">
                <a:latin typeface="Tahoma" pitchFamily="34" charset="0"/>
                <a:cs typeface="Tahoma" pitchFamily="34" charset="0"/>
              </a:rPr>
              <a:t>	- Searching for a new meaning and religious </a:t>
            </a:r>
          </a:p>
          <a:p>
            <a:pPr>
              <a:lnSpc>
                <a:spcPct val="170000"/>
              </a:lnSpc>
              <a:buFontTx/>
              <a:buNone/>
              <a:defRPr/>
            </a:pPr>
            <a:r>
              <a:rPr lang="en-US" sz="7400" dirty="0">
                <a:latin typeface="Tahoma" pitchFamily="34" charset="0"/>
                <a:cs typeface="Tahoma" pitchFamily="34" charset="0"/>
              </a:rPr>
              <a:t>	  practices</a:t>
            </a:r>
          </a:p>
          <a:p>
            <a:pPr>
              <a:lnSpc>
                <a:spcPct val="170000"/>
              </a:lnSpc>
              <a:buFontTx/>
              <a:buNone/>
              <a:defRPr/>
            </a:pPr>
            <a:r>
              <a:rPr lang="en-US" sz="7400" dirty="0">
                <a:latin typeface="Tahoma" pitchFamily="34" charset="0"/>
                <a:cs typeface="Tahoma" pitchFamily="34" charset="0"/>
              </a:rPr>
              <a:t> 	- Financial </a:t>
            </a:r>
            <a:r>
              <a:rPr lang="en-US" sz="7400" dirty="0" smtClean="0">
                <a:latin typeface="Tahoma" pitchFamily="34" charset="0"/>
                <a:cs typeface="Tahoma" pitchFamily="34" charset="0"/>
              </a:rPr>
              <a:t>constraints</a:t>
            </a:r>
          </a:p>
          <a:p>
            <a:pPr>
              <a:lnSpc>
                <a:spcPct val="170000"/>
              </a:lnSpc>
              <a:buFontTx/>
              <a:buNone/>
              <a:defRPr/>
            </a:pPr>
            <a:r>
              <a:rPr lang="en-US" sz="7400" dirty="0" smtClean="0">
                <a:latin typeface="Tahoma" pitchFamily="34" charset="0"/>
                <a:cs typeface="Tahoma" pitchFamily="34" charset="0"/>
              </a:rPr>
              <a:t>	-Filial reconstruction.</a:t>
            </a:r>
            <a:endParaRPr lang="en-US" sz="7400" dirty="0">
              <a:latin typeface="Tahoma" pitchFamily="34" charset="0"/>
              <a:cs typeface="Tahoma" pitchFamily="34" charset="0"/>
            </a:endParaRPr>
          </a:p>
          <a:p>
            <a:pPr>
              <a:lnSpc>
                <a:spcPct val="170000"/>
              </a:lnSpc>
              <a:buFontTx/>
              <a:buNone/>
              <a:defRPr/>
            </a:pPr>
            <a:r>
              <a:rPr lang="en-US" sz="7400" dirty="0">
                <a:latin typeface="Tahoma" pitchFamily="34" charset="0"/>
                <a:cs typeface="Tahoma" pitchFamily="34" charset="0"/>
              </a:rPr>
              <a:t>	- Disturbances in occupational life</a:t>
            </a:r>
          </a:p>
          <a:p>
            <a:pPr>
              <a:buFontTx/>
              <a:buNone/>
              <a:defRPr/>
            </a:pPr>
            <a:r>
              <a:rPr lang="en-US" sz="4000" dirty="0"/>
              <a:t> </a:t>
            </a:r>
            <a:endParaRPr lang="en-IN" sz="4000" dirty="0"/>
          </a:p>
          <a:p>
            <a:endParaRPr lang="en-US" dirty="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40</a:t>
            </a:fld>
            <a:endParaRPr lang="en-US"/>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5745163"/>
          </a:xfrm>
        </p:spPr>
        <p:txBody>
          <a:bodyPr>
            <a:normAutofit fontScale="92500"/>
          </a:bodyPr>
          <a:lstStyle/>
          <a:p>
            <a:pPr>
              <a:buNone/>
            </a:pPr>
            <a:r>
              <a:rPr lang="en-US" b="1" i="1" dirty="0" smtClean="0">
                <a:solidFill>
                  <a:srgbClr val="FF0000"/>
                </a:solidFill>
              </a:rPr>
              <a:t>                      Threats to validity</a:t>
            </a:r>
          </a:p>
          <a:p>
            <a:r>
              <a:rPr lang="en-US" dirty="0" smtClean="0"/>
              <a:t>Description – inaccurate, incomplete data    </a:t>
            </a:r>
            <a:r>
              <a:rPr lang="en-US" i="1" dirty="0" smtClean="0">
                <a:solidFill>
                  <a:srgbClr val="C00000"/>
                </a:solidFill>
              </a:rPr>
              <a:t>(audio or videotaping whenever possible)</a:t>
            </a:r>
          </a:p>
          <a:p>
            <a:r>
              <a:rPr lang="en-US" dirty="0" smtClean="0"/>
              <a:t>Reactivity- researchers' presence interferes with setting </a:t>
            </a:r>
            <a:r>
              <a:rPr lang="en-US" i="1" dirty="0" smtClean="0">
                <a:solidFill>
                  <a:srgbClr val="C00000"/>
                </a:solidFill>
              </a:rPr>
              <a:t>(overcome by rapport, series of interview)</a:t>
            </a:r>
          </a:p>
          <a:p>
            <a:r>
              <a:rPr lang="en-US" dirty="0" smtClean="0"/>
              <a:t>Respondent bias-withholding information obstructiveness (stranger) </a:t>
            </a:r>
            <a:r>
              <a:rPr lang="en-US" i="1" dirty="0" smtClean="0">
                <a:solidFill>
                  <a:srgbClr val="C00000"/>
                </a:solidFill>
              </a:rPr>
              <a:t>(same as above)</a:t>
            </a:r>
          </a:p>
          <a:p>
            <a:r>
              <a:rPr lang="en-US" dirty="0" smtClean="0"/>
              <a:t>Researcher bias –assumptions, preconceptions </a:t>
            </a:r>
          </a:p>
          <a:p>
            <a:pPr>
              <a:buNone/>
            </a:pPr>
            <a:r>
              <a:rPr lang="en-US" dirty="0" smtClean="0"/>
              <a:t>    </a:t>
            </a:r>
            <a:r>
              <a:rPr lang="en-US" i="1" dirty="0" smtClean="0">
                <a:solidFill>
                  <a:srgbClr val="C00000"/>
                </a:solidFill>
              </a:rPr>
              <a:t>(overcome by-identify personal issues, areas of role conflict, gatekeepers interest)</a:t>
            </a:r>
            <a:endParaRPr lang="en-US" i="1"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428625"/>
            <a:ext cx="7477125" cy="1143000"/>
          </a:xfrm>
        </p:spPr>
        <p:txBody>
          <a:bodyPr>
            <a:normAutofit fontScale="90000"/>
          </a:bodyPr>
          <a:lstStyle/>
          <a:p>
            <a:pPr algn="ctr">
              <a:lnSpc>
                <a:spcPct val="150000"/>
              </a:lnSpc>
              <a:defRPr/>
            </a:pPr>
            <a:r>
              <a:rPr lang="en-US" b="1" dirty="0" smtClean="0">
                <a:solidFill>
                  <a:srgbClr val="7030A0"/>
                </a:solidFill>
              </a:rPr>
              <a:t>Comparison of quantitative and qualitative research</a:t>
            </a:r>
            <a:endParaRPr lang="en-IN" b="1" dirty="0">
              <a:solidFill>
                <a:srgbClr val="7030A0"/>
              </a:solidFill>
            </a:endParaRPr>
          </a:p>
        </p:txBody>
      </p:sp>
      <p:sp>
        <p:nvSpPr>
          <p:cNvPr id="48131" name="Content Placeholder 2"/>
          <p:cNvSpPr>
            <a:spLocks noGrp="1"/>
          </p:cNvSpPr>
          <p:nvPr>
            <p:ph idx="1"/>
          </p:nvPr>
        </p:nvSpPr>
        <p:spPr>
          <a:xfrm>
            <a:off x="0" y="1828800"/>
            <a:ext cx="7386638" cy="4497387"/>
          </a:xfrm>
        </p:spPr>
        <p:txBody>
          <a:bodyPr/>
          <a:lstStyle/>
          <a:p>
            <a:pPr lvl="1" algn="ctr">
              <a:buFontTx/>
              <a:buNone/>
            </a:pPr>
            <a:r>
              <a:rPr lang="en-US" dirty="0" smtClean="0"/>
              <a:t>				</a:t>
            </a:r>
            <a:endParaRPr lang="en-IN" dirty="0" smtClean="0"/>
          </a:p>
        </p:txBody>
      </p:sp>
      <p:graphicFrame>
        <p:nvGraphicFramePr>
          <p:cNvPr id="4" name="Table 3"/>
          <p:cNvGraphicFramePr>
            <a:graphicFrameLocks noGrp="1"/>
          </p:cNvGraphicFramePr>
          <p:nvPr/>
        </p:nvGraphicFramePr>
        <p:xfrm>
          <a:off x="304800" y="2514600"/>
          <a:ext cx="7858180" cy="3048000"/>
        </p:xfrm>
        <a:graphic>
          <a:graphicData uri="http://schemas.openxmlformats.org/drawingml/2006/table">
            <a:tbl>
              <a:tblPr firstRow="1" bandRow="1">
                <a:tableStyleId>{5C22544A-7EE6-4342-B048-85BDC9FD1C3A}</a:tableStyleId>
              </a:tblPr>
              <a:tblGrid>
                <a:gridCol w="3857652"/>
                <a:gridCol w="4000528"/>
              </a:tblGrid>
              <a:tr h="2303357">
                <a:tc>
                  <a:txBody>
                    <a:bodyPr/>
                    <a:lstStyle/>
                    <a:p>
                      <a:r>
                        <a:rPr lang="en-US" sz="3600" b="1" dirty="0" smtClean="0">
                          <a:solidFill>
                            <a:schemeClr val="tx1"/>
                          </a:solidFill>
                        </a:rPr>
                        <a:t>Quantitative</a:t>
                      </a:r>
                    </a:p>
                    <a:p>
                      <a:r>
                        <a:rPr lang="en-US" sz="2800" dirty="0" smtClean="0">
                          <a:solidFill>
                            <a:schemeClr val="tx1"/>
                          </a:solidFill>
                        </a:rPr>
                        <a:t>Verification of theory</a:t>
                      </a: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r>
                        <a:rPr lang="en-US" sz="2800" baseline="0" dirty="0" smtClean="0">
                          <a:solidFill>
                            <a:schemeClr val="tx1"/>
                          </a:solidFill>
                        </a:rPr>
                        <a:t>-Tests hypothesis</a:t>
                      </a:r>
                      <a:endParaRPr lang="en-US" sz="2800" dirty="0" smtClean="0">
                        <a:solidFill>
                          <a:schemeClr val="tx1"/>
                        </a:solidFill>
                      </a:endParaRPr>
                    </a:p>
                    <a:p>
                      <a:endParaRPr lang="en-IN" dirty="0">
                        <a:solidFill>
                          <a:schemeClr val="tx1"/>
                        </a:solidFill>
                      </a:endParaRPr>
                    </a:p>
                  </a:txBody>
                  <a:tcPr/>
                </a:tc>
                <a:tc>
                  <a:txBody>
                    <a:bodyPr/>
                    <a:lstStyle/>
                    <a:p>
                      <a:r>
                        <a:rPr lang="en-US" sz="3600" dirty="0" smtClean="0">
                          <a:solidFill>
                            <a:schemeClr val="tx1"/>
                          </a:solidFill>
                        </a:rPr>
                        <a:t>Qualitative</a:t>
                      </a:r>
                    </a:p>
                    <a:p>
                      <a:r>
                        <a:rPr lang="en-US" sz="2800" dirty="0" smtClean="0">
                          <a:solidFill>
                            <a:schemeClr val="tx1"/>
                          </a:solidFill>
                        </a:rPr>
                        <a:t>Discovery of theory</a:t>
                      </a:r>
                    </a:p>
                    <a:p>
                      <a:r>
                        <a:rPr lang="en-US" sz="2800" dirty="0" smtClean="0">
                          <a:solidFill>
                            <a:schemeClr val="tx1"/>
                          </a:solidFill>
                        </a:rPr>
                        <a:t>-Understanding of phenomena under study</a:t>
                      </a:r>
                      <a:r>
                        <a:rPr lang="en-US" sz="2800" baseline="0" dirty="0" smtClean="0">
                          <a:solidFill>
                            <a:schemeClr val="tx1"/>
                          </a:solidFill>
                        </a:rPr>
                        <a:t>.</a:t>
                      </a:r>
                    </a:p>
                    <a:p>
                      <a:r>
                        <a:rPr lang="en-US" sz="2800" baseline="0" dirty="0" smtClean="0">
                          <a:solidFill>
                            <a:schemeClr val="tx1"/>
                          </a:solidFill>
                        </a:rPr>
                        <a:t>-Suggests  hypothesis</a:t>
                      </a:r>
                      <a:endParaRPr lang="en-IN" sz="2800" dirty="0">
                        <a:solidFill>
                          <a:schemeClr val="tx1"/>
                        </a:solidFill>
                      </a:endParaRP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285750"/>
            <a:ext cx="8229600" cy="5840413"/>
          </a:xfrm>
        </p:spPr>
        <p:txBody>
          <a:bodyPr/>
          <a:lstStyle/>
          <a:p>
            <a:pPr algn="ctr">
              <a:buFontTx/>
              <a:buNone/>
            </a:pPr>
            <a:r>
              <a:rPr lang="en-US" b="1" dirty="0" smtClean="0">
                <a:solidFill>
                  <a:srgbClr val="7030A0"/>
                </a:solidFill>
              </a:rPr>
              <a:t>Comparison</a:t>
            </a:r>
          </a:p>
          <a:p>
            <a:pPr>
              <a:buFontTx/>
              <a:buNone/>
            </a:pPr>
            <a:endParaRPr lang="en-US" dirty="0" smtClean="0"/>
          </a:p>
        </p:txBody>
      </p:sp>
      <p:graphicFrame>
        <p:nvGraphicFramePr>
          <p:cNvPr id="4" name="Table 3"/>
          <p:cNvGraphicFramePr>
            <a:graphicFrameLocks noGrp="1"/>
          </p:cNvGraphicFramePr>
          <p:nvPr/>
        </p:nvGraphicFramePr>
        <p:xfrm>
          <a:off x="571500" y="928688"/>
          <a:ext cx="8286808" cy="5699760"/>
        </p:xfrm>
        <a:graphic>
          <a:graphicData uri="http://schemas.openxmlformats.org/drawingml/2006/table">
            <a:tbl>
              <a:tblPr firstRow="1" bandRow="1">
                <a:tableStyleId>{5C22544A-7EE6-4342-B048-85BDC9FD1C3A}</a:tableStyleId>
              </a:tblPr>
              <a:tblGrid>
                <a:gridCol w="4281123"/>
                <a:gridCol w="4005685"/>
              </a:tblGrid>
              <a:tr h="5139292">
                <a:tc>
                  <a:txBody>
                    <a:bodyPr/>
                    <a:lstStyle/>
                    <a:p>
                      <a:r>
                        <a:rPr lang="en-US" sz="3200" dirty="0" smtClean="0">
                          <a:solidFill>
                            <a:srgbClr val="7030A0"/>
                          </a:solidFill>
                        </a:rPr>
                        <a:t>Quantitative </a:t>
                      </a:r>
                    </a:p>
                    <a:p>
                      <a:endParaRPr lang="en-US" sz="3200" dirty="0" smtClean="0">
                        <a:solidFill>
                          <a:srgbClr val="7030A0"/>
                        </a:solidFill>
                      </a:endParaRPr>
                    </a:p>
                    <a:p>
                      <a:pPr>
                        <a:buFont typeface="Arial" pitchFamily="34" charset="0"/>
                        <a:buChar char="•"/>
                      </a:pPr>
                      <a:r>
                        <a:rPr lang="en-US" sz="2800" dirty="0" smtClean="0">
                          <a:solidFill>
                            <a:schemeClr val="tx1"/>
                          </a:solidFill>
                        </a:rPr>
                        <a:t>Fixed</a:t>
                      </a:r>
                      <a:r>
                        <a:rPr lang="en-US" sz="2800" baseline="0" dirty="0" smtClean="0">
                          <a:solidFill>
                            <a:schemeClr val="tx1"/>
                          </a:solidFill>
                        </a:rPr>
                        <a:t> design</a:t>
                      </a:r>
                    </a:p>
                    <a:p>
                      <a:pPr>
                        <a:buFont typeface="Arial" pitchFamily="34" charset="0"/>
                        <a:buChar char="•"/>
                      </a:pPr>
                      <a:r>
                        <a:rPr lang="en-US" sz="2800" baseline="0" dirty="0" smtClean="0">
                          <a:solidFill>
                            <a:schemeClr val="tx1"/>
                          </a:solidFill>
                        </a:rPr>
                        <a:t>Numerical data</a:t>
                      </a:r>
                    </a:p>
                    <a:p>
                      <a:pPr>
                        <a:buFont typeface="Arial" pitchFamily="34" charset="0"/>
                        <a:buChar char="•"/>
                      </a:pPr>
                      <a:r>
                        <a:rPr lang="en-US" sz="2800" baseline="0" dirty="0" smtClean="0">
                          <a:solidFill>
                            <a:schemeClr val="tx1"/>
                          </a:solidFill>
                        </a:rPr>
                        <a:t>Closed-ended question format-Fixed response categories</a:t>
                      </a:r>
                      <a:endParaRPr lang="en-IN" sz="2800" dirty="0">
                        <a:solidFill>
                          <a:schemeClr val="tx1"/>
                        </a:solidFill>
                      </a:endParaRPr>
                    </a:p>
                  </a:txBody>
                  <a:tcPr/>
                </a:tc>
                <a:tc>
                  <a:txBody>
                    <a:bodyPr/>
                    <a:lstStyle/>
                    <a:p>
                      <a:r>
                        <a:rPr lang="en-US" sz="3200" b="1" dirty="0" smtClean="0">
                          <a:solidFill>
                            <a:srgbClr val="7030A0"/>
                          </a:solidFill>
                        </a:rPr>
                        <a:t>Qualitative</a:t>
                      </a:r>
                    </a:p>
                    <a:p>
                      <a:endParaRPr lang="en-US" sz="3200" b="1" dirty="0" smtClean="0">
                        <a:solidFill>
                          <a:srgbClr val="7030A0"/>
                        </a:solidFill>
                      </a:endParaRPr>
                    </a:p>
                    <a:p>
                      <a:pPr>
                        <a:buFont typeface="Arial" pitchFamily="34" charset="0"/>
                        <a:buChar char="•"/>
                      </a:pPr>
                      <a:r>
                        <a:rPr lang="en-US" sz="2800" dirty="0" smtClean="0">
                          <a:solidFill>
                            <a:schemeClr val="tx1"/>
                          </a:solidFill>
                        </a:rPr>
                        <a:t>Flexible design</a:t>
                      </a:r>
                    </a:p>
                    <a:p>
                      <a:pPr>
                        <a:buFont typeface="Arial" pitchFamily="34" charset="0"/>
                        <a:buChar char="•"/>
                      </a:pPr>
                      <a:r>
                        <a:rPr lang="en-US" sz="2800" dirty="0" smtClean="0">
                          <a:solidFill>
                            <a:schemeClr val="tx1"/>
                          </a:solidFill>
                        </a:rPr>
                        <a:t>Textual data</a:t>
                      </a:r>
                    </a:p>
                    <a:p>
                      <a:pPr>
                        <a:buFont typeface="Arial" pitchFamily="34" charset="0"/>
                        <a:buChar char="•"/>
                      </a:pPr>
                      <a:r>
                        <a:rPr lang="en-US" sz="2800" dirty="0" smtClean="0">
                          <a:solidFill>
                            <a:schemeClr val="tx1"/>
                          </a:solidFill>
                        </a:rPr>
                        <a:t>Open-ended</a:t>
                      </a:r>
                      <a:r>
                        <a:rPr lang="en-US" sz="2800" baseline="0" dirty="0" smtClean="0">
                          <a:solidFill>
                            <a:schemeClr val="tx1"/>
                          </a:solidFill>
                        </a:rPr>
                        <a:t> question format-contribute to detailed information</a:t>
                      </a:r>
                    </a:p>
                    <a:p>
                      <a:pPr>
                        <a:buFont typeface="Arial" pitchFamily="34" charset="0"/>
                        <a:buChar char="•"/>
                      </a:pPr>
                      <a:r>
                        <a:rPr lang="en-US" sz="2800" baseline="0" dirty="0" smtClean="0">
                          <a:solidFill>
                            <a:schemeClr val="tx1"/>
                          </a:solidFill>
                        </a:rPr>
                        <a:t>Produce a wealth of detailed data about a much smaller number of people. </a:t>
                      </a:r>
                    </a:p>
                    <a:p>
                      <a:pPr>
                        <a:buFont typeface="Arial" pitchFamily="34" charset="0"/>
                        <a:buChar char="•"/>
                      </a:pPr>
                      <a:r>
                        <a:rPr lang="en-US" sz="2800" baseline="0" dirty="0" smtClean="0">
                          <a:solidFill>
                            <a:schemeClr val="tx1"/>
                          </a:solidFill>
                        </a:rPr>
                        <a:t>Depth information</a:t>
                      </a:r>
                      <a:endParaRPr lang="en-IN" sz="2800" dirty="0">
                        <a:solidFill>
                          <a:schemeClr val="tx1"/>
                        </a:solidFill>
                      </a:endParaRPr>
                    </a:p>
                  </a:txBody>
                  <a:tcPr/>
                </a:tc>
              </a:tr>
              <a:tr h="361434">
                <a:tc>
                  <a:txBody>
                    <a:bodyPr/>
                    <a:lstStyle/>
                    <a:p>
                      <a:endParaRPr lang="en-IN"/>
                    </a:p>
                  </a:txBody>
                  <a:tcPr/>
                </a:tc>
                <a:tc>
                  <a:txBody>
                    <a:bodyPr/>
                    <a:lstStyle/>
                    <a:p>
                      <a:endParaRPr lang="en-IN"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QUANTITATIVE</a:t>
            </a:r>
            <a:endParaRPr lang="en-US" dirty="0"/>
          </a:p>
        </p:txBody>
      </p:sp>
      <p:sp>
        <p:nvSpPr>
          <p:cNvPr id="4" name="Content Placeholder 3"/>
          <p:cNvSpPr>
            <a:spLocks noGrp="1"/>
          </p:cNvSpPr>
          <p:nvPr>
            <p:ph sz="half" idx="2"/>
          </p:nvPr>
        </p:nvSpPr>
        <p:spPr/>
        <p:txBody>
          <a:bodyPr/>
          <a:lstStyle/>
          <a:p>
            <a:r>
              <a:rPr lang="en-US" b="1" dirty="0" smtClean="0"/>
              <a:t>Probability sampling				           Large sample  size.</a:t>
            </a:r>
          </a:p>
          <a:p>
            <a:r>
              <a:rPr lang="en-US" b="1" dirty="0" smtClean="0"/>
              <a:t>sampling	</a:t>
            </a:r>
            <a:r>
              <a:rPr lang="en-US" b="1" dirty="0" smtClean="0">
                <a:latin typeface="Times New Roman" pitchFamily="18" charset="0"/>
                <a:cs typeface="Times New Roman" pitchFamily="18" charset="0"/>
              </a:rPr>
              <a:t>calculated for the required precision</a:t>
            </a:r>
            <a:endParaRPr lang="en-US" dirty="0"/>
          </a:p>
        </p:txBody>
      </p:sp>
      <p:sp>
        <p:nvSpPr>
          <p:cNvPr id="5" name="Text Placeholder 4"/>
          <p:cNvSpPr>
            <a:spLocks noGrp="1"/>
          </p:cNvSpPr>
          <p:nvPr>
            <p:ph type="body" sz="quarter" idx="3"/>
          </p:nvPr>
        </p:nvSpPr>
        <p:spPr/>
        <p:txBody>
          <a:bodyPr/>
          <a:lstStyle/>
          <a:p>
            <a:r>
              <a:rPr lang="en-US" dirty="0" smtClean="0"/>
              <a:t>QUALITATIVE</a:t>
            </a:r>
            <a:endParaRPr lang="en-US" dirty="0"/>
          </a:p>
        </p:txBody>
      </p:sp>
      <p:sp>
        <p:nvSpPr>
          <p:cNvPr id="6" name="Content Placeholder 5"/>
          <p:cNvSpPr>
            <a:spLocks noGrp="1"/>
          </p:cNvSpPr>
          <p:nvPr>
            <p:ph sz="quarter" idx="4"/>
          </p:nvPr>
        </p:nvSpPr>
        <p:spPr/>
        <p:txBody>
          <a:bodyPr/>
          <a:lstStyle/>
          <a:p>
            <a:r>
              <a:rPr lang="en-US" b="1" dirty="0" smtClean="0"/>
              <a:t>Non-probability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No rule for sample size.</a:t>
            </a:r>
          </a:p>
          <a:p>
            <a:r>
              <a:rPr lang="en-US" b="1" dirty="0" smtClean="0">
                <a:latin typeface="Times New Roman" pitchFamily="18" charset="0"/>
                <a:cs typeface="Times New Roman" pitchFamily="18" charset="0"/>
              </a:rPr>
              <a:t>Data saturation	depends on what we want to know	</a:t>
            </a:r>
            <a:r>
              <a:rPr lang="en-US" b="1" dirty="0" smtClean="0"/>
              <a:t>	</a:t>
            </a:r>
            <a:endParaRPr lang="en-US" dirty="0"/>
          </a:p>
        </p:txBody>
      </p:sp>
      <p:sp>
        <p:nvSpPr>
          <p:cNvPr id="7" name="Slide Number Placeholder 6"/>
          <p:cNvSpPr>
            <a:spLocks noGrp="1"/>
          </p:cNvSpPr>
          <p:nvPr>
            <p:ph type="sldNum" sz="quarter" idx="12"/>
          </p:nvPr>
        </p:nvSpPr>
        <p:spPr/>
        <p:txBody>
          <a:bodyPr/>
          <a:lstStyle/>
          <a:p>
            <a:fld id="{E9576877-7F74-4777-B847-9445BBE06F90}" type="slidenum">
              <a:rPr lang="en-US" smtClean="0"/>
              <a:pPr/>
              <a:t>44</a:t>
            </a:fld>
            <a:endParaRPr lang="en-US"/>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42938" y="357188"/>
            <a:ext cx="7477125" cy="1143000"/>
          </a:xfrm>
        </p:spPr>
        <p:txBody>
          <a:bodyPr/>
          <a:lstStyle/>
          <a:p>
            <a:pPr algn="ctr"/>
            <a:r>
              <a:rPr lang="en-US" b="1" smtClean="0">
                <a:solidFill>
                  <a:srgbClr val="7030A0"/>
                </a:solidFill>
              </a:rPr>
              <a:t>Analytical techniques</a:t>
            </a:r>
            <a:endParaRPr lang="en-IN" b="1" smtClean="0">
              <a:solidFill>
                <a:srgbClr val="7030A0"/>
              </a:solidFill>
            </a:endParaRPr>
          </a:p>
        </p:txBody>
      </p:sp>
      <p:sp>
        <p:nvSpPr>
          <p:cNvPr id="51203" name="Content Placeholder 2"/>
          <p:cNvSpPr>
            <a:spLocks noGrp="1"/>
          </p:cNvSpPr>
          <p:nvPr>
            <p:ph idx="1"/>
          </p:nvPr>
        </p:nvSpPr>
        <p:spPr>
          <a:xfrm>
            <a:off x="285750" y="1600200"/>
            <a:ext cx="8572500" cy="4525963"/>
          </a:xfrm>
        </p:spPr>
        <p:txBody>
          <a:bodyPr/>
          <a:lstStyle/>
          <a:p>
            <a:pPr>
              <a:buFontTx/>
              <a:buNone/>
            </a:pPr>
            <a:r>
              <a:rPr lang="en-US" sz="2800" b="1" dirty="0" smtClean="0"/>
              <a:t>QUANTITATIVE	</a:t>
            </a:r>
            <a:r>
              <a:rPr lang="en-US" sz="2800" dirty="0" smtClean="0"/>
              <a:t>			</a:t>
            </a:r>
            <a:r>
              <a:rPr lang="en-US" sz="2800" b="1" dirty="0" smtClean="0"/>
              <a:t>QUALITATIVE</a:t>
            </a:r>
          </a:p>
          <a:p>
            <a:pPr>
              <a:buFont typeface="Courier New" pitchFamily="49" charset="0"/>
              <a:buChar char="o"/>
            </a:pPr>
            <a:r>
              <a:rPr lang="en-US" sz="2800" dirty="0" smtClean="0"/>
              <a:t>Analysis tend to be                  Usually inductive</a:t>
            </a:r>
          </a:p>
          <a:p>
            <a:pPr>
              <a:buFontTx/>
              <a:buNone/>
            </a:pPr>
            <a:r>
              <a:rPr lang="en-US" sz="2800" dirty="0" smtClean="0"/>
              <a:t>deductive. Test hypothesis	      Unit of analysis </a:t>
            </a:r>
          </a:p>
          <a:p>
            <a:pPr>
              <a:buFontTx/>
              <a:buNone/>
            </a:pPr>
            <a:r>
              <a:rPr lang="en-US" sz="2800" dirty="0" smtClean="0"/>
              <a:t>using appropriate  statistical       can be individuals,</a:t>
            </a:r>
          </a:p>
          <a:p>
            <a:pPr>
              <a:buFontTx/>
              <a:buNone/>
            </a:pPr>
            <a:r>
              <a:rPr lang="en-US" sz="2800" dirty="0" smtClean="0"/>
              <a:t>methods of analysis</a:t>
            </a:r>
          </a:p>
          <a:p>
            <a:pPr>
              <a:buFontTx/>
              <a:buNone/>
            </a:pPr>
            <a:endParaRPr lang="en-US" sz="2800" dirty="0" smtClean="0"/>
          </a:p>
          <a:p>
            <a:pPr>
              <a:buFontTx/>
              <a:buNone/>
            </a:pPr>
            <a:endParaRPr lang="en-US" dirty="0" smtClean="0"/>
          </a:p>
          <a:p>
            <a:pPr>
              <a:buFontTx/>
              <a:buNone/>
            </a:pPr>
            <a:endParaRPr lang="en-IN" dirty="0" smtClean="0"/>
          </a:p>
        </p:txBody>
      </p:sp>
      <p:pic>
        <p:nvPicPr>
          <p:cNvPr id="51204" name="Picture 3" descr="http://t1.gstatic.com/images?q=tbn:ANd9GcTlJ0K8Jn9ZJGI9SGCgrv-XHyYqqTbXfnYFWng7WaT50uHF4UpzaQ"/>
          <p:cNvPicPr>
            <a:picLocks noChangeAspect="1" noChangeArrowheads="1"/>
          </p:cNvPicPr>
          <p:nvPr/>
        </p:nvPicPr>
        <p:blipFill>
          <a:blip r:embed="rId2"/>
          <a:srcRect/>
          <a:stretch>
            <a:fillRect/>
          </a:stretch>
        </p:blipFill>
        <p:spPr bwMode="auto">
          <a:xfrm>
            <a:off x="3643306" y="4071938"/>
            <a:ext cx="4071937" cy="27860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a:r>
              <a:rPr lang="en-US" b="1" smtClean="0">
                <a:solidFill>
                  <a:srgbClr val="7030A0"/>
                </a:solidFill>
              </a:rPr>
              <a:t> </a:t>
            </a:r>
            <a:r>
              <a:rPr lang="en-US" b="1" dirty="0" smtClean="0">
                <a:solidFill>
                  <a:srgbClr val="7030A0"/>
                </a:solidFill>
              </a:rPr>
              <a:t>CONCLUSION</a:t>
            </a:r>
            <a:endParaRPr lang="en-IN" b="1" dirty="0" smtClean="0">
              <a:solidFill>
                <a:srgbClr val="7030A0"/>
              </a:solidFill>
            </a:endParaRPr>
          </a:p>
        </p:txBody>
      </p:sp>
      <p:sp>
        <p:nvSpPr>
          <p:cNvPr id="53251" name="Content Placeholder 2"/>
          <p:cNvSpPr>
            <a:spLocks noGrp="1"/>
          </p:cNvSpPr>
          <p:nvPr>
            <p:ph idx="1"/>
          </p:nvPr>
        </p:nvSpPr>
        <p:spPr>
          <a:xfrm>
            <a:off x="1" y="1428750"/>
            <a:ext cx="8001000" cy="4497388"/>
          </a:xfrm>
        </p:spPr>
        <p:txBody>
          <a:bodyPr/>
          <a:lstStyle/>
          <a:p>
            <a:pPr algn="just">
              <a:buFontTx/>
              <a:buNone/>
            </a:pPr>
            <a:r>
              <a:rPr lang="en-US" dirty="0" smtClean="0"/>
              <a:t>	Qualitative  Research has various  advantages over quantitative  research except that  it is time consuming.  We need to develop  positive attitude  and required  skills to conduct qualitative research.</a:t>
            </a:r>
            <a:endParaRPr lang="en-IN" dirty="0" smtClean="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en-GB" b="1">
                <a:solidFill>
                  <a:schemeClr val="accent2"/>
                </a:solidFill>
                <a:latin typeface="Calibri" pitchFamily="34" charset="0"/>
              </a:rPr>
              <a:t>The Ultimate Challenge</a:t>
            </a:r>
            <a:endParaRPr lang="en-US" b="1">
              <a:solidFill>
                <a:schemeClr val="accent2"/>
              </a:solidFill>
              <a:latin typeface="Calibri" pitchFamily="34" charset="0"/>
            </a:endParaRPr>
          </a:p>
        </p:txBody>
      </p:sp>
      <p:sp>
        <p:nvSpPr>
          <p:cNvPr id="81923" name="Rectangle 3"/>
          <p:cNvSpPr>
            <a:spLocks noGrp="1" noChangeArrowheads="1"/>
          </p:cNvSpPr>
          <p:nvPr>
            <p:ph idx="1"/>
          </p:nvPr>
        </p:nvSpPr>
        <p:spPr/>
        <p:txBody>
          <a:bodyPr/>
          <a:lstStyle/>
          <a:p>
            <a:pPr algn="ctr">
              <a:buFontTx/>
              <a:buNone/>
            </a:pPr>
            <a:r>
              <a:rPr lang="en-GB" sz="4000" b="1" dirty="0">
                <a:latin typeface="Calibri" pitchFamily="34" charset="0"/>
              </a:rPr>
              <a:t>              “Rich and in depth data”</a:t>
            </a:r>
            <a:endParaRPr lang="en-US" sz="4000" b="1" dirty="0">
              <a:latin typeface="Calibri" pitchFamily="34" charset="0"/>
            </a:endParaRPr>
          </a:p>
        </p:txBody>
      </p:sp>
      <p:sp>
        <p:nvSpPr>
          <p:cNvPr id="7" name="Slide Number Placeholder 6"/>
          <p:cNvSpPr>
            <a:spLocks noGrp="1"/>
          </p:cNvSpPr>
          <p:nvPr>
            <p:ph type="sldNum" sz="quarter" idx="12"/>
          </p:nvPr>
        </p:nvSpPr>
        <p:spPr/>
        <p:txBody>
          <a:bodyPr>
            <a:normAutofit/>
          </a:bodyPr>
          <a:lstStyle/>
          <a:p>
            <a:fld id="{E9576877-7F74-4777-B847-9445BBE06F90}" type="slidenum">
              <a:rPr lang="en-US" smtClean="0"/>
              <a:pPr/>
              <a:t>47</a:t>
            </a:fld>
            <a:endParaRPr lang="en-US"/>
          </a:p>
        </p:txBody>
      </p:sp>
      <p:pic>
        <p:nvPicPr>
          <p:cNvPr id="81924" name="Picture 4" descr="Mudumalai (1)"/>
          <p:cNvPicPr>
            <a:picLocks noChangeAspect="1" noChangeArrowheads="1"/>
          </p:cNvPicPr>
          <p:nvPr/>
        </p:nvPicPr>
        <p:blipFill>
          <a:blip r:embed="rId3" cstate="print"/>
          <a:srcRect/>
          <a:stretch>
            <a:fillRect/>
          </a:stretch>
        </p:blipFill>
        <p:spPr bwMode="auto">
          <a:xfrm>
            <a:off x="762000" y="2286000"/>
            <a:ext cx="2030413" cy="1522413"/>
          </a:xfrm>
          <a:prstGeom prst="rect">
            <a:avLst/>
          </a:prstGeom>
          <a:noFill/>
        </p:spPr>
      </p:pic>
      <p:pic>
        <p:nvPicPr>
          <p:cNvPr id="81925" name="Picture 5" descr="Mudumalai (2)"/>
          <p:cNvPicPr>
            <a:picLocks noChangeAspect="1" noChangeArrowheads="1"/>
          </p:cNvPicPr>
          <p:nvPr/>
        </p:nvPicPr>
        <p:blipFill>
          <a:blip r:embed="rId4" cstate="print"/>
          <a:srcRect/>
          <a:stretch>
            <a:fillRect/>
          </a:stretch>
        </p:blipFill>
        <p:spPr bwMode="auto">
          <a:xfrm>
            <a:off x="3348038" y="3500438"/>
            <a:ext cx="2033587" cy="1525587"/>
          </a:xfrm>
          <a:prstGeom prst="rect">
            <a:avLst/>
          </a:prstGeom>
          <a:noFill/>
        </p:spPr>
      </p:pic>
      <p:pic>
        <p:nvPicPr>
          <p:cNvPr id="81926" name="Picture 6" descr="Mudumalai (22)"/>
          <p:cNvPicPr>
            <a:picLocks noChangeAspect="1" noChangeArrowheads="1"/>
          </p:cNvPicPr>
          <p:nvPr/>
        </p:nvPicPr>
        <p:blipFill>
          <a:blip r:embed="rId5" cstate="print"/>
          <a:srcRect/>
          <a:stretch>
            <a:fillRect/>
          </a:stretch>
        </p:blipFill>
        <p:spPr bwMode="auto">
          <a:xfrm>
            <a:off x="5867400" y="4365625"/>
            <a:ext cx="3048000" cy="22860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reeform 6"/>
          <p:cNvSpPr>
            <a:spLocks/>
          </p:cNvSpPr>
          <p:nvPr/>
        </p:nvSpPr>
        <p:spPr bwMode="auto">
          <a:xfrm>
            <a:off x="0" y="0"/>
            <a:ext cx="9144000" cy="2185988"/>
          </a:xfrm>
          <a:custGeom>
            <a:avLst/>
            <a:gdLst>
              <a:gd name="T0" fmla="*/ 0 w 5760"/>
              <a:gd name="T1" fmla="*/ 0 h 1377"/>
              <a:gd name="T2" fmla="*/ 5760 w 5760"/>
              <a:gd name="T3" fmla="*/ 1377 h 1377"/>
            </a:gdLst>
            <a:ahLst/>
            <a:cxnLst>
              <a:cxn ang="0">
                <a:pos x="5760" y="0"/>
              </a:cxn>
              <a:cxn ang="0">
                <a:pos x="0" y="0"/>
              </a:cxn>
              <a:cxn ang="0">
                <a:pos x="0" y="1189"/>
              </a:cxn>
              <a:cxn ang="0">
                <a:pos x="943" y="1189"/>
              </a:cxn>
              <a:cxn ang="0">
                <a:pos x="1123" y="1369"/>
              </a:cxn>
              <a:cxn ang="0">
                <a:pos x="1123" y="1369"/>
              </a:cxn>
              <a:cxn ang="0">
                <a:pos x="1127" y="1371"/>
              </a:cxn>
              <a:cxn ang="0">
                <a:pos x="1133" y="1374"/>
              </a:cxn>
              <a:cxn ang="0">
                <a:pos x="1139" y="1377"/>
              </a:cxn>
              <a:cxn ang="0">
                <a:pos x="1144" y="1377"/>
              </a:cxn>
              <a:cxn ang="0">
                <a:pos x="1150" y="1377"/>
              </a:cxn>
              <a:cxn ang="0">
                <a:pos x="1155" y="1374"/>
              </a:cxn>
              <a:cxn ang="0">
                <a:pos x="1161" y="1371"/>
              </a:cxn>
              <a:cxn ang="0">
                <a:pos x="1165" y="1369"/>
              </a:cxn>
              <a:cxn ang="0">
                <a:pos x="1345" y="1189"/>
              </a:cxn>
              <a:cxn ang="0">
                <a:pos x="5760" y="1189"/>
              </a:cxn>
              <a:cxn ang="0">
                <a:pos x="5760" y="0"/>
              </a:cxn>
            </a:cxnLst>
            <a:rect l="T0" t="T1" r="T2" b="T3"/>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dpi="0" rotWithShape="1">
            <a:blip r:embed="rId2"/>
            <a:srcRect/>
            <a:tile tx="0" ty="0" sx="100000" sy="100000" flip="none" algn="tl"/>
          </a:blipFill>
          <a:ln w="9525" cap="rnd" cmpd="sng">
            <a:solidFill>
              <a:schemeClr val="accent1"/>
            </a:solidFill>
            <a:round/>
            <a:headEnd/>
            <a:tailEnd/>
          </a:ln>
        </p:spPr>
        <p:txBody>
          <a:bodyPr/>
          <a:lstStyle/>
          <a:p>
            <a:endParaRPr lang="en-IN"/>
          </a:p>
        </p:txBody>
      </p:sp>
      <p:sp>
        <p:nvSpPr>
          <p:cNvPr id="123907" name="Title 1"/>
          <p:cNvSpPr>
            <a:spLocks noGrp="1" noChangeArrowheads="1"/>
          </p:cNvSpPr>
          <p:nvPr>
            <p:ph type="title" idx="4294967295"/>
          </p:nvPr>
        </p:nvSpPr>
        <p:spPr>
          <a:xfrm>
            <a:off x="607219" y="433388"/>
            <a:ext cx="7929563" cy="969962"/>
          </a:xfrm>
          <a:ln/>
        </p:spPr>
        <p:txBody>
          <a:bodyPr/>
          <a:lstStyle/>
          <a:p>
            <a:pPr marL="0" indent="0"/>
            <a:r>
              <a:rPr lang="en-US" altLang="zh-CN" sz="6000" b="0">
                <a:latin typeface="Algerian" pitchFamily="82" charset="0"/>
                <a:sym typeface="Algerian" pitchFamily="82" charset="0"/>
              </a:rPr>
              <a:t>BIBLIOGRAPHY</a:t>
            </a:r>
          </a:p>
        </p:txBody>
      </p:sp>
      <p:sp>
        <p:nvSpPr>
          <p:cNvPr id="123908" name="Content Placeholder 2"/>
          <p:cNvSpPr>
            <a:spLocks noGrp="1" noChangeArrowheads="1"/>
          </p:cNvSpPr>
          <p:nvPr>
            <p:ph idx="1"/>
          </p:nvPr>
        </p:nvSpPr>
        <p:spPr>
          <a:xfrm>
            <a:off x="428596" y="2071678"/>
            <a:ext cx="7916466" cy="3636963"/>
          </a:xfrm>
          <a:ln/>
        </p:spPr>
        <p:txBody>
          <a:bodyPr/>
          <a:lstStyle/>
          <a:p>
            <a:pPr marL="342900" indent="-342900" algn="l">
              <a:buFont typeface="Wingdings 2" pitchFamily="18" charset="2"/>
              <a:buChar char=""/>
            </a:pPr>
            <a:r>
              <a:rPr lang="en-US" altLang="zh-CN" sz="3200" dirty="0">
                <a:latin typeface="Times New Roman" pitchFamily="18" charset="0"/>
                <a:sym typeface="Times New Roman" pitchFamily="18" charset="0"/>
              </a:rPr>
              <a:t>Sharma KS, Nursing research &amp; statistics. </a:t>
            </a:r>
            <a:r>
              <a:rPr lang="en-US" altLang="zh-CN" sz="3200" smtClean="0">
                <a:latin typeface="Times New Roman" pitchFamily="18" charset="0"/>
                <a:sym typeface="Times New Roman" pitchFamily="18" charset="0"/>
              </a:rPr>
              <a:t>New Delhi</a:t>
            </a:r>
            <a:r>
              <a:rPr lang="en-US" altLang="zh-CN" sz="3200" dirty="0">
                <a:latin typeface="Times New Roman" pitchFamily="18" charset="0"/>
                <a:sym typeface="Times New Roman" pitchFamily="18" charset="0"/>
              </a:rPr>
              <a:t>: Elsevier publishers, 2012.</a:t>
            </a:r>
          </a:p>
          <a:p>
            <a:pPr marL="342900" indent="-342900" algn="l">
              <a:buFont typeface="Wingdings 2" pitchFamily="18" charset="2"/>
              <a:buChar char=""/>
            </a:pPr>
            <a:r>
              <a:rPr lang="en-US" altLang="zh-CN" sz="3200" dirty="0" err="1">
                <a:latin typeface="Times New Roman" pitchFamily="18" charset="0"/>
                <a:sym typeface="Times New Roman" pitchFamily="18" charset="0"/>
              </a:rPr>
              <a:t>Polit</a:t>
            </a:r>
            <a:r>
              <a:rPr lang="en-US" altLang="zh-CN" sz="3200" dirty="0">
                <a:latin typeface="Times New Roman" pitchFamily="18" charset="0"/>
                <a:sym typeface="Times New Roman" pitchFamily="18" charset="0"/>
              </a:rPr>
              <a:t> FD , Beck </a:t>
            </a:r>
            <a:r>
              <a:rPr lang="en-US" altLang="zh-CN" sz="3200" dirty="0" err="1">
                <a:latin typeface="Times New Roman" pitchFamily="18" charset="0"/>
                <a:sym typeface="Times New Roman" pitchFamily="18" charset="0"/>
              </a:rPr>
              <a:t>Tc</a:t>
            </a:r>
            <a:r>
              <a:rPr lang="en-US" altLang="zh-CN" sz="3200" dirty="0">
                <a:latin typeface="Times New Roman" pitchFamily="18" charset="0"/>
                <a:sym typeface="Times New Roman" pitchFamily="18" charset="0"/>
              </a:rPr>
              <a:t> . Nursing research : principles and methods. 7</a:t>
            </a:r>
            <a:r>
              <a:rPr lang="en-US" altLang="zh-CN" sz="3200" baseline="30000" dirty="0">
                <a:latin typeface="Times New Roman" pitchFamily="18" charset="0"/>
                <a:sym typeface="Times New Roman" pitchFamily="18" charset="0"/>
              </a:rPr>
              <a:t>th</a:t>
            </a:r>
            <a:r>
              <a:rPr lang="en-US" altLang="zh-CN" sz="3200" dirty="0">
                <a:latin typeface="Times New Roman" pitchFamily="18" charset="0"/>
                <a:sym typeface="Times New Roman" pitchFamily="18" charset="0"/>
              </a:rPr>
              <a:t> edition. 2004.</a:t>
            </a:r>
          </a:p>
          <a:p>
            <a:pPr marL="342900" indent="-342900" algn="l">
              <a:buFont typeface="Wingdings 2" pitchFamily="18" charset="2"/>
              <a:buChar char=""/>
            </a:pPr>
            <a:r>
              <a:rPr lang="en-US" altLang="zh-CN" sz="3200" dirty="0" err="1">
                <a:latin typeface="Times New Roman" pitchFamily="18" charset="0"/>
                <a:sym typeface="Times New Roman" pitchFamily="18" charset="0"/>
              </a:rPr>
              <a:t>Basvanthappa</a:t>
            </a:r>
            <a:r>
              <a:rPr lang="en-US" altLang="zh-CN" sz="3200" dirty="0">
                <a:latin typeface="Times New Roman" pitchFamily="18" charset="0"/>
                <a:sym typeface="Times New Roman" pitchFamily="18" charset="0"/>
              </a:rPr>
              <a:t> BT, Nursing research and statistics , 3</a:t>
            </a:r>
            <a:r>
              <a:rPr lang="en-US" altLang="zh-CN" sz="3200" baseline="30000" dirty="0">
                <a:latin typeface="Times New Roman" pitchFamily="18" charset="0"/>
                <a:sym typeface="Times New Roman" pitchFamily="18" charset="0"/>
              </a:rPr>
              <a:t>rd</a:t>
            </a:r>
            <a:r>
              <a:rPr lang="en-US" altLang="zh-CN" sz="3200" dirty="0">
                <a:latin typeface="Times New Roman" pitchFamily="18" charset="0"/>
                <a:sym typeface="Times New Roman" pitchFamily="18" charset="0"/>
              </a:rPr>
              <a:t> edition. New Delhi: </a:t>
            </a:r>
            <a:r>
              <a:rPr lang="en-US" altLang="zh-CN" sz="3200" dirty="0" err="1">
                <a:latin typeface="Times New Roman" pitchFamily="18" charset="0"/>
                <a:sym typeface="Times New Roman" pitchFamily="18" charset="0"/>
              </a:rPr>
              <a:t>jaypee</a:t>
            </a:r>
            <a:r>
              <a:rPr lang="en-US" altLang="zh-CN" sz="3200" dirty="0">
                <a:latin typeface="Times New Roman" pitchFamily="18" charset="0"/>
                <a:sym typeface="Times New Roman" pitchFamily="18" charset="0"/>
              </a:rPr>
              <a:t> publication , 2014</a:t>
            </a:r>
          </a:p>
          <a:p>
            <a:pPr marL="342900" indent="-342900" algn="l">
              <a:buFont typeface="Wingdings 2" pitchFamily="18" charset="2"/>
              <a:buChar char=""/>
            </a:pPr>
            <a:r>
              <a:rPr lang="en-US" altLang="zh-CN" sz="3200" dirty="0">
                <a:latin typeface="Times New Roman" pitchFamily="18" charset="0"/>
                <a:sym typeface="Times New Roman" pitchFamily="18" charset="0"/>
              </a:rPr>
              <a:t>Houser J. Nursing research reading using and creating evidence, 2011.</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6616AC7F-1A2F-4CF2-A713-DF2F758C0A12}" type="slidenum">
              <a:rPr lang="en-US"/>
              <a:pPr/>
              <a:t>49</a:t>
            </a:fld>
            <a:endParaRPr lang="en-US"/>
          </a:p>
        </p:txBody>
      </p:sp>
      <p:pic>
        <p:nvPicPr>
          <p:cNvPr id="34818" name="Picture 2" descr="j0105220[1]"/>
          <p:cNvPicPr>
            <a:picLocks noChangeAspect="1" noChangeArrowheads="1"/>
          </p:cNvPicPr>
          <p:nvPr/>
        </p:nvPicPr>
        <p:blipFill>
          <a:blip r:embed="rId2"/>
          <a:srcRect/>
          <a:stretch>
            <a:fillRect/>
          </a:stretch>
        </p:blipFill>
        <p:spPr bwMode="auto">
          <a:xfrm>
            <a:off x="2627313" y="1628775"/>
            <a:ext cx="4559300" cy="3648075"/>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GB" sz="2400" b="1" dirty="0">
                <a:latin typeface="Comic Sans MS" pitchFamily="66" charset="0"/>
              </a:rPr>
              <a:t>RESEARCHER </a:t>
            </a:r>
            <a:r>
              <a:rPr lang="en-GB" sz="2400" b="1" dirty="0" smtClean="0">
                <a:latin typeface="Comic Sans MS" pitchFamily="66" charset="0"/>
              </a:rPr>
              <a:t>QUALITIES</a:t>
            </a:r>
            <a:endParaRPr lang="en-US" sz="2400" b="1" dirty="0">
              <a:latin typeface="Comic Sans MS" pitchFamily="66" charset="0"/>
            </a:endParaRPr>
          </a:p>
        </p:txBody>
      </p:sp>
      <p:sp>
        <p:nvSpPr>
          <p:cNvPr id="14340" name="Rectangle 4"/>
          <p:cNvSpPr>
            <a:spLocks noGrp="1" noChangeArrowheads="1"/>
          </p:cNvSpPr>
          <p:nvPr>
            <p:ph idx="1"/>
          </p:nvPr>
        </p:nvSpPr>
        <p:spPr/>
        <p:txBody>
          <a:bodyPr/>
          <a:lstStyle/>
          <a:p>
            <a:pPr>
              <a:lnSpc>
                <a:spcPct val="90000"/>
              </a:lnSpc>
              <a:buClr>
                <a:srgbClr val="FFFF00"/>
              </a:buClr>
              <a:buFontTx/>
              <a:buChar char="•"/>
            </a:pPr>
            <a:r>
              <a:rPr lang="en-GB" sz="2000" b="1" dirty="0">
                <a:latin typeface="Comic Sans MS" pitchFamily="66" charset="0"/>
              </a:rPr>
              <a:t>An open and enquiring mind.</a:t>
            </a:r>
          </a:p>
          <a:p>
            <a:pPr>
              <a:lnSpc>
                <a:spcPct val="90000"/>
              </a:lnSpc>
              <a:buClr>
                <a:srgbClr val="FFFF00"/>
              </a:buClr>
              <a:buFontTx/>
              <a:buChar char="•"/>
            </a:pPr>
            <a:endParaRPr lang="en-GB" sz="2000" b="1" dirty="0">
              <a:latin typeface="Comic Sans MS" pitchFamily="66" charset="0"/>
            </a:endParaRPr>
          </a:p>
          <a:p>
            <a:pPr>
              <a:lnSpc>
                <a:spcPct val="90000"/>
              </a:lnSpc>
              <a:buClr>
                <a:srgbClr val="FFFF00"/>
              </a:buClr>
              <a:buFontTx/>
              <a:buChar char="•"/>
            </a:pPr>
            <a:r>
              <a:rPr lang="en-GB" sz="2000" b="1" dirty="0">
                <a:latin typeface="Comic Sans MS" pitchFamily="66" charset="0"/>
              </a:rPr>
              <a:t>Good listening – Capturing mood and affective </a:t>
            </a:r>
          </a:p>
          <a:p>
            <a:pPr>
              <a:lnSpc>
                <a:spcPct val="90000"/>
              </a:lnSpc>
              <a:buClr>
                <a:srgbClr val="FFFF00"/>
              </a:buClr>
              <a:buFontTx/>
              <a:buNone/>
            </a:pPr>
            <a:r>
              <a:rPr lang="en-GB" sz="2000" b="1" dirty="0">
                <a:latin typeface="Comic Sans MS" pitchFamily="66" charset="0"/>
              </a:rPr>
              <a:t>   components; Appreciating context;</a:t>
            </a:r>
          </a:p>
          <a:p>
            <a:pPr>
              <a:lnSpc>
                <a:spcPct val="90000"/>
              </a:lnSpc>
              <a:buClr>
                <a:srgbClr val="FFFF00"/>
              </a:buClr>
              <a:buFontTx/>
              <a:buChar char="•"/>
            </a:pPr>
            <a:endParaRPr lang="en-GB" sz="2000" b="1" dirty="0">
              <a:latin typeface="Comic Sans MS" pitchFamily="66" charset="0"/>
            </a:endParaRPr>
          </a:p>
          <a:p>
            <a:pPr>
              <a:lnSpc>
                <a:spcPct val="90000"/>
              </a:lnSpc>
              <a:buClr>
                <a:srgbClr val="FFFF00"/>
              </a:buClr>
              <a:buFontTx/>
              <a:buChar char="•"/>
            </a:pPr>
            <a:r>
              <a:rPr lang="en-GB" sz="2000" b="1" dirty="0">
                <a:latin typeface="Comic Sans MS" pitchFamily="66" charset="0"/>
              </a:rPr>
              <a:t>Sensitivity.</a:t>
            </a:r>
          </a:p>
          <a:p>
            <a:pPr>
              <a:lnSpc>
                <a:spcPct val="90000"/>
              </a:lnSpc>
              <a:buClr>
                <a:srgbClr val="FFFF00"/>
              </a:buClr>
              <a:buFontTx/>
              <a:buChar char="•"/>
            </a:pPr>
            <a:endParaRPr lang="en-GB" sz="2000" b="1" dirty="0">
              <a:latin typeface="Comic Sans MS" pitchFamily="66" charset="0"/>
            </a:endParaRPr>
          </a:p>
          <a:p>
            <a:pPr>
              <a:lnSpc>
                <a:spcPct val="90000"/>
              </a:lnSpc>
              <a:buClr>
                <a:srgbClr val="FFFF00"/>
              </a:buClr>
              <a:buFontTx/>
              <a:buChar char="•"/>
            </a:pPr>
            <a:r>
              <a:rPr lang="en-GB" sz="2000" b="1" dirty="0" err="1">
                <a:latin typeface="Comic Sans MS" pitchFamily="66" charset="0"/>
              </a:rPr>
              <a:t>Adaptiveness</a:t>
            </a:r>
            <a:r>
              <a:rPr lang="en-GB" sz="2000" b="1" dirty="0">
                <a:latin typeface="Comic Sans MS" pitchFamily="66" charset="0"/>
              </a:rPr>
              <a:t> &amp; Flexibility.</a:t>
            </a:r>
          </a:p>
          <a:p>
            <a:pPr>
              <a:lnSpc>
                <a:spcPct val="90000"/>
              </a:lnSpc>
              <a:buClr>
                <a:srgbClr val="FFFF00"/>
              </a:buClr>
              <a:buFontTx/>
              <a:buChar char="•"/>
            </a:pPr>
            <a:endParaRPr lang="en-GB" sz="2000" b="1" dirty="0">
              <a:latin typeface="Comic Sans MS" pitchFamily="66" charset="0"/>
            </a:endParaRPr>
          </a:p>
          <a:p>
            <a:pPr>
              <a:lnSpc>
                <a:spcPct val="90000"/>
              </a:lnSpc>
              <a:buClr>
                <a:srgbClr val="FFFF00"/>
              </a:buClr>
              <a:buFontTx/>
              <a:buChar char="•"/>
            </a:pPr>
            <a:r>
              <a:rPr lang="en-GB" sz="2000" b="1" dirty="0">
                <a:latin typeface="Comic Sans MS" pitchFamily="66" charset="0"/>
              </a:rPr>
              <a:t>Grasp of the issues to interpret information.</a:t>
            </a:r>
          </a:p>
          <a:p>
            <a:pPr>
              <a:lnSpc>
                <a:spcPct val="90000"/>
              </a:lnSpc>
              <a:buClr>
                <a:srgbClr val="FFFF00"/>
              </a:buClr>
              <a:buFontTx/>
              <a:buChar char="•"/>
            </a:pPr>
            <a:endParaRPr lang="en-GB" sz="2000" b="1" dirty="0">
              <a:latin typeface="Comic Sans MS" pitchFamily="66" charset="0"/>
            </a:endParaRPr>
          </a:p>
          <a:p>
            <a:pPr>
              <a:lnSpc>
                <a:spcPct val="90000"/>
              </a:lnSpc>
              <a:buClr>
                <a:srgbClr val="FFFF00"/>
              </a:buClr>
              <a:buFontTx/>
              <a:buChar char="•"/>
            </a:pPr>
            <a:r>
              <a:rPr lang="en-GB" sz="2000" b="1" dirty="0">
                <a:latin typeface="Comic Sans MS" pitchFamily="66" charset="0"/>
              </a:rPr>
              <a:t>Lack of bias with openness to contrary findings.</a:t>
            </a:r>
          </a:p>
          <a:p>
            <a:pPr>
              <a:lnSpc>
                <a:spcPct val="90000"/>
              </a:lnSpc>
              <a:buClr>
                <a:srgbClr val="FFFF00"/>
              </a:buClr>
              <a:buFontTx/>
              <a:buChar char="•"/>
            </a:pPr>
            <a:endParaRPr lang="en-GB" sz="2000" b="1" dirty="0">
              <a:solidFill>
                <a:srgbClr val="FFFF00"/>
              </a:solidFill>
              <a:latin typeface="Comic Sans MS" pitchFamily="66" charset="0"/>
            </a:endParaRPr>
          </a:p>
          <a:p>
            <a:pPr>
              <a:lnSpc>
                <a:spcPct val="90000"/>
              </a:lnSpc>
              <a:buFont typeface="Wingdings" pitchFamily="2" charset="2"/>
              <a:buNone/>
            </a:pPr>
            <a:endParaRPr lang="en-US" sz="2000" b="1" dirty="0">
              <a:solidFill>
                <a:srgbClr val="FFFF00"/>
              </a:solidFill>
              <a:latin typeface="Comic Sans MS" pitchFamily="66" charset="0"/>
            </a:endParaRPr>
          </a:p>
        </p:txBody>
      </p:sp>
      <p:sp>
        <p:nvSpPr>
          <p:cNvPr id="5" name="Slide Number Placeholder 4"/>
          <p:cNvSpPr>
            <a:spLocks noGrp="1"/>
          </p:cNvSpPr>
          <p:nvPr>
            <p:ph type="sldNum" sz="quarter" idx="12"/>
          </p:nvPr>
        </p:nvSpPr>
        <p:spPr/>
        <p:txBody>
          <a:bodyPr>
            <a:normAutofit/>
          </a:bodyPr>
          <a:lstStyle/>
          <a:p>
            <a:fld id="{644684E4-7412-425C-9506-8EA9DCE46236}" type="slidenum">
              <a:rPr lang="en-US"/>
              <a:pPr/>
              <a:t>5</a:t>
            </a:fld>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Types of qualitative research</a:t>
            </a:r>
            <a:endParaRPr lang="en-US" dirty="0"/>
          </a:p>
        </p:txBody>
      </p:sp>
      <p:sp>
        <p:nvSpPr>
          <p:cNvPr id="3" name="Content Placeholder 2"/>
          <p:cNvSpPr>
            <a:spLocks noGrp="1"/>
          </p:cNvSpPr>
          <p:nvPr>
            <p:ph idx="1"/>
          </p:nvPr>
        </p:nvSpPr>
        <p:spPr/>
        <p:txBody>
          <a:bodyPr/>
          <a:lstStyle/>
          <a:p>
            <a:r>
              <a:rPr lang="en-US" dirty="0" smtClean="0"/>
              <a:t>Phenomenology</a:t>
            </a:r>
          </a:p>
          <a:p>
            <a:r>
              <a:rPr lang="en-US" dirty="0" smtClean="0"/>
              <a:t>Ethnographic study</a:t>
            </a:r>
          </a:p>
          <a:p>
            <a:r>
              <a:rPr lang="en-US" dirty="0" smtClean="0"/>
              <a:t>Grounded theory</a:t>
            </a:r>
          </a:p>
          <a:p>
            <a:r>
              <a:rPr lang="en-US" dirty="0" smtClean="0"/>
              <a:t>Case study</a:t>
            </a:r>
          </a:p>
          <a:p>
            <a:r>
              <a:rPr lang="en-US" dirty="0" smtClean="0"/>
              <a:t>Historical research</a:t>
            </a:r>
            <a:endParaRPr lang="en-IN" dirty="0" smtClean="0"/>
          </a:p>
          <a:p>
            <a:endParaRPr lang="en-US" dirty="0"/>
          </a:p>
        </p:txBody>
      </p:sp>
      <p:sp>
        <p:nvSpPr>
          <p:cNvPr id="6" name="Slide Number Placeholder 5"/>
          <p:cNvSpPr>
            <a:spLocks noGrp="1"/>
          </p:cNvSpPr>
          <p:nvPr>
            <p:ph type="sldNum" sz="quarter" idx="12"/>
          </p:nvPr>
        </p:nvSpPr>
        <p:spPr/>
        <p:txBody>
          <a:bodyPr>
            <a:normAutofit/>
          </a:bodyPr>
          <a:lstStyle/>
          <a:p>
            <a:fld id="{E9576877-7F74-4777-B847-9445BBE06F90}" type="slidenum">
              <a:rPr lang="en-US" smtClean="0"/>
              <a:pPr/>
              <a:t>6</a:t>
            </a:fld>
            <a:endParaRPr lang="en-US"/>
          </a:p>
        </p:txBody>
      </p:sp>
      <p:sp>
        <p:nvSpPr>
          <p:cNvPr id="4" name="Rectangle 3"/>
          <p:cNvSpPr/>
          <p:nvPr/>
        </p:nvSpPr>
        <p:spPr>
          <a:xfrm>
            <a:off x="2938924" y="3244334"/>
            <a:ext cx="184731" cy="369332"/>
          </a:xfrm>
          <a:prstGeom prst="rect">
            <a:avLst/>
          </a:prstGeom>
        </p:spPr>
        <p:txBody>
          <a:bodyPr wrap="none">
            <a:spAutoFit/>
          </a:bodyPr>
          <a:lstStyle/>
          <a:p>
            <a:endParaRPr lang="en-US" dirty="0"/>
          </a:p>
        </p:txBody>
      </p:sp>
      <p:pic>
        <p:nvPicPr>
          <p:cNvPr id="5" name="Picture 3" descr="http://www.lvqresearch.com/clientUploads/LVQResearch/uploads/radEditor/images/Qualitative.jpg"/>
          <p:cNvPicPr>
            <a:picLocks noChangeAspect="1" noChangeArrowheads="1"/>
          </p:cNvPicPr>
          <p:nvPr/>
        </p:nvPicPr>
        <p:blipFill>
          <a:blip r:embed="rId2"/>
          <a:srcRect/>
          <a:stretch>
            <a:fillRect/>
          </a:stretch>
        </p:blipFill>
        <p:spPr bwMode="auto">
          <a:xfrm>
            <a:off x="5411788" y="3494087"/>
            <a:ext cx="3732212" cy="33639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askamum.co.uk/upload/22779/images/fourbabies.jpg"/>
          <p:cNvPicPr>
            <a:picLocks noChangeAspect="1" noChangeArrowheads="1"/>
          </p:cNvPicPr>
          <p:nvPr/>
        </p:nvPicPr>
        <p:blipFill>
          <a:blip r:embed="rId2"/>
          <a:srcRect/>
          <a:stretch>
            <a:fillRect/>
          </a:stretch>
        </p:blipFill>
        <p:spPr bwMode="auto">
          <a:xfrm>
            <a:off x="4038600" y="3996453"/>
            <a:ext cx="4438650" cy="2861547"/>
          </a:xfrm>
          <a:prstGeom prst="rect">
            <a:avLst/>
          </a:prstGeom>
          <a:noFill/>
        </p:spPr>
      </p:pic>
      <p:sp>
        <p:nvSpPr>
          <p:cNvPr id="3" name="Slide Number Placeholder 2"/>
          <p:cNvSpPr>
            <a:spLocks noGrp="1"/>
          </p:cNvSpPr>
          <p:nvPr>
            <p:ph type="sldNum" sz="quarter" idx="12"/>
          </p:nvPr>
        </p:nvSpPr>
        <p:spPr/>
        <p:txBody>
          <a:bodyPr/>
          <a:lstStyle/>
          <a:p>
            <a:fld id="{E9576877-7F74-4777-B847-9445BBE06F90}" type="slidenum">
              <a:rPr lang="en-US" smtClean="0"/>
              <a:pPr/>
              <a:t>7</a:t>
            </a:fld>
            <a:endParaRPr lang="en-US"/>
          </a:p>
        </p:txBody>
      </p:sp>
      <p:sp>
        <p:nvSpPr>
          <p:cNvPr id="4" name="Rectangle 3"/>
          <p:cNvSpPr/>
          <p:nvPr/>
        </p:nvSpPr>
        <p:spPr>
          <a:xfrm>
            <a:off x="0" y="228600"/>
            <a:ext cx="7924800" cy="4247317"/>
          </a:xfrm>
          <a:prstGeom prst="rect">
            <a:avLst/>
          </a:prstGeom>
        </p:spPr>
        <p:txBody>
          <a:bodyPr wrap="square">
            <a:spAutoFit/>
          </a:bodyPr>
          <a:lstStyle/>
          <a:p>
            <a:r>
              <a:rPr lang="en-US" sz="3600" dirty="0" smtClean="0">
                <a:solidFill>
                  <a:srgbClr val="FF0000"/>
                </a:solidFill>
              </a:rPr>
              <a:t>Phenomenology</a:t>
            </a:r>
            <a:r>
              <a:rPr lang="en-US" sz="3600" dirty="0" smtClean="0"/>
              <a:t>:</a:t>
            </a:r>
          </a:p>
          <a:p>
            <a:endParaRPr lang="en-US" sz="3600" dirty="0" smtClean="0"/>
          </a:p>
          <a:p>
            <a:pPr>
              <a:lnSpc>
                <a:spcPct val="150000"/>
              </a:lnSpc>
            </a:pPr>
            <a:r>
              <a:rPr lang="en-US" sz="3200" dirty="0" smtClean="0"/>
              <a:t>Phenomenological study is a science whose purpose is to describe  particular phenomena or the appearance of things as lived experience (Cohen, 1987</a:t>
            </a:r>
            <a:r>
              <a:rPr lang="en-US" sz="3600" dirty="0" smtClean="0"/>
              <a:t>).</a:t>
            </a:r>
            <a:endParaRPr lang="en-US" sz="36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p:txBody>
          <a:bodyPr/>
          <a:lstStyle/>
          <a:p>
            <a:r>
              <a:rPr lang="en-US" dirty="0" smtClean="0"/>
              <a:t>The lived experience of  a mother   who lost her children during the Tsunami.</a:t>
            </a:r>
            <a:endParaRPr lang="en-US" dirty="0"/>
          </a:p>
        </p:txBody>
      </p:sp>
      <p:sp>
        <p:nvSpPr>
          <p:cNvPr id="4" name="Slide Number Placeholder 3"/>
          <p:cNvSpPr>
            <a:spLocks noGrp="1"/>
          </p:cNvSpPr>
          <p:nvPr>
            <p:ph type="sldNum" sz="quarter" idx="12"/>
          </p:nvPr>
        </p:nvSpPr>
        <p:spPr/>
        <p:txBody>
          <a:bodyPr>
            <a:normAutofit/>
          </a:bodyPr>
          <a:lstStyle/>
          <a:p>
            <a:fld id="{E9576877-7F74-4777-B847-9445BBE06F90}" type="slidenum">
              <a:rPr lang="en-US" smtClean="0"/>
              <a:pPr/>
              <a:t>8</a:t>
            </a:fld>
            <a:endParaRPr lang="en-US"/>
          </a:p>
        </p:txBody>
      </p:sp>
      <p:pic>
        <p:nvPicPr>
          <p:cNvPr id="6" name="Picture 5" descr="http://1.bp.blogspot.com/_6omX_IiBnTI/TMRwFcutAFI/AAAAAAAAAjc/fE9TZI8HZJY/s1600/oceanwaves.jpg"/>
          <p:cNvPicPr>
            <a:picLocks noChangeAspect="1" noChangeArrowheads="1"/>
          </p:cNvPicPr>
          <p:nvPr/>
        </p:nvPicPr>
        <p:blipFill>
          <a:blip r:embed="rId2"/>
          <a:srcRect/>
          <a:stretch>
            <a:fillRect/>
          </a:stretch>
        </p:blipFill>
        <p:spPr bwMode="auto">
          <a:xfrm>
            <a:off x="5357813" y="3929063"/>
            <a:ext cx="3590925" cy="27098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buNone/>
            </a:pPr>
            <a:r>
              <a:rPr lang="en-US" dirty="0" smtClean="0">
                <a:solidFill>
                  <a:srgbClr val="FF0000"/>
                </a:solidFill>
              </a:rPr>
              <a:t>   Data generation</a:t>
            </a:r>
            <a:r>
              <a:rPr lang="en-US" dirty="0" smtClean="0"/>
              <a:t>: </a:t>
            </a:r>
          </a:p>
          <a:p>
            <a:r>
              <a:rPr lang="en-US" dirty="0" smtClean="0"/>
              <a:t>formal and informal interviews</a:t>
            </a:r>
          </a:p>
          <a:p>
            <a:r>
              <a:rPr lang="en-US" dirty="0" smtClean="0"/>
              <a:t>participant observation </a:t>
            </a:r>
          </a:p>
          <a:p>
            <a:r>
              <a:rPr lang="en-US" dirty="0" smtClean="0"/>
              <a:t>field notes </a:t>
            </a:r>
          </a:p>
          <a:p>
            <a:r>
              <a:rPr lang="en-US" dirty="0" smtClean="0"/>
              <a:t>memoing</a:t>
            </a:r>
          </a:p>
          <a:p>
            <a:r>
              <a:rPr lang="en-US" dirty="0" smtClean="0"/>
              <a:t>observation and participation in family activities </a:t>
            </a:r>
          </a:p>
          <a:p>
            <a:r>
              <a:rPr lang="en-US" dirty="0" smtClean="0"/>
              <a:t>audio taped  interviews Triangulation </a:t>
            </a:r>
          </a:p>
          <a:p>
            <a:r>
              <a:rPr lang="en-US" dirty="0" smtClean="0"/>
              <a:t>Interim summary</a:t>
            </a:r>
          </a:p>
          <a:p>
            <a:r>
              <a:rPr lang="en-US" dirty="0" smtClean="0"/>
              <a:t>Formal interviews audio taped and transcribed verbatim by professional transcriptionist</a:t>
            </a:r>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Kimon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SAMPLING IN QUALITATIVE RESEARCH</Template>
  <TotalTime>765</TotalTime>
  <Words>1426</Words>
  <Application>Microsoft Office PowerPoint</Application>
  <PresentationFormat>On-screen Show (4:3)</PresentationFormat>
  <Paragraphs>296</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Kimono</vt:lpstr>
      <vt:lpstr>QUALITATIVE RESEARCH</vt:lpstr>
      <vt:lpstr>CENTRAL OBJECTIVES</vt:lpstr>
      <vt:lpstr>SPECIFIC OBJECTIVES</vt:lpstr>
      <vt:lpstr>What is Qualitative Research?</vt:lpstr>
      <vt:lpstr>RESEARCHER QUALITIES</vt:lpstr>
      <vt:lpstr>Types of qualitative research</vt:lpstr>
      <vt:lpstr>Slide 7</vt:lpstr>
      <vt:lpstr>Example…</vt:lpstr>
      <vt:lpstr>Slide 9</vt:lpstr>
      <vt:lpstr>Slide 10</vt:lpstr>
      <vt:lpstr>Slide 11</vt:lpstr>
      <vt:lpstr>ETHNOGRAPHY- “Portrait of people”</vt:lpstr>
      <vt:lpstr>Steps of ethnographic research</vt:lpstr>
      <vt:lpstr>Slide 14</vt:lpstr>
      <vt:lpstr>Example….</vt:lpstr>
      <vt:lpstr>Grounded Theory .</vt:lpstr>
      <vt:lpstr>Example……………</vt:lpstr>
      <vt:lpstr>Case study method</vt:lpstr>
      <vt:lpstr>Historical approach</vt:lpstr>
      <vt:lpstr>CONCEPT OF HISTORICAL RESEARCH</vt:lpstr>
      <vt:lpstr>STEPS OF HISTORICAL RESEARCH</vt:lpstr>
      <vt:lpstr>COLLECTION OF DATA</vt:lpstr>
      <vt:lpstr>DATA ANALYSIS AND INTERPRETATION</vt:lpstr>
      <vt:lpstr>Slide 24</vt:lpstr>
      <vt:lpstr>   Purpose To discover, to describe, to understand </vt:lpstr>
      <vt:lpstr>Review of literature</vt:lpstr>
      <vt:lpstr>Research Methodology</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Themes identified were: </vt:lpstr>
      <vt:lpstr>Slide 41</vt:lpstr>
      <vt:lpstr>Comparison of quantitative and qualitative research</vt:lpstr>
      <vt:lpstr>Slide 43</vt:lpstr>
      <vt:lpstr>Slide 44</vt:lpstr>
      <vt:lpstr>Analytical techniques</vt:lpstr>
      <vt:lpstr> CONCLUSION</vt:lpstr>
      <vt:lpstr>The Ultimate Challenge</vt:lpstr>
      <vt:lpstr>BIBLIOGRAPHY</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ANILA ARUN</cp:lastModifiedBy>
  <cp:revision>87</cp:revision>
  <dcterms:created xsi:type="dcterms:W3CDTF">2011-07-31T03:27:27Z</dcterms:created>
  <dcterms:modified xsi:type="dcterms:W3CDTF">2022-02-04T10:53:55Z</dcterms:modified>
</cp:coreProperties>
</file>