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312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311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CA752"/>
    <a:srgbClr val="55EC18"/>
    <a:srgbClr val="F949BE"/>
    <a:srgbClr val="EB24F0"/>
    <a:srgbClr val="FCCF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37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50EF3-1698-4950-9A05-DF561E49E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2D51B-ECB3-4F56-8E5D-BDD0AFC41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19400"/>
            <a:ext cx="8229600" cy="1143000"/>
          </a:xfrm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Algerian" pitchFamily="82" charset="0"/>
              </a:rPr>
              <a:t>NEPHROTIC SYNDROME</a:t>
            </a:r>
            <a:endParaRPr lang="en-US" sz="5000" b="1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6" name="Down Arrow Callout 5"/>
          <p:cNvSpPr/>
          <p:nvPr/>
        </p:nvSpPr>
        <p:spPr>
          <a:xfrm>
            <a:off x="3352800" y="1447800"/>
            <a:ext cx="5334000" cy="1371600"/>
          </a:xfrm>
          <a:prstGeom prst="downArrowCallout">
            <a:avLst/>
          </a:prstGeom>
          <a:solidFill>
            <a:srgbClr val="FCA75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Generalized edema(fluid moves from vascular space to extracellular fluid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7" name="Down Arrow Callout 6"/>
          <p:cNvSpPr/>
          <p:nvPr/>
        </p:nvSpPr>
        <p:spPr>
          <a:xfrm>
            <a:off x="3352800" y="2819400"/>
            <a:ext cx="5410200" cy="12954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Activation of </a:t>
            </a:r>
            <a:r>
              <a:rPr lang="en-US" sz="2500" dirty="0" err="1" smtClean="0">
                <a:solidFill>
                  <a:schemeClr val="tx1"/>
                </a:solidFill>
              </a:rPr>
              <a:t>renin-angiotensin</a:t>
            </a:r>
            <a:r>
              <a:rPr lang="en-US" sz="2500" dirty="0" smtClean="0">
                <a:solidFill>
                  <a:schemeClr val="tx1"/>
                </a:solidFill>
              </a:rPr>
              <a:t> system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8" name="Down Arrow Callout 7"/>
          <p:cNvSpPr/>
          <p:nvPr/>
        </p:nvSpPr>
        <p:spPr>
          <a:xfrm>
            <a:off x="4114800" y="4114800"/>
            <a:ext cx="4114800" cy="1066800"/>
          </a:xfrm>
          <a:prstGeom prst="downArrowCallout">
            <a:avLst/>
          </a:prstGeom>
          <a:solidFill>
            <a:srgbClr val="55EC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Sodium retention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0" y="5257800"/>
            <a:ext cx="32766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Edema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CLINICAL MANIFESTATIONS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Major manifestation is edema – usually soft and pitting commonly occurs around the 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 Eyes(</a:t>
            </a:r>
            <a:r>
              <a:rPr lang="en-US" dirty="0" err="1" smtClean="0"/>
              <a:t>periorbital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Dependent areas –sacrum, ankles and hands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In the abdomen –</a:t>
            </a:r>
            <a:r>
              <a:rPr lang="en-US" dirty="0" err="1" smtClean="0"/>
              <a:t>ascites</a:t>
            </a:r>
            <a:endParaRPr lang="en-US" dirty="0" smtClean="0"/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  <p:pic>
        <p:nvPicPr>
          <p:cNvPr id="5" name="Picture 1" descr="C:\Users\Personal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458403"/>
            <a:ext cx="3190875" cy="21900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Irritability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Head ache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Malaise 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FEATURES OF NEPHROTIC SYNDROME- </a:t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u="sng" dirty="0" smtClean="0">
                <a:solidFill>
                  <a:srgbClr val="008000"/>
                </a:solidFill>
              </a:rPr>
              <a:t>NAPHROTIC</a:t>
            </a:r>
            <a:endParaRPr lang="en-US" sz="3600" b="1" u="sng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008000"/>
                </a:solidFill>
              </a:rPr>
              <a:t>N</a:t>
            </a:r>
            <a:r>
              <a:rPr lang="en-US" dirty="0" smtClean="0"/>
              <a:t>a+ decrease (</a:t>
            </a:r>
            <a:r>
              <a:rPr lang="en-US" dirty="0" err="1" smtClean="0"/>
              <a:t>Hyponatremia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008000"/>
                </a:solidFill>
              </a:rPr>
              <a:t>A</a:t>
            </a:r>
            <a:r>
              <a:rPr lang="en-US" dirty="0" smtClean="0"/>
              <a:t>lbumin decrease(</a:t>
            </a:r>
            <a:r>
              <a:rPr lang="en-US" dirty="0" err="1" smtClean="0"/>
              <a:t>Hypoalbuminemia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b="1" u="sng" dirty="0" err="1" smtClean="0">
                <a:solidFill>
                  <a:srgbClr val="008000"/>
                </a:solidFill>
              </a:rPr>
              <a:t>P</a:t>
            </a:r>
            <a:r>
              <a:rPr lang="en-US" dirty="0" err="1" smtClean="0"/>
              <a:t>rotenuria</a:t>
            </a:r>
            <a:r>
              <a:rPr lang="en-US" dirty="0" smtClean="0"/>
              <a:t> &gt;3.5g/day</a:t>
            </a:r>
          </a:p>
          <a:p>
            <a:pPr algn="just">
              <a:lnSpc>
                <a:spcPct val="150000"/>
              </a:lnSpc>
            </a:pPr>
            <a:r>
              <a:rPr lang="en-US" b="1" u="sng" dirty="0" err="1" smtClean="0">
                <a:solidFill>
                  <a:srgbClr val="008000"/>
                </a:solidFill>
              </a:rPr>
              <a:t>H</a:t>
            </a:r>
            <a:r>
              <a:rPr lang="en-US" dirty="0" err="1" smtClean="0"/>
              <a:t>yperlipidemia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       </a:t>
            </a:r>
            <a:r>
              <a:rPr lang="en-US" b="1" u="sng" dirty="0" smtClean="0">
                <a:solidFill>
                  <a:srgbClr val="008000"/>
                </a:solidFill>
              </a:rPr>
              <a:t>R</a:t>
            </a:r>
            <a:r>
              <a:rPr lang="en-US" dirty="0" smtClean="0"/>
              <a:t>enal vein thrombosis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008000"/>
                </a:solidFill>
              </a:rPr>
              <a:t>O</a:t>
            </a:r>
            <a:r>
              <a:rPr lang="en-US" dirty="0" smtClean="0"/>
              <a:t>rbital edema</a:t>
            </a:r>
          </a:p>
          <a:p>
            <a:pPr algn="just">
              <a:lnSpc>
                <a:spcPct val="150000"/>
              </a:lnSpc>
            </a:pPr>
            <a:r>
              <a:rPr lang="en-US" b="1" u="sng" dirty="0" err="1" smtClean="0">
                <a:solidFill>
                  <a:srgbClr val="008000"/>
                </a:solidFill>
              </a:rPr>
              <a:t>T</a:t>
            </a:r>
            <a:r>
              <a:rPr lang="en-US" dirty="0" err="1" smtClean="0"/>
              <a:t>hromboembolism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b="1" u="sng" dirty="0" smtClean="0">
                <a:solidFill>
                  <a:srgbClr val="008000"/>
                </a:solidFill>
              </a:rPr>
              <a:t>I</a:t>
            </a:r>
            <a:r>
              <a:rPr lang="en-US" dirty="0" smtClean="0"/>
              <a:t>nfection (due to loss of immunoglobulin in urine)</a:t>
            </a:r>
          </a:p>
          <a:p>
            <a:pPr algn="just">
              <a:lnSpc>
                <a:spcPct val="150000"/>
              </a:lnSpc>
            </a:pPr>
            <a:r>
              <a:rPr lang="en-US" b="1" u="sng" dirty="0" err="1" smtClean="0">
                <a:solidFill>
                  <a:srgbClr val="008000"/>
                </a:solidFill>
              </a:rPr>
              <a:t>C</a:t>
            </a:r>
            <a:r>
              <a:rPr lang="en-US" dirty="0" err="1" smtClean="0"/>
              <a:t>oagulability</a:t>
            </a:r>
            <a:r>
              <a:rPr lang="en-US" dirty="0" smtClean="0"/>
              <a:t> (due to loss of </a:t>
            </a:r>
            <a:r>
              <a:rPr lang="en-US" dirty="0" err="1" smtClean="0"/>
              <a:t>antithrombin</a:t>
            </a:r>
            <a:r>
              <a:rPr lang="en-US" dirty="0" smtClean="0"/>
              <a:t> III in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urine)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Grading of pitting edema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2530" name="Picture 2" descr="C:\Users\Personal\Desktop\2137_18_05_12_2_25_00-1534CD2D5C1058743E9-thumb4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DIAGNOSTIC FINDINGS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History collection and physical examination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Protein and </a:t>
            </a:r>
            <a:r>
              <a:rPr lang="en-US" dirty="0" err="1" smtClean="0"/>
              <a:t>immuno</a:t>
            </a:r>
            <a:r>
              <a:rPr lang="en-US" dirty="0" smtClean="0"/>
              <a:t> electrophoresis on urine –to find out the type of </a:t>
            </a:r>
            <a:r>
              <a:rPr lang="en-US" dirty="0" err="1" smtClean="0"/>
              <a:t>proteinuria</a:t>
            </a:r>
            <a:r>
              <a:rPr lang="en-US" dirty="0" smtClean="0"/>
              <a:t>- exceeding 3.5g/day is the hall marks of diagnosing NS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Needle biopsy of kidney 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Albumin blood test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Blood urea nitrogen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Creatinine</a:t>
            </a:r>
            <a:r>
              <a:rPr lang="en-US" dirty="0" smtClean="0"/>
              <a:t> - blood test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Creatinine</a:t>
            </a:r>
            <a:r>
              <a:rPr lang="en-US" dirty="0" smtClean="0"/>
              <a:t> </a:t>
            </a:r>
            <a:r>
              <a:rPr lang="en-US" dirty="0" err="1" smtClean="0"/>
              <a:t>clearence</a:t>
            </a:r>
            <a:r>
              <a:rPr lang="en-US" dirty="0" smtClean="0"/>
              <a:t>-urine test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COMPLICATIONS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Infection due to deficient immune response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Thromboembolism</a:t>
            </a:r>
            <a:r>
              <a:rPr lang="en-US" dirty="0" smtClean="0"/>
              <a:t> in renal vein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Pulmonary embolism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AKI due to </a:t>
            </a:r>
            <a:r>
              <a:rPr lang="en-US" dirty="0" err="1" smtClean="0"/>
              <a:t>hypovolemia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Accelerated atherosclerosis due to </a:t>
            </a:r>
            <a:r>
              <a:rPr lang="en-US" dirty="0" err="1" smtClean="0"/>
              <a:t>hyperlipidemia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MANAGEMENT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b="1" dirty="0" smtClean="0"/>
              <a:t>Medical management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Goal: to cure or control the primary disease and relieve the symptoms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OBJECTIVES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At the end of the class the students will able to: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define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</a:t>
            </a:r>
            <a:r>
              <a:rPr lang="en-US" sz="4000" dirty="0" err="1" smtClean="0"/>
              <a:t>syndrom</a:t>
            </a:r>
            <a:endParaRPr lang="en-US" sz="4000" dirty="0" smtClean="0"/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list down the etiological factors of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syndrome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explain the </a:t>
            </a:r>
            <a:r>
              <a:rPr lang="en-US" sz="4000" dirty="0" err="1" smtClean="0"/>
              <a:t>pathophysiology</a:t>
            </a:r>
            <a:r>
              <a:rPr lang="en-US" sz="4000" dirty="0" smtClean="0"/>
              <a:t> of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syndrome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describe the </a:t>
            </a:r>
            <a:r>
              <a:rPr lang="en-US" sz="4000" dirty="0" smtClean="0"/>
              <a:t>clinical features of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syndrome</a:t>
            </a:r>
            <a:endParaRPr lang="en-US" sz="4000" dirty="0" smtClean="0"/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enlist the diagnostic measures of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syndrome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explain the medical management of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syndrome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/>
              <a:t>describe the nursing management of </a:t>
            </a:r>
            <a:r>
              <a:rPr lang="en-US" sz="4000" dirty="0" err="1" smtClean="0"/>
              <a:t>nephrotic</a:t>
            </a:r>
            <a:r>
              <a:rPr lang="en-US" sz="4000" dirty="0" smtClean="0"/>
              <a:t> syndrome</a:t>
            </a:r>
            <a:endParaRPr lang="en-US" sz="4000" dirty="0" smtClean="0"/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b="1" dirty="0" smtClean="0"/>
              <a:t>Nephritis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Corticosteroid and </a:t>
            </a:r>
            <a:r>
              <a:rPr lang="en-US" dirty="0" err="1" smtClean="0"/>
              <a:t>cyclophosphamide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Prednisalone is effective for </a:t>
            </a:r>
            <a:r>
              <a:rPr lang="en-US" dirty="0" err="1" smtClean="0"/>
              <a:t>membraneous</a:t>
            </a:r>
            <a:r>
              <a:rPr lang="en-US" dirty="0" smtClean="0"/>
              <a:t> glomerulonephritis and lupus nephritis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/>
              <a:t>Edema management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Management of edema includes the cautious use of </a:t>
            </a:r>
            <a:r>
              <a:rPr lang="en-US" dirty="0" err="1" smtClean="0"/>
              <a:t>angiotensin</a:t>
            </a:r>
            <a:r>
              <a:rPr lang="en-US" dirty="0" smtClean="0"/>
              <a:t> –converting enzyme inhibitors, NSAIDs, and a low sodium(2-3g/day) moderate protein diet (1-2g/kg/day)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If protein losses are high(10g/day) additional protein may be recommended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Some individuals need </a:t>
            </a:r>
            <a:r>
              <a:rPr lang="en-US" dirty="0" err="1" smtClean="0"/>
              <a:t>thiazide</a:t>
            </a:r>
            <a:r>
              <a:rPr lang="en-US" dirty="0" smtClean="0"/>
              <a:t> or loop diuretics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b="1" dirty="0" err="1" smtClean="0"/>
              <a:t>Hyperlipidemia</a:t>
            </a:r>
            <a:r>
              <a:rPr lang="en-US" b="1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Lipid lowering agents( </a:t>
            </a:r>
            <a:r>
              <a:rPr lang="en-US" b="1" dirty="0" err="1" smtClean="0"/>
              <a:t>colestipol</a:t>
            </a:r>
            <a:r>
              <a:rPr lang="en-US" b="1" dirty="0" smtClean="0"/>
              <a:t>, </a:t>
            </a:r>
            <a:r>
              <a:rPr lang="en-US" b="1" dirty="0" err="1" smtClean="0"/>
              <a:t>lovastatin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Nursing management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Recommend the  patient for additional protein 1-2 g/kg/day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Low sodium diet-2-3g/day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Assess the edema by weighing the patient daily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     Accurately recording I/O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       Measuring abdominal girth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b="1" u="sng" dirty="0" smtClean="0"/>
              <a:t>Nursing Assessment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Obtain history of onset of symptoms including changes in characteristics of urine and onset of edema.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Perform physical examination looking for evidence of edema and </a:t>
            </a:r>
            <a:r>
              <a:rPr lang="en-US" dirty="0" err="1" smtClean="0"/>
              <a:t>hypovolemia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Assess vital signs, daily weights, intake and output, and laboratory values.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b="1" u="sng" dirty="0" smtClean="0"/>
              <a:t>Nursing Diagnoses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Impaired urinary elimination related to renal dysfunction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Risk for Deficient Fluid Volume related to disease process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Risk for Infection related to treatment with </a:t>
            </a:r>
            <a:r>
              <a:rPr lang="en-US" dirty="0" err="1" smtClean="0"/>
              <a:t>immunosuppressants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Patient Education and Health Maintenance</a:t>
            </a:r>
            <a:br>
              <a:rPr lang="en-US" sz="3600" b="1" dirty="0" smtClean="0"/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Teach patient signs and symptoms of </a:t>
            </a:r>
            <a:r>
              <a:rPr lang="en-US" dirty="0" err="1" smtClean="0"/>
              <a:t>nephrotic</a:t>
            </a:r>
            <a:r>
              <a:rPr lang="en-US" dirty="0" smtClean="0"/>
              <a:t> syndrome; also review causes, purpose of prescribed treatments, and importance of long-term therapy to prevent ESRD.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Instruct patient in adverse effects of prescribed medications and methods of preventing infection if taking </a:t>
            </a:r>
            <a:r>
              <a:rPr lang="en-US" dirty="0" err="1" smtClean="0"/>
              <a:t>immunosuppressants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Carefully review with patient and family dietary and fluid restrictions; consult dietitian for assistance in meal planning.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DEFINITION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It is a type of renal failure characterized by increased glomerular permeability and is manifested by massive </a:t>
            </a:r>
            <a:r>
              <a:rPr lang="en-US" dirty="0" err="1" smtClean="0"/>
              <a:t>proteinuria</a:t>
            </a:r>
            <a:r>
              <a:rPr lang="en-US" dirty="0" smtClean="0"/>
              <a:t>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Discuss the importance of maintaining exercise, decreasing cholesterol and fat intake, and changing other risk factors, such as smoking, obesity, and stress, to reduce risk of severe </a:t>
            </a:r>
            <a:r>
              <a:rPr lang="en-US" dirty="0" err="1" smtClean="0"/>
              <a:t>thromboembolic</a:t>
            </a:r>
            <a:r>
              <a:rPr lang="en-US" dirty="0" smtClean="0"/>
              <a:t> complications.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In patients with severe disease, prepare for dialysis and possible transplantation.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NS results when the </a:t>
            </a:r>
            <a:r>
              <a:rPr lang="en-US" dirty="0" err="1" smtClean="0"/>
              <a:t>glomerulus</a:t>
            </a:r>
            <a:r>
              <a:rPr lang="en-US" dirty="0" smtClean="0"/>
              <a:t> is excessively permeable to plasma protein, causing </a:t>
            </a:r>
            <a:r>
              <a:rPr lang="en-US" dirty="0" err="1" smtClean="0"/>
              <a:t>proteinuria</a:t>
            </a:r>
            <a:r>
              <a:rPr lang="en-US" dirty="0" smtClean="0"/>
              <a:t> that leads to low plasma albumin and tissue edema.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38100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en-US" sz="3600" b="1" dirty="0" smtClean="0">
                <a:solidFill>
                  <a:srgbClr val="008000"/>
                </a:solidFill>
              </a:rPr>
              <a:t>Primary glomerular disease </a:t>
            </a:r>
            <a:br>
              <a:rPr lang="en-US" sz="3600" b="1" dirty="0" smtClean="0">
                <a:solidFill>
                  <a:srgbClr val="008000"/>
                </a:solidFill>
              </a:rPr>
            </a:b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Membranous proliferative GN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Primary </a:t>
            </a:r>
            <a:r>
              <a:rPr lang="en-US" dirty="0" err="1" smtClean="0"/>
              <a:t>nephrotic</a:t>
            </a:r>
            <a:r>
              <a:rPr lang="en-US" dirty="0" smtClean="0"/>
              <a:t> syndrome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Focal glomerulonephritis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Inherited </a:t>
            </a:r>
            <a:r>
              <a:rPr lang="en-US" dirty="0" err="1" smtClean="0"/>
              <a:t>nephrotic</a:t>
            </a:r>
            <a:r>
              <a:rPr lang="en-US" dirty="0" smtClean="0"/>
              <a:t> disease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>
                <a:solidFill>
                  <a:srgbClr val="008000"/>
                </a:solidFill>
              </a:rPr>
              <a:t>2. </a:t>
            </a:r>
            <a:r>
              <a:rPr lang="en-US" sz="3600" b="1" dirty="0" err="1" smtClean="0">
                <a:solidFill>
                  <a:srgbClr val="008000"/>
                </a:solidFill>
              </a:rPr>
              <a:t>Extrarenal</a:t>
            </a:r>
            <a:r>
              <a:rPr lang="en-US" sz="3600" b="1" dirty="0" smtClean="0">
                <a:solidFill>
                  <a:srgbClr val="008000"/>
                </a:solidFill>
              </a:rPr>
              <a:t> causes </a:t>
            </a:r>
            <a:br>
              <a:rPr lang="en-US" sz="3600" b="1" dirty="0" smtClean="0">
                <a:solidFill>
                  <a:srgbClr val="008000"/>
                </a:solidFill>
              </a:rPr>
            </a:b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90600"/>
            <a:ext cx="7315200" cy="5135563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SLE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DM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err="1" smtClean="0"/>
              <a:t>Amyloidosis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Bacterial(streptococcal, syphilis)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Viral(</a:t>
            </a:r>
            <a:r>
              <a:rPr lang="en-US" dirty="0" err="1" smtClean="0"/>
              <a:t>hepatitis,HIV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Protozoal</a:t>
            </a:r>
            <a:r>
              <a:rPr lang="en-US" dirty="0" smtClean="0"/>
              <a:t>(malaria)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391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>
                <a:solidFill>
                  <a:srgbClr val="008000"/>
                </a:solidFill>
              </a:rPr>
              <a:t>3. </a:t>
            </a:r>
            <a:r>
              <a:rPr lang="en-US" sz="3600" b="1" dirty="0" err="1" smtClean="0">
                <a:solidFill>
                  <a:srgbClr val="008000"/>
                </a:solidFill>
              </a:rPr>
              <a:t>Neoplasms</a:t>
            </a:r>
            <a:r>
              <a:rPr lang="en-US" sz="3600" b="1" dirty="0" smtClean="0">
                <a:solidFill>
                  <a:srgbClr val="008000"/>
                </a:solidFill>
              </a:rPr>
              <a:t> </a:t>
            </a:r>
            <a:br>
              <a:rPr lang="en-US" sz="3600" b="1" dirty="0" smtClean="0">
                <a:solidFill>
                  <a:srgbClr val="008000"/>
                </a:solidFill>
              </a:rPr>
            </a:b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err="1" smtClean="0"/>
              <a:t>Hodkins</a:t>
            </a:r>
            <a:r>
              <a:rPr lang="en-US" dirty="0" smtClean="0"/>
              <a:t> lymphoma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Solid </a:t>
            </a:r>
            <a:r>
              <a:rPr lang="en-US" dirty="0" err="1" smtClean="0"/>
              <a:t>tumours</a:t>
            </a:r>
            <a:r>
              <a:rPr lang="en-US" dirty="0" smtClean="0"/>
              <a:t> of lungs, colon, stomach, breast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err="1" smtClean="0"/>
              <a:t>Leukemias</a:t>
            </a:r>
            <a:r>
              <a:rPr lang="en-US" dirty="0" smtClean="0"/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8000"/>
                </a:solidFill>
              </a:rPr>
              <a:t>4.Allergens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Bee sting, pollen </a:t>
            </a:r>
          </a:p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8000"/>
                </a:solidFill>
              </a:rPr>
              <a:t>5. Drugs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 err="1" smtClean="0"/>
              <a:t>Penicillamine</a:t>
            </a:r>
            <a:r>
              <a:rPr lang="en-US" dirty="0" smtClean="0"/>
              <a:t>, NSAIDs, </a:t>
            </a:r>
            <a:r>
              <a:rPr lang="en-US" dirty="0" err="1" smtClean="0"/>
              <a:t>captopril</a:t>
            </a:r>
            <a:r>
              <a:rPr lang="en-US" dirty="0" smtClean="0"/>
              <a:t>, heroin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 t="18889" b="137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PATHOPHYSIOLOGY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6" name="Down Arrow Callout 5"/>
          <p:cNvSpPr/>
          <p:nvPr/>
        </p:nvSpPr>
        <p:spPr>
          <a:xfrm>
            <a:off x="1066800" y="1828800"/>
            <a:ext cx="7086600" cy="8382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Damaged glomerular capillary membrane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7" name="Down Arrow Callout 6"/>
          <p:cNvSpPr/>
          <p:nvPr/>
        </p:nvSpPr>
        <p:spPr>
          <a:xfrm>
            <a:off x="1600200" y="2743200"/>
            <a:ext cx="6172200" cy="762000"/>
          </a:xfrm>
          <a:prstGeom prst="downArrowCallout">
            <a:avLst/>
          </a:prstGeom>
          <a:solidFill>
            <a:srgbClr val="55EC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Loss of plasma protein(Albumin)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8" name="Down Arrow Callout 7"/>
          <p:cNvSpPr/>
          <p:nvPr/>
        </p:nvSpPr>
        <p:spPr>
          <a:xfrm>
            <a:off x="228600" y="3810000"/>
            <a:ext cx="4191000" cy="1143000"/>
          </a:xfrm>
          <a:prstGeom prst="downArrowCallout">
            <a:avLst/>
          </a:prstGeom>
          <a:solidFill>
            <a:srgbClr val="FCCF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Stimulate synthesis of lipoproteins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9" name="Down Arrow Callout 8"/>
          <p:cNvSpPr/>
          <p:nvPr/>
        </p:nvSpPr>
        <p:spPr>
          <a:xfrm>
            <a:off x="4953000" y="3810000"/>
            <a:ext cx="3733800" cy="1066800"/>
          </a:xfrm>
          <a:prstGeom prst="downArrowCallout">
            <a:avLst/>
          </a:prstGeom>
          <a:solidFill>
            <a:srgbClr val="FCCF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solidFill>
                  <a:schemeClr val="tx1"/>
                </a:solidFill>
              </a:rPr>
              <a:t>Hypoalbuminemia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5029200"/>
            <a:ext cx="4114800" cy="685800"/>
          </a:xfrm>
          <a:prstGeom prst="rect">
            <a:avLst/>
          </a:prstGeom>
          <a:solidFill>
            <a:srgbClr val="F949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solidFill>
                  <a:schemeClr val="tx1"/>
                </a:solidFill>
              </a:rPr>
              <a:t>Hyperlipidemia</a:t>
            </a:r>
            <a:endParaRPr lang="en-US" sz="2500" dirty="0"/>
          </a:p>
        </p:txBody>
      </p:sp>
      <p:sp>
        <p:nvSpPr>
          <p:cNvPr id="12" name="Down Arrow Callout 11"/>
          <p:cNvSpPr/>
          <p:nvPr/>
        </p:nvSpPr>
        <p:spPr>
          <a:xfrm>
            <a:off x="4953000" y="5105400"/>
            <a:ext cx="3886200" cy="990600"/>
          </a:xfrm>
          <a:prstGeom prst="down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</a:rPr>
              <a:t>Decreased </a:t>
            </a:r>
            <a:r>
              <a:rPr lang="en-US" sz="2500" dirty="0" err="1" smtClean="0">
                <a:solidFill>
                  <a:schemeClr val="tx1"/>
                </a:solidFill>
              </a:rPr>
              <a:t>oncotic</a:t>
            </a:r>
            <a:r>
              <a:rPr lang="en-US" sz="2500" dirty="0" smtClean="0">
                <a:solidFill>
                  <a:schemeClr val="tx1"/>
                </a:solidFill>
              </a:rPr>
              <a:t> pressure </a:t>
            </a:r>
            <a:endParaRPr lang="en-US" sz="2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672</Words>
  <Application>Microsoft Office PowerPoint</Application>
  <PresentationFormat>On-screen Show (4:3)</PresentationFormat>
  <Paragraphs>121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NEPHROTIC SYNDROME</vt:lpstr>
      <vt:lpstr>OBJECTIVES </vt:lpstr>
      <vt:lpstr>DEFINITION </vt:lpstr>
      <vt:lpstr>Cont….</vt:lpstr>
      <vt:lpstr>Primary glomerular disease  </vt:lpstr>
      <vt:lpstr>2. Extrarenal causes  </vt:lpstr>
      <vt:lpstr>3. Neoplasms  </vt:lpstr>
      <vt:lpstr>Slide 8</vt:lpstr>
      <vt:lpstr>PATHOPHYSIOLOGY</vt:lpstr>
      <vt:lpstr>Slide 10</vt:lpstr>
      <vt:lpstr>CLINICAL MANIFESTATIONS</vt:lpstr>
      <vt:lpstr>Cont….</vt:lpstr>
      <vt:lpstr>FEATURES OF NEPHROTIC SYNDROME-  NAPHROTIC</vt:lpstr>
      <vt:lpstr>Slide 14</vt:lpstr>
      <vt:lpstr>Grading of pitting edema </vt:lpstr>
      <vt:lpstr>DIAGNOSTIC FINDINGS </vt:lpstr>
      <vt:lpstr>Cont….</vt:lpstr>
      <vt:lpstr>COMPLICATIONS </vt:lpstr>
      <vt:lpstr>MANAGEMENT </vt:lpstr>
      <vt:lpstr>Slide 20</vt:lpstr>
      <vt:lpstr>Edema management</vt:lpstr>
      <vt:lpstr>Cont….</vt:lpstr>
      <vt:lpstr>Nursing management </vt:lpstr>
      <vt:lpstr>Cont….</vt:lpstr>
      <vt:lpstr>Cont….</vt:lpstr>
      <vt:lpstr>Slide 26</vt:lpstr>
      <vt:lpstr> Patient Education and Health Maintenance </vt:lpstr>
      <vt:lpstr>Cont….</vt:lpstr>
      <vt:lpstr>Cont….</vt:lpstr>
      <vt:lpstr>Cont….</vt:lpstr>
      <vt:lpstr>Cont….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SISTER</dc:creator>
  <cp:lastModifiedBy>user</cp:lastModifiedBy>
  <cp:revision>21</cp:revision>
  <dcterms:created xsi:type="dcterms:W3CDTF">2019-11-11T03:37:36Z</dcterms:created>
  <dcterms:modified xsi:type="dcterms:W3CDTF">2024-10-15T08:35:09Z</dcterms:modified>
</cp:coreProperties>
</file>