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11" r:id="rId3"/>
    <p:sldId id="258" r:id="rId4"/>
    <p:sldId id="259" r:id="rId5"/>
    <p:sldId id="416" r:id="rId6"/>
    <p:sldId id="417" r:id="rId7"/>
    <p:sldId id="418" r:id="rId8"/>
    <p:sldId id="419" r:id="rId9"/>
    <p:sldId id="260" r:id="rId10"/>
    <p:sldId id="261" r:id="rId11"/>
    <p:sldId id="281" r:id="rId12"/>
    <p:sldId id="262" r:id="rId13"/>
    <p:sldId id="263" r:id="rId14"/>
    <p:sldId id="264" r:id="rId15"/>
    <p:sldId id="265" r:id="rId16"/>
    <p:sldId id="394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6" r:id="rId25"/>
    <p:sldId id="359" r:id="rId26"/>
    <p:sldId id="360" r:id="rId27"/>
    <p:sldId id="361" r:id="rId28"/>
    <p:sldId id="362" r:id="rId29"/>
    <p:sldId id="267" r:id="rId30"/>
    <p:sldId id="268" r:id="rId31"/>
    <p:sldId id="413" r:id="rId32"/>
    <p:sldId id="414" r:id="rId33"/>
    <p:sldId id="415" r:id="rId34"/>
    <p:sldId id="270" r:id="rId35"/>
    <p:sldId id="271" r:id="rId36"/>
    <p:sldId id="272" r:id="rId37"/>
    <p:sldId id="273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339" r:id="rId49"/>
    <p:sldId id="292" r:id="rId50"/>
    <p:sldId id="345" r:id="rId51"/>
    <p:sldId id="293" r:id="rId52"/>
    <p:sldId id="294" r:id="rId53"/>
    <p:sldId id="295" r:id="rId54"/>
    <p:sldId id="296" r:id="rId55"/>
    <p:sldId id="348" r:id="rId56"/>
    <p:sldId id="349" r:id="rId57"/>
    <p:sldId id="297" r:id="rId58"/>
    <p:sldId id="298" r:id="rId59"/>
    <p:sldId id="299" r:id="rId60"/>
    <p:sldId id="357" r:id="rId61"/>
    <p:sldId id="358" r:id="rId62"/>
    <p:sldId id="303" r:id="rId63"/>
    <p:sldId id="350" r:id="rId64"/>
    <p:sldId id="304" r:id="rId65"/>
    <p:sldId id="351" r:id="rId66"/>
    <p:sldId id="352" r:id="rId67"/>
    <p:sldId id="353" r:id="rId68"/>
    <p:sldId id="354" r:id="rId69"/>
    <p:sldId id="355" r:id="rId70"/>
    <p:sldId id="356" r:id="rId71"/>
    <p:sldId id="305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7" r:id="rId83"/>
    <p:sldId id="318" r:id="rId84"/>
    <p:sldId id="391" r:id="rId85"/>
    <p:sldId id="319" r:id="rId86"/>
    <p:sldId id="320" r:id="rId87"/>
    <p:sldId id="321" r:id="rId88"/>
    <p:sldId id="322" r:id="rId89"/>
    <p:sldId id="323" r:id="rId90"/>
    <p:sldId id="324" r:id="rId91"/>
    <p:sldId id="325" r:id="rId92"/>
    <p:sldId id="326" r:id="rId93"/>
    <p:sldId id="327" r:id="rId94"/>
    <p:sldId id="329" r:id="rId95"/>
    <p:sldId id="395" r:id="rId96"/>
    <p:sldId id="397" r:id="rId97"/>
    <p:sldId id="398" r:id="rId98"/>
    <p:sldId id="399" r:id="rId99"/>
    <p:sldId id="400" r:id="rId100"/>
    <p:sldId id="403" r:id="rId101"/>
    <p:sldId id="406" r:id="rId102"/>
    <p:sldId id="407" r:id="rId103"/>
    <p:sldId id="379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4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3790-45FF-4F8D-8717-FCB58941E0CA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BDB8-A4E2-4104-B2D6-FF611E8B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FRACTURES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6978" name="Picture 2" descr="Image result for fra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1"/>
            <a:ext cx="77724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5440364"/>
            <a:ext cx="3124200" cy="126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MS.SIFY ANTOO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CLINICAL INSTRUCTOR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JMCON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In an open # the skin is broken, exposing bone and causing soft tissue injury.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r="73061"/>
          <a:stretch>
            <a:fillRect/>
          </a:stretch>
        </p:blipFill>
        <p:spPr>
          <a:xfrm>
            <a:off x="6248400" y="2667000"/>
            <a:ext cx="2514600" cy="4191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Complex regional pain syndrome </a:t>
            </a:r>
            <a:r>
              <a:rPr lang="en-US" dirty="0" smtClean="0"/>
              <a:t>(CRPS), formerly called reflex sympathetic dystrophy (RSD), is a painful sympathetic nervous system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AVASCULAR NECROSIS OF BONE (DELAYED)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Avascular</a:t>
            </a:r>
            <a:r>
              <a:rPr lang="en-US" dirty="0" smtClean="0"/>
              <a:t> necrosis occurs when the bone loses its blood supply and dies.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It may occur after a fracture with disruption of the blood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HETEROTROPHIC OSSIFICATION (DELAYED)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Heterotrophic ossification (</a:t>
            </a:r>
            <a:r>
              <a:rPr lang="en-US" dirty="0" err="1" smtClean="0"/>
              <a:t>myositis</a:t>
            </a:r>
            <a:r>
              <a:rPr lang="en-US" dirty="0" smtClean="0"/>
              <a:t> </a:t>
            </a:r>
            <a:r>
              <a:rPr lang="en-US" dirty="0" err="1" smtClean="0"/>
              <a:t>ossificans</a:t>
            </a:r>
            <a:r>
              <a:rPr lang="en-US" dirty="0" smtClean="0"/>
              <a:t>) is the abnormal formation of bone, near bones or in muscle, in response to soft tissue trauma after blunt trauma, fracture, or total joint replacement.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Open fractures are graded according to the following criteria: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Grade I is a clean wound less than 1 cm long.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Grade II is a larger wound without extensive soft tissue damage.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Grade III is highly contaminated, has extensive soft tissue damage, and is the most severe.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In a closed # the skin has not been ruptured and remains intact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75000"/>
          <a:stretch>
            <a:fillRect/>
          </a:stretch>
        </p:blipFill>
        <p:spPr>
          <a:xfrm>
            <a:off x="4648200" y="2362201"/>
            <a:ext cx="3733800" cy="4495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2. Complete or incomplete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# are complete if the break is completely through the bone</a:t>
            </a:r>
            <a:endParaRPr lang="en-US" dirty="0"/>
          </a:p>
        </p:txBody>
      </p:sp>
      <p:pic>
        <p:nvPicPr>
          <p:cNvPr id="119810" name="Picture 2" descr="Image result for fractures"/>
          <p:cNvPicPr>
            <a:picLocks noChangeAspect="1" noChangeArrowheads="1"/>
          </p:cNvPicPr>
          <p:nvPr/>
        </p:nvPicPr>
        <p:blipFill>
          <a:blip r:embed="rId3"/>
          <a:srcRect l="6270" r="7210" b="13513"/>
          <a:stretch>
            <a:fillRect/>
          </a:stretch>
        </p:blipFill>
        <p:spPr bwMode="auto">
          <a:xfrm>
            <a:off x="4419600" y="3276600"/>
            <a:ext cx="4724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Incomplete # it occurs partly across a bone shaft but the bone is still in one piece.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An incomplete # is often the result of bending or crushing forces applied to a bone.</a:t>
            </a:r>
            <a:endParaRPr lang="en-US" dirty="0"/>
          </a:p>
        </p:txBody>
      </p:sp>
      <p:pic>
        <p:nvPicPr>
          <p:cNvPr id="118786" name="Picture 2" descr="Image result for incomplete fra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86200"/>
            <a:ext cx="2209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5029200"/>
          </a:xfrm>
        </p:spPr>
        <p:txBody>
          <a:bodyPr>
            <a:normAutofit fontScale="92500"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3. According to the direction of the # line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Linear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Oblique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Transverse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Longitudinal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Spiral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1314" name="AutoShape 2" descr="Image result for fra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6" name="AutoShape 4" descr="Image result for fra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0866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b="1" dirty="0" smtClean="0"/>
              <a:t>A. Transverse # </a:t>
            </a:r>
            <a:r>
              <a:rPr lang="en-US" dirty="0" smtClean="0"/>
              <a:t>: a fracture that is straight across the bone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82292" t="63830" r="5421"/>
          <a:stretch>
            <a:fillRect/>
          </a:stretch>
        </p:blipFill>
        <p:spPr>
          <a:xfrm>
            <a:off x="4114800" y="2895600"/>
            <a:ext cx="3276600" cy="3962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b="1" dirty="0" smtClean="0"/>
              <a:t>B. Spiral #</a:t>
            </a:r>
            <a:r>
              <a:rPr lang="en-US" dirty="0" smtClean="0"/>
              <a:t>: a fracture that twists around the shaft of the bone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33333" t="61538" r="51042"/>
          <a:stretch>
            <a:fillRect/>
          </a:stretch>
        </p:blipFill>
        <p:spPr>
          <a:xfrm>
            <a:off x="4495800" y="2819400"/>
            <a:ext cx="3886200" cy="4038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C. Greenstick</a:t>
            </a:r>
            <a:r>
              <a:rPr lang="en-US" dirty="0" smtClean="0"/>
              <a:t>: a fracture in which one side of a bone is broken and the other side is bent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82417" r="6792" b="68223"/>
          <a:stretch>
            <a:fillRect/>
          </a:stretch>
        </p:blipFill>
        <p:spPr>
          <a:xfrm>
            <a:off x="6096000" y="3352800"/>
            <a:ext cx="2819400" cy="3505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Define fracture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Explain the classification of fracture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Describe the bone healing process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Discuss the clinical features of fracture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Explain the management of fracture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Point out the complications of fracture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Discuss the nursing management of </a:t>
            </a:r>
            <a:r>
              <a:rPr lang="en-US" dirty="0" err="1" smtClean="0"/>
              <a:t>farcture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D. Comminuted</a:t>
            </a:r>
            <a:r>
              <a:rPr lang="en-US" dirty="0" smtClean="0"/>
              <a:t>: a fracture in which bone has splintered into several fragments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32292" r="50000" b="67568"/>
          <a:stretch>
            <a:fillRect/>
          </a:stretch>
        </p:blipFill>
        <p:spPr>
          <a:xfrm>
            <a:off x="5105400" y="3276600"/>
            <a:ext cx="3505200" cy="3581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E. Oblique # </a:t>
            </a:r>
            <a:r>
              <a:rPr lang="en-US" dirty="0" smtClean="0"/>
              <a:t>: a fracture occurring at an angle across the bone (less stable than a transverse fracture)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82292" t="30769" r="6937" b="36538"/>
          <a:stretch>
            <a:fillRect/>
          </a:stretch>
        </p:blipFill>
        <p:spPr>
          <a:xfrm>
            <a:off x="4953000" y="3200400"/>
            <a:ext cx="3429000" cy="3657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err="1" smtClean="0"/>
              <a:t>F.Pathologic</a:t>
            </a:r>
            <a:r>
              <a:rPr lang="en-US" b="1" dirty="0" smtClean="0"/>
              <a:t> # </a:t>
            </a:r>
            <a:r>
              <a:rPr lang="en-US" dirty="0" smtClean="0"/>
              <a:t>: a fracture that occurs through an area of diseased bone (</a:t>
            </a:r>
            <a:r>
              <a:rPr lang="en-US" dirty="0" err="1" smtClean="0"/>
              <a:t>eg</a:t>
            </a:r>
            <a:r>
              <a:rPr lang="en-US" dirty="0" smtClean="0"/>
              <a:t>, osteoporosis, bone cyst, Paget’s disease, bony metastasis, tumor); can occur without trauma or a fall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10417" t="63235" r="77404" b="1471"/>
          <a:stretch>
            <a:fillRect/>
          </a:stretch>
        </p:blipFill>
        <p:spPr>
          <a:xfrm>
            <a:off x="4953000" y="4495800"/>
            <a:ext cx="3048000" cy="2362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7. Stress #</a:t>
            </a:r>
            <a:r>
              <a:rPr lang="en-US" dirty="0" smtClean="0"/>
              <a:t>: occurs in normal or abnormal bone that is subject to repeated stress, such as jogging or running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50000" t="66176" r="20833"/>
          <a:stretch>
            <a:fillRect/>
          </a:stretch>
        </p:blipFill>
        <p:spPr>
          <a:xfrm>
            <a:off x="4267200" y="3429000"/>
            <a:ext cx="4191000" cy="3429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4. Displaced or non-displaced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Displaced #  the two ends of the broken bones are separated from one another and out of their normal positions.</a:t>
            </a:r>
            <a:endParaRPr lang="en-US" dirty="0"/>
          </a:p>
        </p:txBody>
      </p:sp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/>
          <a:srcRect l="56667" r="27777" b="67647"/>
          <a:stretch>
            <a:fillRect/>
          </a:stretch>
        </p:blipFill>
        <p:spPr>
          <a:xfrm>
            <a:off x="6553200" y="3886200"/>
            <a:ext cx="2362200" cy="2971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-3048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OTHER TYPES OF FRACTURES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Avulsion</a:t>
            </a:r>
            <a:r>
              <a:rPr lang="en-US" dirty="0" smtClean="0"/>
              <a:t>: a fracture in which a fragment of bone has been pulled away by a ligament or tendon and its attachment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67755" b="42417"/>
          <a:stretch>
            <a:fillRect/>
          </a:stretch>
        </p:blipFill>
        <p:spPr bwMode="auto">
          <a:xfrm>
            <a:off x="4648200" y="32004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Compression</a:t>
            </a:r>
            <a:r>
              <a:rPr lang="en-US" dirty="0" smtClean="0"/>
              <a:t>: a fracture in which bone has been compressed (seen in vertebral fractures)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63038" t="53086" r="8430"/>
          <a:stretch>
            <a:fillRect/>
          </a:stretch>
        </p:blipFill>
        <p:spPr bwMode="auto">
          <a:xfrm>
            <a:off x="3962400" y="33528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Depressed: a fracture in which fragments are driven inward (seen frequently in fractures of skull and facial bones)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26501" r="27807" b="63502"/>
          <a:stretch>
            <a:fillRect/>
          </a:stretch>
        </p:blipFill>
        <p:spPr bwMode="auto">
          <a:xfrm>
            <a:off x="4724400" y="3581400"/>
            <a:ext cx="4419600" cy="307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Impacted</a:t>
            </a:r>
            <a:r>
              <a:rPr lang="en-US" dirty="0" smtClean="0"/>
              <a:t>: a fracture in which a bone fragment is driven into another bone fragment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24935" t="36730" r="58355"/>
          <a:stretch>
            <a:fillRect/>
          </a:stretch>
        </p:blipFill>
        <p:spPr bwMode="auto">
          <a:xfrm>
            <a:off x="3352800" y="33528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Displaced # are usually comminuted 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#( more than two fragments) or oblique.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84946" b="7500"/>
          <a:stretch>
            <a:fillRect/>
          </a:stretch>
        </p:blipFill>
        <p:spPr bwMode="auto">
          <a:xfrm>
            <a:off x="7620000" y="152400"/>
            <a:ext cx="15240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fracture is a break in the continuity of bone and is defined according to its type and extent.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Fractures occur when the bone is subjected to stress greater than it can absorb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In a non-displaced # the </a:t>
            </a:r>
            <a:r>
              <a:rPr lang="en-US" dirty="0" err="1" smtClean="0"/>
              <a:t>periosteum</a:t>
            </a:r>
            <a:r>
              <a:rPr lang="en-US" dirty="0" smtClean="0"/>
              <a:t> is intact across the # and the bone is still in alignment.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Non- displaced # are usually transverse, spiral, or greenstick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1"/>
            <a:ext cx="6629400" cy="41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7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0"/>
            <a:ext cx="8001000" cy="46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98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599" cy="46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59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MANIFESTATIONS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dirty="0" smtClean="0"/>
              <a:t>The clinical manifestations of a fracture are: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Pain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 Loss of function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Deformity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 Shortening of the extremity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Crepitus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 Local swelling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 Discoloration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PAIN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pain is continuous and increases in severity until the bone fragments are immobilized.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muscle spasm that accompanies fracture is a type of natural splinting designed to minimize further movement of the fracture fragments.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LOSS OF FUNCTION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After a fracture, the extremity cannot function properly, because normal function of the muscles depends on the integrity of the bones to which they are attached.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Pain contributes to the loss of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DEFORMITY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Displacement, </a:t>
            </a:r>
            <a:r>
              <a:rPr lang="en-US" dirty="0" err="1" smtClean="0"/>
              <a:t>angulation</a:t>
            </a:r>
            <a:r>
              <a:rPr lang="en-US" dirty="0" smtClean="0"/>
              <a:t>, or rotation of the fragments in a fracture of the arm or leg causes a deformity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SHORTENING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 fractures of long bones, there is actual shortening of the extremity because of the contraction of the muscles that are attached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above and below the site of the fracture.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CREPITUS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When the extremity is examined with the hands, a grating sensation, called crepitus, can be felt.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It is caused by the rubbing of the bone fragments against each 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Cont……..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fracture is a disruption or break in the continuity of the structures of the bone</a:t>
            </a:r>
            <a:endParaRPr lang="en-US" dirty="0"/>
          </a:p>
        </p:txBody>
      </p:sp>
      <p:pic>
        <p:nvPicPr>
          <p:cNvPr id="124930" name="Picture 2" descr="Related image"/>
          <p:cNvPicPr>
            <a:picLocks noChangeAspect="1" noChangeArrowheads="1"/>
          </p:cNvPicPr>
          <p:nvPr/>
        </p:nvPicPr>
        <p:blipFill>
          <a:blip r:embed="rId3"/>
          <a:srcRect t="17391"/>
          <a:stretch>
            <a:fillRect/>
          </a:stretch>
        </p:blipFill>
        <p:spPr bwMode="auto">
          <a:xfrm>
            <a:off x="2286000" y="3200400"/>
            <a:ext cx="53340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SWELLING AND DISCOLORATION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Localized swelling and discoloration of the skin (</a:t>
            </a:r>
            <a:r>
              <a:rPr lang="en-US" dirty="0" err="1" smtClean="0"/>
              <a:t>ecchymosis</a:t>
            </a:r>
            <a:r>
              <a:rPr lang="en-US" dirty="0" smtClean="0"/>
              <a:t>) occurs after a fracture as a result of trauma and bleeding into the tissues.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FRACTURE HEALING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>
              <a:lnSpc>
                <a:spcPct val="150000"/>
              </a:lnSpc>
              <a:buNone/>
            </a:pPr>
            <a:r>
              <a:rPr lang="en-US" dirty="0" smtClean="0"/>
              <a:t>Reparative process of self-healing (</a:t>
            </a:r>
            <a:r>
              <a:rPr lang="en-US" i="1" dirty="0" smtClean="0"/>
              <a:t>union</a:t>
            </a:r>
            <a:r>
              <a:rPr lang="en-US" dirty="0" smtClean="0"/>
              <a:t>) occurs in the following stages:</a:t>
            </a:r>
          </a:p>
          <a:p>
            <a:pPr marL="990600" lvl="1" indent="-533400" algn="just">
              <a:lnSpc>
                <a:spcPct val="150000"/>
              </a:lnSpc>
              <a:buFontTx/>
              <a:buAutoNum type="arabicPeriod"/>
            </a:pPr>
            <a:r>
              <a:rPr lang="en-US" sz="3200" b="1" dirty="0" smtClean="0"/>
              <a:t>Fracture hematoma </a:t>
            </a:r>
            <a:r>
              <a:rPr lang="en-US" sz="2400" dirty="0" smtClean="0"/>
              <a:t>( bleeding, edema)</a:t>
            </a:r>
          </a:p>
          <a:p>
            <a:pPr marL="990600" lvl="1" indent="-533400" algn="just">
              <a:lnSpc>
                <a:spcPct val="150000"/>
              </a:lnSpc>
              <a:buFontTx/>
              <a:buAutoNum type="arabicPeriod"/>
            </a:pPr>
            <a:r>
              <a:rPr lang="en-US" sz="3200" b="1" dirty="0" smtClean="0"/>
              <a:t>Granulation tissue </a:t>
            </a:r>
            <a:r>
              <a:rPr lang="en-US" sz="3200" dirty="0" smtClean="0">
                <a:cs typeface="Times New Roman" pitchFamily="18" charset="0"/>
              </a:rPr>
              <a:t>→ active </a:t>
            </a:r>
            <a:r>
              <a:rPr lang="en-US" sz="3200" dirty="0" err="1" smtClean="0">
                <a:cs typeface="Times New Roman" pitchFamily="18" charset="0"/>
              </a:rPr>
              <a:t>phagocytosis</a:t>
            </a:r>
            <a:r>
              <a:rPr lang="en-US" sz="3200" dirty="0" smtClean="0">
                <a:cs typeface="Times New Roman" pitchFamily="18" charset="0"/>
              </a:rPr>
              <a:t> absorbs the products of local necrosis.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 algn="just">
              <a:lnSpc>
                <a:spcPct val="150000"/>
              </a:lnSpc>
            </a:pPr>
            <a:r>
              <a:rPr lang="en-US" sz="3200" dirty="0" smtClean="0">
                <a:cs typeface="Times New Roman" pitchFamily="18" charset="0"/>
              </a:rPr>
              <a:t>The hematoma converts in to granulation tissue( consisting of new blood vessels, fibroblasts, and </a:t>
            </a:r>
            <a:r>
              <a:rPr lang="en-US" sz="3200" dirty="0" err="1" smtClean="0">
                <a:cs typeface="Times New Roman" pitchFamily="18" charset="0"/>
              </a:rPr>
              <a:t>osteoblasts</a:t>
            </a:r>
            <a:r>
              <a:rPr lang="en-US" sz="3200" dirty="0" smtClean="0">
                <a:cs typeface="Times New Roman" pitchFamily="18" charset="0"/>
              </a:rPr>
              <a:t>) produces the basis for new bone substances called </a:t>
            </a:r>
            <a:r>
              <a:rPr lang="en-US" sz="3200" dirty="0" err="1" smtClean="0">
                <a:cs typeface="Times New Roman" pitchFamily="18" charset="0"/>
              </a:rPr>
              <a:t>osteoid</a:t>
            </a:r>
            <a:r>
              <a:rPr lang="en-US" sz="3200" dirty="0" smtClean="0">
                <a:cs typeface="Times New Roman" pitchFamily="18" charset="0"/>
              </a:rPr>
              <a:t> during days of 3-14 post injury</a:t>
            </a:r>
            <a:endParaRPr lang="en-US" sz="2400" dirty="0" smtClean="0">
              <a:cs typeface="Times New Roman" pitchFamily="18" charset="0"/>
            </a:endParaRPr>
          </a:p>
          <a:p>
            <a:pPr marL="514350" lvl="1" indent="-514350" algn="just">
              <a:lnSpc>
                <a:spcPct val="150000"/>
              </a:lnSpc>
              <a:buNone/>
            </a:pPr>
            <a:endParaRPr lang="en-US" sz="3200" dirty="0" smtClean="0">
              <a:solidFill>
                <a:srgbClr val="993366"/>
              </a:solidFill>
            </a:endParaRP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lvl="1" indent="-514350" algn="just">
              <a:lnSpc>
                <a:spcPct val="160000"/>
              </a:lnSpc>
              <a:buNone/>
            </a:pPr>
            <a:r>
              <a:rPr lang="en-US" sz="3200" b="1" dirty="0" smtClean="0"/>
              <a:t>3. Callus formation</a:t>
            </a:r>
          </a:p>
          <a:p>
            <a:pPr marL="514350" lvl="1" indent="-514350" algn="just">
              <a:lnSpc>
                <a:spcPct val="160000"/>
              </a:lnSpc>
            </a:pPr>
            <a:r>
              <a:rPr lang="en-US" sz="3200" dirty="0" smtClean="0"/>
              <a:t>Minerals and new bone matrix are deposited in the </a:t>
            </a:r>
            <a:r>
              <a:rPr lang="en-US" sz="3200" dirty="0" err="1" smtClean="0"/>
              <a:t>osteoid</a:t>
            </a:r>
            <a:endParaRPr lang="en-US" sz="3200" dirty="0" smtClean="0"/>
          </a:p>
          <a:p>
            <a:pPr marL="514350" lvl="1" indent="-514350" algn="just">
              <a:lnSpc>
                <a:spcPct val="160000"/>
              </a:lnSpc>
            </a:pPr>
            <a:r>
              <a:rPr lang="en-US" sz="3200" dirty="0" smtClean="0"/>
              <a:t>Callus consist of cartilage, </a:t>
            </a:r>
            <a:r>
              <a:rPr lang="en-US" sz="3200" dirty="0" err="1" smtClean="0"/>
              <a:t>osteoblasts</a:t>
            </a:r>
            <a:r>
              <a:rPr lang="en-US" sz="3200" dirty="0" smtClean="0"/>
              <a:t>, calcium and phosphorus</a:t>
            </a:r>
          </a:p>
          <a:p>
            <a:pPr marL="514350" lvl="1" indent="-514350" algn="just">
              <a:lnSpc>
                <a:spcPct val="160000"/>
              </a:lnSpc>
            </a:pPr>
            <a:r>
              <a:rPr lang="en-US" sz="3200" dirty="0" smtClean="0"/>
              <a:t>Usually appears by the end of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week</a:t>
            </a:r>
          </a:p>
          <a:p>
            <a:pPr marL="514350" indent="-514350" algn="just">
              <a:lnSpc>
                <a:spcPct val="16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90600" lvl="1" indent="-533400" algn="just">
              <a:lnSpc>
                <a:spcPct val="150000"/>
              </a:lnSpc>
              <a:buFontTx/>
              <a:buAutoNum type="arabicPeriod" startAt="4"/>
            </a:pPr>
            <a:r>
              <a:rPr lang="en-US" sz="3200" b="1" dirty="0" smtClean="0"/>
              <a:t>Ossification</a:t>
            </a:r>
            <a:r>
              <a:rPr lang="en-US" sz="3200" dirty="0" smtClean="0"/>
              <a:t> (3 wks – 6 </a:t>
            </a:r>
            <a:r>
              <a:rPr lang="en-US" sz="3200" dirty="0" err="1" smtClean="0"/>
              <a:t>mos</a:t>
            </a:r>
            <a:r>
              <a:rPr lang="en-US" sz="3200" dirty="0" smtClean="0"/>
              <a:t>)</a:t>
            </a:r>
          </a:p>
          <a:p>
            <a:pPr marL="990600" lvl="1" indent="-533400" algn="just">
              <a:lnSpc>
                <a:spcPct val="150000"/>
              </a:lnSpc>
            </a:pPr>
            <a:r>
              <a:rPr lang="en-US" sz="3200" dirty="0" smtClean="0"/>
              <a:t>During this stage the clinical union, the patient may allowed limited mobility and the cast may be removed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990600" lvl="1" indent="-5334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sz="3200" b="1" dirty="0" smtClean="0"/>
              <a:t>Consolidation</a:t>
            </a:r>
            <a:r>
              <a:rPr lang="en-US" sz="3200" dirty="0" smtClean="0"/>
              <a:t> (distance between fragments decreases </a:t>
            </a:r>
            <a:r>
              <a:rPr lang="en-US" sz="3200" dirty="0" smtClean="0">
                <a:cs typeface="Times New Roman" pitchFamily="18" charset="0"/>
              </a:rPr>
              <a:t>→</a:t>
            </a:r>
            <a:r>
              <a:rPr lang="en-US" sz="3200" dirty="0" smtClean="0"/>
              <a:t> closes).</a:t>
            </a:r>
          </a:p>
          <a:p>
            <a:pPr marL="990600" lvl="1" indent="-533400" algn="just">
              <a:lnSpc>
                <a:spcPct val="150000"/>
              </a:lnSpc>
            </a:pPr>
            <a:r>
              <a:rPr lang="en-US" sz="3200" dirty="0" smtClean="0"/>
              <a:t>Takes up to one year</a:t>
            </a:r>
          </a:p>
          <a:p>
            <a:pPr marL="990600" lvl="1" indent="-533400" algn="just">
              <a:lnSpc>
                <a:spcPct val="150000"/>
              </a:lnSpc>
            </a:pPr>
            <a:r>
              <a:rPr lang="en-US" sz="3200" dirty="0" smtClean="0"/>
              <a:t>It can be equated with radiologic union</a:t>
            </a:r>
          </a:p>
          <a:p>
            <a:pPr marL="990600" lvl="1" indent="-5334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sz="3200" b="1" dirty="0" smtClean="0"/>
              <a:t>Remodeling</a:t>
            </a:r>
            <a:r>
              <a:rPr lang="en-US" sz="3200" dirty="0" smtClean="0"/>
              <a:t> (union completed; remodels to original shape, strength)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0145"/>
          <a:stretch>
            <a:fillRect/>
          </a:stretch>
        </p:blipFill>
        <p:spPr>
          <a:xfrm>
            <a:off x="2057400" y="1447800"/>
            <a:ext cx="4882021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COLLABORATIVE CARE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Overall goals of treatment: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Anatomic realignment of bone fragments (reduction)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Immobilization to maintain alignment (fixation)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Restoration of normal function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 lvl="1" algn="just">
              <a:lnSpc>
                <a:spcPct val="150000"/>
              </a:lnSpc>
              <a:buFontTx/>
              <a:buNone/>
            </a:pPr>
            <a:endParaRPr lang="en-US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FRACTURE REDUCTION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      Reduction of a fracture (“setting” the bone) refers to restoration of the fracture fragments to anatomic alignment and rotation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FRACTURE REDUCTION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Closed reduction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Nonsurgical, manual realignment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Open reduction</a:t>
            </a:r>
            <a:endParaRPr lang="en-US" sz="3600" dirty="0" smtClean="0"/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Correction of bone alignment through a surgical incision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295400"/>
            <a:ext cx="4343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38200"/>
            <a:ext cx="7620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3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IMMOBILIZATION OF FRACTURES:&#10;Conservative methods&#10;The conservative methods for the immobilization of&#10;fractures include:&#10;ï± ..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Traction (with simultaneous counter-traction)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Application of pulling force to attain realignment</a:t>
            </a:r>
          </a:p>
          <a:p>
            <a:pPr lvl="2" algn="just">
              <a:lnSpc>
                <a:spcPct val="150000"/>
              </a:lnSpc>
            </a:pPr>
            <a:r>
              <a:rPr lang="en-US" sz="3200" dirty="0" smtClean="0"/>
              <a:t>Skin traction (short-term: 48-72 hrs)</a:t>
            </a:r>
          </a:p>
          <a:p>
            <a:pPr lvl="2" algn="just">
              <a:lnSpc>
                <a:spcPct val="150000"/>
              </a:lnSpc>
            </a:pPr>
            <a:r>
              <a:rPr lang="en-US" sz="3200" dirty="0" smtClean="0"/>
              <a:t>Skeletal traction (longer periods)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 b="2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2226" name="Picture 2" descr="Strapping&#10;The fractured part is strapped to an adjacent part&#10;of the body&#10; "/>
          <p:cNvPicPr>
            <a:picLocks noChangeAspect="1" noChangeArrowheads="1"/>
          </p:cNvPicPr>
          <p:nvPr/>
        </p:nvPicPr>
        <p:blipFill>
          <a:blip r:embed="rId3"/>
          <a:srcRect b="21111"/>
          <a:stretch>
            <a:fillRect/>
          </a:stretch>
        </p:blipFill>
        <p:spPr bwMode="auto">
          <a:xfrm>
            <a:off x="0" y="0"/>
            <a:ext cx="8896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1202" name="Picture 2" descr="Immobilization by using a sling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0178" name="Picture 2" descr="Immobilization by using a cast&#10;Using plaster of paris, fiber glass casting tapes etc.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Casts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Temporary circumferential immobilization device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Common following closed reduction</a:t>
            </a:r>
          </a:p>
          <a:p>
            <a:pPr lvl="1" algn="just">
              <a:lnSpc>
                <a:spcPct val="150000"/>
              </a:lnSpc>
              <a:buFontTx/>
              <a:buNone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143000"/>
            <a:ext cx="7772400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9154" name="Picture 2" descr="Functional bracing&#10;Continuous use of the affected limb while the&#10;fracture is kept adequately supported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8130" name="Picture 2" descr="Applying traction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7106" name="Picture 2" descr="IMMOBILIZATION OF FRACTURES:&#10;Operative Methods&#10;ï± Operative method for immobilization include internal&#10;or external fixation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505200" y="1417638"/>
            <a:ext cx="19050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33400"/>
            <a:ext cx="7696200" cy="52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71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Traction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Application of a pulling force to an injured part of the body while </a:t>
            </a:r>
            <a:r>
              <a:rPr lang="en-US" sz="3200" dirty="0" err="1" smtClean="0"/>
              <a:t>countertraction</a:t>
            </a:r>
            <a:r>
              <a:rPr lang="en-US" sz="3200" dirty="0" smtClean="0"/>
              <a:t> pulls in the opposite direction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Purpose of traction:</a:t>
            </a:r>
            <a:endParaRPr lang="en-US" sz="3600" dirty="0" smtClean="0"/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Prevent or reduce muscle spasm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Immobilization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Reduction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Treat a pathologic condition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External fixation</a:t>
            </a:r>
          </a:p>
          <a:p>
            <a:pPr lvl="1" algn="just">
              <a:lnSpc>
                <a:spcPct val="150000"/>
              </a:lnSpc>
            </a:pPr>
            <a:r>
              <a:rPr lang="en-US" sz="3200" dirty="0" smtClean="0"/>
              <a:t>Metallic device composed of pins that are inserted into the bone and attached to external rods 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104450" name="Picture 2" descr="Conservative OR Operative Method?&#10;ï± Conservative methods for immobilization are used in&#10;CLOSED FRACTURES (Fractures not co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Internal fixation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Pins, plates, </a:t>
            </a:r>
            <a:r>
              <a:rPr lang="en-US" sz="3200" dirty="0" err="1" smtClean="0"/>
              <a:t>intramedullary</a:t>
            </a:r>
            <a:r>
              <a:rPr lang="en-US" sz="3200" dirty="0" smtClean="0"/>
              <a:t> rods, and screws 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Surgically inserted at the time of realignment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6082" name="Picture 2" descr="External Fixation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TECHNIQUES OF INTERNAL FIXATION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(A) Plate and six screws for a transverse or short oblique fracture.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67059"/>
          <a:stretch>
            <a:fillRect/>
          </a:stretch>
        </p:blipFill>
        <p:spPr bwMode="auto">
          <a:xfrm>
            <a:off x="3276600" y="28956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(B) Screws for a long oblique or spiral fracture. 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941" r="38824"/>
          <a:stretch>
            <a:fillRect/>
          </a:stretch>
        </p:blipFill>
        <p:spPr bwMode="auto">
          <a:xfrm>
            <a:off x="3657600" y="2362200"/>
            <a:ext cx="213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/>
              <a:t>(</a:t>
            </a:r>
            <a:r>
              <a:rPr lang="en-US" b="1" dirty="0" smtClean="0"/>
              <a:t>C) Screws for a long butterfly fragment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8824"/>
          <a:stretch>
            <a:fillRect/>
          </a:stretch>
        </p:blipFill>
        <p:spPr bwMode="auto">
          <a:xfrm>
            <a:off x="4876800" y="2514600"/>
            <a:ext cx="213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(D) Plate and six screws for a short butterfly fragment.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42687"/>
          <a:stretch>
            <a:fillRect/>
          </a:stretch>
        </p:blipFill>
        <p:spPr bwMode="auto">
          <a:xfrm>
            <a:off x="3733800" y="28194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2667000" cy="427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3400"/>
            <a:ext cx="7696199" cy="51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70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6716"/>
          <a:stretch>
            <a:fillRect/>
          </a:stretch>
        </p:blipFill>
        <p:spPr bwMode="auto">
          <a:xfrm>
            <a:off x="3581400" y="25908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1676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b="1" dirty="0" smtClean="0"/>
              <a:t>E) </a:t>
            </a:r>
            <a:r>
              <a:rPr lang="en-US" sz="3200" b="1" dirty="0" err="1" smtClean="0"/>
              <a:t>Medullary</a:t>
            </a:r>
            <a:r>
              <a:rPr lang="en-US" sz="3200" b="1" dirty="0" smtClean="0"/>
              <a:t> nail for a segmental fracture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NURSING MANAGEMENT </a:t>
            </a:r>
            <a:br>
              <a:rPr lang="en-US" sz="3400" b="1" dirty="0" smtClean="0">
                <a:solidFill>
                  <a:srgbClr val="FF0000"/>
                </a:solidFill>
              </a:rPr>
            </a:br>
            <a:r>
              <a:rPr lang="en-US" sz="3400" b="1" dirty="0" smtClean="0">
                <a:solidFill>
                  <a:srgbClr val="FF0000"/>
                </a:solidFill>
              </a:rPr>
              <a:t>NURSING ASSESSMENT FOR FRACTURES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Brief history of the accident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Mechanism of injury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Special emphasis focused on the region distal to the site of injury</a:t>
            </a:r>
            <a:endParaRPr lang="en-US" sz="36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Neurovascular assessment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sz="3200" dirty="0" smtClean="0"/>
              <a:t>Color and temperature</a:t>
            </a:r>
          </a:p>
          <a:p>
            <a:pPr lvl="2" algn="just">
              <a:lnSpc>
                <a:spcPct val="150000"/>
              </a:lnSpc>
              <a:defRPr/>
            </a:pPr>
            <a:r>
              <a:rPr lang="en-US" sz="2800" dirty="0" smtClean="0"/>
              <a:t>cyanotic and cool/cold:  arterial </a:t>
            </a:r>
            <a:r>
              <a:rPr lang="en-US" sz="2800" dirty="0" smtClean="0">
                <a:cs typeface="Times New Roman" pitchFamily="18" charset="0"/>
              </a:rPr>
              <a:t>insufficiency</a:t>
            </a:r>
          </a:p>
          <a:p>
            <a:pPr lvl="2" algn="just">
              <a:lnSpc>
                <a:spcPct val="15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Blue and warm: venous insufficiency</a:t>
            </a:r>
            <a:endParaRPr lang="en-US" sz="2800" dirty="0" smtClean="0"/>
          </a:p>
          <a:p>
            <a:pPr lvl="1" algn="just">
              <a:lnSpc>
                <a:spcPct val="150000"/>
              </a:lnSpc>
              <a:defRPr/>
            </a:pPr>
            <a:r>
              <a:rPr lang="en-US" sz="3200" dirty="0" smtClean="0"/>
              <a:t>Capillary refill </a:t>
            </a:r>
            <a:r>
              <a:rPr lang="en-US" dirty="0" smtClean="0"/>
              <a:t>(want </a:t>
            </a:r>
            <a:r>
              <a:rPr lang="en-US" u="sng" dirty="0" smtClean="0"/>
              <a:t>&lt;</a:t>
            </a:r>
            <a:r>
              <a:rPr lang="en-US" dirty="0" smtClean="0"/>
              <a:t> 3 sec)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sz="3200" dirty="0" smtClean="0"/>
              <a:t>Peripheral pulses </a:t>
            </a:r>
            <a:r>
              <a:rPr lang="en-US" dirty="0" smtClean="0"/>
              <a:t>(</a:t>
            </a:r>
            <a:r>
              <a:rPr lang="en-US" dirty="0" smtClean="0">
                <a:cs typeface="Times New Roman" pitchFamily="18" charset="0"/>
              </a:rPr>
              <a:t>↓ indicates vascular insufficiency)</a:t>
            </a:r>
          </a:p>
          <a:p>
            <a:pPr lvl="1" algn="just">
              <a:lnSpc>
                <a:spcPct val="150000"/>
              </a:lnSpc>
              <a:buNone/>
              <a:defRPr/>
            </a:pPr>
            <a:endParaRPr lang="en-US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Neurovascular assessment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Edema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Sensation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Motor function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Pain</a:t>
            </a:r>
          </a:p>
          <a:p>
            <a:pPr lvl="1">
              <a:lnSpc>
                <a:spcPct val="150000"/>
              </a:lnSpc>
              <a:defRPr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NURSING DIAGNOSES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Risk for peripheral neurovascular dysfunction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Acute pain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Risk for infection</a:t>
            </a:r>
          </a:p>
          <a:p>
            <a:pPr lvl="1" algn="just">
              <a:lnSpc>
                <a:spcPct val="150000"/>
              </a:lnSpc>
              <a:buNone/>
              <a:defRPr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Risk for impaired skin integrity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Impaired physical mobility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Ineffective therapeutic regimen management</a:t>
            </a:r>
            <a:endParaRPr lang="en-US" sz="3600" dirty="0" smtClean="0"/>
          </a:p>
          <a:p>
            <a:pPr lvl="1" algn="just">
              <a:lnSpc>
                <a:spcPct val="150000"/>
              </a:lnSpc>
              <a:defRPr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NURSING MANAGEMENT </a:t>
            </a:r>
            <a:br>
              <a:rPr lang="en-US" sz="3400" b="1" dirty="0" smtClean="0">
                <a:solidFill>
                  <a:srgbClr val="FF0000"/>
                </a:solidFill>
              </a:rPr>
            </a:br>
            <a:r>
              <a:rPr lang="en-US" sz="3400" b="1" dirty="0" smtClean="0">
                <a:solidFill>
                  <a:srgbClr val="FF0000"/>
                </a:solidFill>
              </a:rPr>
              <a:t>NURSING IMPLEMENTATION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General post-op care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Assess dressings/casts for bleeding/drainage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Prevent complications of immobility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Measures to prevent constipation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Frequent position changes/ ambulate as permitted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3200" dirty="0" smtClean="0"/>
              <a:t>ROM exercised of unaffected joints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Deep breathing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Isometric exercises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Trapeze bar if permitted</a:t>
            </a:r>
            <a:endParaRPr lang="en-CA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200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Traction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Ensure: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No frayed ropes, loose knots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Ropes in pulley grooves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Pulley clamps fastened securely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Weights must hang freely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Appropriate body alignment</a:t>
            </a:r>
          </a:p>
          <a:p>
            <a:pPr>
              <a:lnSpc>
                <a:spcPct val="150000"/>
              </a:lnSpc>
            </a:pPr>
            <a:endParaRPr lang="en-CA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Inspect skin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Around slings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/>
              <a:t>Around pins</a:t>
            </a:r>
            <a:endParaRPr lang="en-CA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819400" y="1447800"/>
            <a:ext cx="3733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7696200" cy="51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22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Nursing Implementation: Cast care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Casts can cause neurovascular complications if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Too tight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Edematous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Frequent neurovascular checks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Ice and elevation during early phase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COMPLICATIONS OF FRACTURES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INFECTION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Open fractures and soft tissue injuries have </a:t>
            </a:r>
            <a:r>
              <a:rPr lang="en-US" dirty="0" smtClean="0">
                <a:sym typeface="Symbol" pitchFamily="18" charset="2"/>
              </a:rPr>
              <a:t></a:t>
            </a:r>
            <a:r>
              <a:rPr lang="en-US" dirty="0" smtClean="0"/>
              <a:t> incidence</a:t>
            </a:r>
          </a:p>
          <a:p>
            <a:pPr>
              <a:lnSpc>
                <a:spcPct val="150000"/>
              </a:lnSpc>
              <a:defRPr/>
            </a:pPr>
            <a:r>
              <a:rPr lang="en-US" dirty="0" err="1" smtClean="0"/>
              <a:t>Osteomyelitis</a:t>
            </a:r>
            <a:r>
              <a:rPr lang="en-US" dirty="0" smtClean="0"/>
              <a:t> can become chronic</a:t>
            </a:r>
            <a:endParaRPr lang="en-US" sz="36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b="1" dirty="0"/>
          </a:p>
        </p:txBody>
      </p:sp>
      <p:pic>
        <p:nvPicPr>
          <p:cNvPr id="55298" name="Picture 2" descr="Image result for fracture-inf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76800"/>
            <a:ext cx="3581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0772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Collaborative Care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Open fractures require aggressive surgical debridement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Post-op IV antibiotics for 3 to 7 days (prophylactic)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b="1" dirty="0" smtClean="0"/>
              <a:t>2.Compartment Syndrome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/>
              <a:t>Condition in which elevated </a:t>
            </a:r>
            <a:r>
              <a:rPr lang="en-US" dirty="0" err="1" smtClean="0"/>
              <a:t>intracompartmental</a:t>
            </a:r>
            <a:r>
              <a:rPr lang="en-US" dirty="0" smtClean="0"/>
              <a:t> pressure within a confined </a:t>
            </a:r>
            <a:r>
              <a:rPr lang="en-US" dirty="0" err="1" smtClean="0"/>
              <a:t>myofascial</a:t>
            </a:r>
            <a:r>
              <a:rPr lang="en-US" dirty="0" smtClean="0"/>
              <a:t> compartment compromises the neurovascular function of tissues within that space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8534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Causes capillary perfusion to be reduced below a level necessary for tissue viability</a:t>
            </a:r>
          </a:p>
          <a:p>
            <a:pPr marL="514350" indent="-514350"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2226" name="Picture 2" descr="Image result for fracture- compartment synd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1"/>
            <a:ext cx="6172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Two basic etiologies create compartment syndrome: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Decreased compartment size (dressings, splints, casts)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Increased compartment content (bleeding, edema)</a:t>
            </a:r>
          </a:p>
          <a:p>
            <a:pPr lvl="1">
              <a:lnSpc>
                <a:spcPct val="150000"/>
              </a:lnSpc>
              <a:buNone/>
              <a:defRPr/>
            </a:pPr>
            <a:endParaRPr lang="en-US" sz="3200" dirty="0" smtClean="0"/>
          </a:p>
          <a:p>
            <a:pPr lvl="2">
              <a:lnSpc>
                <a:spcPct val="150000"/>
              </a:lnSpc>
              <a:defRPr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defRPr/>
            </a:pPr>
            <a:r>
              <a:rPr lang="en-US" dirty="0" smtClean="0"/>
              <a:t>Clinical Manifestations</a:t>
            </a:r>
          </a:p>
          <a:p>
            <a:pPr marL="996950" lvl="1" indent="-533400">
              <a:lnSpc>
                <a:spcPct val="150000"/>
              </a:lnSpc>
              <a:defRPr/>
            </a:pPr>
            <a:r>
              <a:rPr lang="en-US" sz="3200" dirty="0" smtClean="0"/>
              <a:t>Six Ps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3200" dirty="0" err="1" smtClean="0"/>
              <a:t>Paresthesia</a:t>
            </a:r>
            <a:r>
              <a:rPr lang="en-US" sz="3200" dirty="0" smtClean="0"/>
              <a:t> (unrelieved by narcotics)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3200" dirty="0" smtClean="0"/>
              <a:t>Pain (unrelieved by narcotics)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3200" dirty="0" smtClean="0"/>
              <a:t>Pressure</a:t>
            </a:r>
          </a:p>
          <a:p>
            <a:pPr marL="1371600" lvl="2" indent="-457200">
              <a:lnSpc>
                <a:spcPct val="150000"/>
              </a:lnSpc>
              <a:buNone/>
              <a:defRPr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defRPr/>
            </a:pPr>
            <a:r>
              <a:rPr lang="en-US" dirty="0" smtClean="0"/>
              <a:t>Clinical Manifestations</a:t>
            </a:r>
          </a:p>
          <a:p>
            <a:pPr marL="996950" lvl="1" indent="-533400">
              <a:lnSpc>
                <a:spcPct val="150000"/>
              </a:lnSpc>
              <a:defRPr/>
            </a:pPr>
            <a:r>
              <a:rPr lang="en-US" sz="3200" dirty="0" smtClean="0"/>
              <a:t>Six Ps: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 startAt="4"/>
              <a:defRPr/>
            </a:pPr>
            <a:r>
              <a:rPr lang="en-US" sz="3200" dirty="0" smtClean="0"/>
              <a:t>Pallor (loss of normal color, coolness)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 startAt="4"/>
              <a:defRPr/>
            </a:pPr>
            <a:r>
              <a:rPr lang="en-US" sz="3200" dirty="0" smtClean="0"/>
              <a:t>Paralysis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 startAt="4"/>
              <a:defRPr/>
            </a:pPr>
            <a:r>
              <a:rPr lang="en-US" sz="3200" dirty="0" err="1" smtClean="0"/>
              <a:t>Pulselessness</a:t>
            </a:r>
            <a:r>
              <a:rPr lang="en-US" sz="3200" dirty="0" smtClean="0"/>
              <a:t> (decreased/absent pulses)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 startAt="4"/>
              <a:defRPr/>
            </a:pPr>
            <a:endParaRPr lang="en-US" sz="3200" dirty="0" smtClean="0"/>
          </a:p>
          <a:p>
            <a:pPr marL="1371600" lvl="2" indent="-457200">
              <a:lnSpc>
                <a:spcPct val="150000"/>
              </a:lnSpc>
              <a:buNone/>
              <a:defRPr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Clinical Manifestations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Six </a:t>
            </a:r>
            <a:r>
              <a:rPr lang="en-US" sz="3200" i="1" dirty="0" smtClean="0"/>
              <a:t>P</a:t>
            </a:r>
            <a:r>
              <a:rPr lang="en-US" sz="3200" dirty="0" smtClean="0"/>
              <a:t>s: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3200" dirty="0" smtClean="0"/>
              <a:t>Patient may present with one or all of the six</a:t>
            </a:r>
            <a:r>
              <a:rPr lang="en-US" sz="3200" i="1" dirty="0" smtClean="0"/>
              <a:t> P</a:t>
            </a:r>
            <a:r>
              <a:rPr lang="en-US" sz="3200" dirty="0" smtClean="0"/>
              <a:t>s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3200" dirty="0" smtClean="0"/>
              <a:t>Compare </a:t>
            </a:r>
            <a:r>
              <a:rPr lang="en-US" sz="3200" dirty="0" err="1" smtClean="0"/>
              <a:t>extemities</a:t>
            </a:r>
            <a:endParaRPr lang="en-US" sz="3200" dirty="0" smtClean="0"/>
          </a:p>
          <a:p>
            <a:pPr lvl="2">
              <a:lnSpc>
                <a:spcPct val="150000"/>
              </a:lnSpc>
              <a:buNone/>
              <a:defRPr/>
            </a:pPr>
            <a:endParaRPr lang="en-US" sz="32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Depending on the communication or non-communication with the external environment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Open or closed (compound or simple)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Clinical Manifestations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Absence of peripheral pulse = ominous late sign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err="1" smtClean="0"/>
              <a:t>Myoglobinuria</a:t>
            </a:r>
            <a:endParaRPr lang="en-US" sz="3200" dirty="0" smtClean="0"/>
          </a:p>
          <a:p>
            <a:pPr lvl="2">
              <a:lnSpc>
                <a:spcPct val="150000"/>
              </a:lnSpc>
              <a:defRPr/>
            </a:pPr>
            <a:r>
              <a:rPr lang="en-US" sz="3200" dirty="0" smtClean="0"/>
              <a:t>Dark reddish-brown urine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Collaborative Care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Prompt, accurate diagnosis is critical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Early recognition is the key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Do not apply ice or elevate above heart level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Collaborative Care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Remove/loosen the bandage and bivalve the cast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Reduce traction weight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/>
              <a:t>Surgical decompression (</a:t>
            </a:r>
            <a:r>
              <a:rPr lang="en-US" sz="3200" dirty="0" err="1" smtClean="0"/>
              <a:t>fasciotomy</a:t>
            </a:r>
            <a:r>
              <a:rPr lang="en-US" sz="3200" dirty="0" smtClean="0"/>
              <a:t>)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b="1" dirty="0" smtClean="0"/>
              <a:t>3. Venous Thrombosis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Veins of the lower extremities and pelvis are highly susceptible to thrombus formation after fracture, especially hip fracture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b="1" dirty="0" smtClean="0"/>
              <a:t>4. Fat Embolism Syndrome (FES)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Characterized by the presence of fat globules in tissues and organs after a traumatic skeletal injury</a:t>
            </a:r>
            <a:endParaRPr lang="en-US" sz="3600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5. SHOCK (EARLY)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Hypovolemic</a:t>
            </a:r>
            <a:r>
              <a:rPr lang="en-US" dirty="0" smtClean="0"/>
              <a:t> or traumatic shock resulting from hemorrhage (both visible and </a:t>
            </a:r>
            <a:r>
              <a:rPr lang="en-US" dirty="0" err="1" smtClean="0"/>
              <a:t>nonvisible</a:t>
            </a:r>
            <a:r>
              <a:rPr lang="en-US" dirty="0" smtClean="0"/>
              <a:t> blood loss) and from loss of extracellular fluid into damaged tissues may occur in fractures of the extremities, thorax, pelvis, or spine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EARLY COMPLICATIONS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Deep vein thrombosis (DVT), thromboembolism,</a:t>
            </a:r>
            <a:r>
              <a:rPr lang="en-US" dirty="0" smtClean="0"/>
              <a:t> </a:t>
            </a:r>
            <a:r>
              <a:rPr lang="en-US" b="1" dirty="0" smtClean="0"/>
              <a:t>and pulmonary embolus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DELAYED UNION AND NONUNION (DELAYED)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Delayed union occurs when healing does not occur at a normal rate for the location and type of fracture.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en-US" dirty="0" smtClean="0"/>
              <a:t>Delayed union may be associated with distraction (pulling apart) of bone fragments, systemic or local infection, poor nutrition, or </a:t>
            </a:r>
            <a:r>
              <a:rPr lang="en-US" dirty="0" err="1" smtClean="0"/>
              <a:t>comorbidity</a:t>
            </a:r>
            <a:endParaRPr lang="en-US" dirty="0" smtClean="0"/>
          </a:p>
          <a:p>
            <a:pPr marL="514350" indent="-514350"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Cont…..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Nonunion </a:t>
            </a:r>
            <a:r>
              <a:rPr lang="en-US" dirty="0" smtClean="0"/>
              <a:t>results from failure of the ends of a fractured bone to unite.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1977</Words>
  <Application>Microsoft Office PowerPoint</Application>
  <PresentationFormat>On-screen Show (4:3)</PresentationFormat>
  <Paragraphs>317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9" baseType="lpstr">
      <vt:lpstr>Arial</vt:lpstr>
      <vt:lpstr>Calibri</vt:lpstr>
      <vt:lpstr>Symbol</vt:lpstr>
      <vt:lpstr>Times New Roman</vt:lpstr>
      <vt:lpstr>Wingdings</vt:lpstr>
      <vt:lpstr>Office Theme</vt:lpstr>
      <vt:lpstr>FRACTURES</vt:lpstr>
      <vt:lpstr>OBJECTIVES</vt:lpstr>
      <vt:lpstr>DEFINITION</vt:lpstr>
      <vt:lpstr>Cont……..</vt:lpstr>
      <vt:lpstr>PowerPoint Presentation</vt:lpstr>
      <vt:lpstr>PowerPoint Presentation</vt:lpstr>
      <vt:lpstr> </vt:lpstr>
      <vt:lpstr>PowerPoint Presentation</vt:lpstr>
      <vt:lpstr>CLASSIFICATION</vt:lpstr>
      <vt:lpstr>Cont….</vt:lpstr>
      <vt:lpstr>Cont….</vt:lpstr>
      <vt:lpstr>Cont….</vt:lpstr>
      <vt:lpstr>Cont….</vt:lpstr>
      <vt:lpstr>Cont….</vt:lpstr>
      <vt:lpstr>Cont….</vt:lpstr>
      <vt:lpstr>PowerPoint Presentation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OTHER TYPES OF FRACTURES</vt:lpstr>
      <vt:lpstr>Cont….</vt:lpstr>
      <vt:lpstr>Cont….</vt:lpstr>
      <vt:lpstr>Cont….</vt:lpstr>
      <vt:lpstr>Cont….</vt:lpstr>
      <vt:lpstr>Cont….</vt:lpstr>
      <vt:lpstr>OTHERS</vt:lpstr>
      <vt:lpstr>PowerPoint Presentation</vt:lpstr>
      <vt:lpstr>PowerPoint Presentation</vt:lpstr>
      <vt:lpstr>CLINICAL MANIFESTATIONS</vt:lpstr>
      <vt:lpstr>Cont….</vt:lpstr>
      <vt:lpstr>Cont….</vt:lpstr>
      <vt:lpstr>Cont….</vt:lpstr>
      <vt:lpstr>Cont….</vt:lpstr>
      <vt:lpstr>Cont….</vt:lpstr>
      <vt:lpstr>Cont….</vt:lpstr>
      <vt:lpstr>FRACTURE HEALING</vt:lpstr>
      <vt:lpstr>Cont….</vt:lpstr>
      <vt:lpstr>Cont….</vt:lpstr>
      <vt:lpstr>Cont….</vt:lpstr>
      <vt:lpstr>Cont….</vt:lpstr>
      <vt:lpstr>Cont….</vt:lpstr>
      <vt:lpstr>COLLABORATIVE CARE</vt:lpstr>
      <vt:lpstr>FRACTURE REDUCTION</vt:lpstr>
      <vt:lpstr>FRACTURE REDUCTION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TECHNIQUES OF INTERNAL FIXATION</vt:lpstr>
      <vt:lpstr>Cont….</vt:lpstr>
      <vt:lpstr>Cont….</vt:lpstr>
      <vt:lpstr>Cont….</vt:lpstr>
      <vt:lpstr>Cont….</vt:lpstr>
      <vt:lpstr>NURSING MANAGEMENT  NURSING ASSESSMENT FOR FRACTURES</vt:lpstr>
      <vt:lpstr>Cont….</vt:lpstr>
      <vt:lpstr>Cont….</vt:lpstr>
      <vt:lpstr>NURSING DIAGNOSES</vt:lpstr>
      <vt:lpstr>Cont….</vt:lpstr>
      <vt:lpstr>NURSING MANAGEMENT  NURSING IMPLEMENTATION</vt:lpstr>
      <vt:lpstr>Cont….</vt:lpstr>
      <vt:lpstr>Cont….</vt:lpstr>
      <vt:lpstr>Cont….</vt:lpstr>
      <vt:lpstr>Nursing Implementation: Cast care</vt:lpstr>
      <vt:lpstr>COMPLICATIONS OF FRACTURES </vt:lpstr>
      <vt:lpstr>Cont….</vt:lpstr>
      <vt:lpstr>Cont….</vt:lpstr>
      <vt:lpstr>PowerPoint Presentation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Cont….</vt:lpstr>
      <vt:lpstr>OTHER EARLY COMPLICATIONS </vt:lpstr>
      <vt:lpstr>Cont….</vt:lpstr>
      <vt:lpstr>Cont….</vt:lpstr>
      <vt:lpstr>Cont…..</vt:lpstr>
      <vt:lpstr>Cont….</vt:lpstr>
      <vt:lpstr>Cont….</vt:lpstr>
      <vt:lpstr>Cont….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28</cp:revision>
  <dcterms:created xsi:type="dcterms:W3CDTF">2018-05-02T06:29:09Z</dcterms:created>
  <dcterms:modified xsi:type="dcterms:W3CDTF">2023-12-11T06:28:55Z</dcterms:modified>
</cp:coreProperties>
</file>