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5" r:id="rId3"/>
    <p:sldId id="257" r:id="rId4"/>
    <p:sldId id="275" r:id="rId5"/>
    <p:sldId id="258" r:id="rId6"/>
    <p:sldId id="259" r:id="rId7"/>
    <p:sldId id="260" r:id="rId8"/>
    <p:sldId id="261" r:id="rId9"/>
    <p:sldId id="262" r:id="rId10"/>
    <p:sldId id="263" r:id="rId11"/>
    <p:sldId id="264" r:id="rId12"/>
    <p:sldId id="265" r:id="rId13"/>
    <p:sldId id="271" r:id="rId14"/>
    <p:sldId id="278" r:id="rId15"/>
    <p:sldId id="266" r:id="rId16"/>
    <p:sldId id="267" r:id="rId17"/>
    <p:sldId id="268" r:id="rId18"/>
    <p:sldId id="276" r:id="rId19"/>
    <p:sldId id="269" r:id="rId20"/>
    <p:sldId id="277" r:id="rId21"/>
    <p:sldId id="270" r:id="rId22"/>
    <p:sldId id="272" r:id="rId23"/>
    <p:sldId id="273" r:id="rId24"/>
    <p:sldId id="279" r:id="rId25"/>
    <p:sldId id="280" r:id="rId26"/>
    <p:sldId id="281" r:id="rId27"/>
    <p:sldId id="282" r:id="rId28"/>
    <p:sldId id="283" r:id="rId29"/>
    <p:sldId id="286" r:id="rId30"/>
    <p:sldId id="284"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74" autoAdjust="0"/>
    <p:restoredTop sz="94614" autoAdjust="0"/>
  </p:normalViewPr>
  <p:slideViewPr>
    <p:cSldViewPr>
      <p:cViewPr>
        <p:scale>
          <a:sx n="89" d="100"/>
          <a:sy n="89" d="100"/>
        </p:scale>
        <p:origin x="-1258" y="202"/>
      </p:cViewPr>
      <p:guideLst>
        <p:guide orient="horz" pos="2160"/>
        <p:guide pos="2880"/>
      </p:guideLst>
    </p:cSldViewPr>
  </p:slideViewPr>
  <p:outlineViewPr>
    <p:cViewPr>
      <p:scale>
        <a:sx n="33" d="100"/>
        <a:sy n="33" d="100"/>
      </p:scale>
      <p:origin x="0" y="10709"/>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9A918D-A28A-48D0-909D-1B2852121EF2}" type="doc">
      <dgm:prSet loTypeId="urn:microsoft.com/office/officeart/2005/8/layout/pyramid2" loCatId="list" qsTypeId="urn:microsoft.com/office/officeart/2005/8/quickstyle/simple1" qsCatId="simple" csTypeId="urn:microsoft.com/office/officeart/2005/8/colors/colorful3" csCatId="colorful" phldr="1"/>
      <dgm:spPr/>
    </dgm:pt>
    <dgm:pt modelId="{2A51BA5F-E22F-4D96-8872-FF40AA0CD80B}">
      <dgm:prSet phldrT="[Text]" custT="1"/>
      <dgm:spPr/>
      <dgm:t>
        <a:bodyPr/>
        <a:lstStyle/>
        <a:p>
          <a:r>
            <a:rPr lang="en-US" sz="2400" dirty="0" smtClean="0"/>
            <a:t>Approach</a:t>
          </a:r>
          <a:endParaRPr lang="en-US" sz="2400" dirty="0"/>
        </a:p>
      </dgm:t>
    </dgm:pt>
    <dgm:pt modelId="{D596FF6B-56CC-4709-8A14-791F771E5D44}" type="parTrans" cxnId="{E4610DE7-41FD-4647-BD8B-FC74750CD4D9}">
      <dgm:prSet/>
      <dgm:spPr/>
      <dgm:t>
        <a:bodyPr/>
        <a:lstStyle/>
        <a:p>
          <a:endParaRPr lang="en-US"/>
        </a:p>
      </dgm:t>
    </dgm:pt>
    <dgm:pt modelId="{256EA207-2E56-4AFB-A2A9-F7E90DBE8864}" type="sibTrans" cxnId="{E4610DE7-41FD-4647-BD8B-FC74750CD4D9}">
      <dgm:prSet/>
      <dgm:spPr/>
      <dgm:t>
        <a:bodyPr/>
        <a:lstStyle/>
        <a:p>
          <a:endParaRPr lang="en-US"/>
        </a:p>
      </dgm:t>
    </dgm:pt>
    <dgm:pt modelId="{2AF4E983-43FD-4166-9A0B-C00BC778097B}">
      <dgm:prSet phldrT="[Text]" custT="1"/>
      <dgm:spPr/>
      <dgm:t>
        <a:bodyPr/>
        <a:lstStyle/>
        <a:p>
          <a:r>
            <a:rPr lang="en-US" sz="2400" dirty="0" smtClean="0"/>
            <a:t>Variable</a:t>
          </a:r>
          <a:endParaRPr lang="en-US" sz="2400" dirty="0"/>
        </a:p>
      </dgm:t>
    </dgm:pt>
    <dgm:pt modelId="{4C44F9DA-C676-4E98-A358-8522B6F80282}" type="parTrans" cxnId="{3E53FEBC-E571-4C37-8E7B-EF7EDE1D45BF}">
      <dgm:prSet/>
      <dgm:spPr/>
      <dgm:t>
        <a:bodyPr/>
        <a:lstStyle/>
        <a:p>
          <a:endParaRPr lang="en-US"/>
        </a:p>
      </dgm:t>
    </dgm:pt>
    <dgm:pt modelId="{AF6677D8-A301-45C3-8CC0-BD6ECE403034}" type="sibTrans" cxnId="{3E53FEBC-E571-4C37-8E7B-EF7EDE1D45BF}">
      <dgm:prSet/>
      <dgm:spPr/>
      <dgm:t>
        <a:bodyPr/>
        <a:lstStyle/>
        <a:p>
          <a:endParaRPr lang="en-US"/>
        </a:p>
      </dgm:t>
    </dgm:pt>
    <dgm:pt modelId="{9CDDED7F-97D9-41FA-85FD-6E36AC7EEB95}">
      <dgm:prSet phldrT="[Text]" custT="1"/>
      <dgm:spPr/>
      <dgm:t>
        <a:bodyPr/>
        <a:lstStyle/>
        <a:p>
          <a:r>
            <a:rPr lang="en-US" sz="2400" dirty="0" smtClean="0"/>
            <a:t>Population, sample and sampling technique</a:t>
          </a:r>
          <a:endParaRPr lang="en-US" sz="2400" dirty="0"/>
        </a:p>
      </dgm:t>
    </dgm:pt>
    <dgm:pt modelId="{493A2B34-719C-491B-93F9-FB8C6794991F}" type="parTrans" cxnId="{2F74BF20-7F15-485C-A986-B6063449E9F7}">
      <dgm:prSet/>
      <dgm:spPr/>
      <dgm:t>
        <a:bodyPr/>
        <a:lstStyle/>
        <a:p>
          <a:endParaRPr lang="en-US"/>
        </a:p>
      </dgm:t>
    </dgm:pt>
    <dgm:pt modelId="{D799C369-490F-4173-AF91-F2A9F05A1E71}" type="sibTrans" cxnId="{2F74BF20-7F15-485C-A986-B6063449E9F7}">
      <dgm:prSet/>
      <dgm:spPr/>
      <dgm:t>
        <a:bodyPr/>
        <a:lstStyle/>
        <a:p>
          <a:endParaRPr lang="en-US"/>
        </a:p>
      </dgm:t>
    </dgm:pt>
    <dgm:pt modelId="{7F7BA037-F7E0-4E52-8820-EE93F25AD6A6}">
      <dgm:prSet phldrT="[Text]" custT="1"/>
      <dgm:spPr/>
      <dgm:t>
        <a:bodyPr/>
        <a:lstStyle/>
        <a:p>
          <a:r>
            <a:rPr lang="en-US" sz="2400" dirty="0" smtClean="0"/>
            <a:t>Time </a:t>
          </a:r>
          <a:endParaRPr lang="en-US" sz="2400" dirty="0"/>
        </a:p>
      </dgm:t>
    </dgm:pt>
    <dgm:pt modelId="{226913BB-35FC-44A8-921B-9FD5B1738777}" type="parTrans" cxnId="{39EE46D6-DFE1-41F0-B901-44453997A65B}">
      <dgm:prSet/>
      <dgm:spPr/>
      <dgm:t>
        <a:bodyPr/>
        <a:lstStyle/>
        <a:p>
          <a:endParaRPr lang="en-US"/>
        </a:p>
      </dgm:t>
    </dgm:pt>
    <dgm:pt modelId="{895F3B69-7D51-439B-B344-2CFB63AB61A8}" type="sibTrans" cxnId="{39EE46D6-DFE1-41F0-B901-44453997A65B}">
      <dgm:prSet/>
      <dgm:spPr/>
      <dgm:t>
        <a:bodyPr/>
        <a:lstStyle/>
        <a:p>
          <a:endParaRPr lang="en-US"/>
        </a:p>
      </dgm:t>
    </dgm:pt>
    <dgm:pt modelId="{CECD735D-9D29-4AE3-A6DA-CC1C55219625}">
      <dgm:prSet phldrT="[Text]" custT="1"/>
      <dgm:spPr/>
      <dgm:t>
        <a:bodyPr/>
        <a:lstStyle/>
        <a:p>
          <a:r>
            <a:rPr lang="en-US" sz="2400" dirty="0" smtClean="0"/>
            <a:t>Setting</a:t>
          </a:r>
          <a:endParaRPr lang="en-US" sz="2400" dirty="0"/>
        </a:p>
      </dgm:t>
    </dgm:pt>
    <dgm:pt modelId="{F4EB5658-5077-4979-A9F1-1CBAAE6801CB}" type="parTrans" cxnId="{CD0D3D46-4BCF-4E41-81DB-A322B6BA103A}">
      <dgm:prSet/>
      <dgm:spPr/>
      <dgm:t>
        <a:bodyPr/>
        <a:lstStyle/>
        <a:p>
          <a:endParaRPr lang="en-US"/>
        </a:p>
      </dgm:t>
    </dgm:pt>
    <dgm:pt modelId="{D00E4F16-DB51-4CD7-BF22-CCD8F1F146F6}" type="sibTrans" cxnId="{CD0D3D46-4BCF-4E41-81DB-A322B6BA103A}">
      <dgm:prSet/>
      <dgm:spPr/>
      <dgm:t>
        <a:bodyPr/>
        <a:lstStyle/>
        <a:p>
          <a:endParaRPr lang="en-US"/>
        </a:p>
      </dgm:t>
    </dgm:pt>
    <dgm:pt modelId="{F4572C82-5C86-4437-9F93-087300525DB9}">
      <dgm:prSet phldrT="[Text]" custT="1"/>
      <dgm:spPr/>
      <dgm:t>
        <a:bodyPr/>
        <a:lstStyle/>
        <a:p>
          <a:r>
            <a:rPr lang="en-US" sz="2400" dirty="0" smtClean="0"/>
            <a:t>Tool and method of data analysis</a:t>
          </a:r>
          <a:endParaRPr lang="en-US" sz="2400" dirty="0"/>
        </a:p>
      </dgm:t>
    </dgm:pt>
    <dgm:pt modelId="{EBCE88CA-FA8F-4AF1-B595-F7334E8C0773}" type="parTrans" cxnId="{D403BB72-D702-432C-B211-3D6008299459}">
      <dgm:prSet/>
      <dgm:spPr/>
      <dgm:t>
        <a:bodyPr/>
        <a:lstStyle/>
        <a:p>
          <a:endParaRPr lang="en-US"/>
        </a:p>
      </dgm:t>
    </dgm:pt>
    <dgm:pt modelId="{C4AE7DD8-F2FB-4C86-BC6A-44D0F56563E5}" type="sibTrans" cxnId="{D403BB72-D702-432C-B211-3D6008299459}">
      <dgm:prSet/>
      <dgm:spPr/>
      <dgm:t>
        <a:bodyPr/>
        <a:lstStyle/>
        <a:p>
          <a:endParaRPr lang="en-US"/>
        </a:p>
      </dgm:t>
    </dgm:pt>
    <dgm:pt modelId="{DDCF0D32-6B94-4145-9781-944251063A9E}" type="pres">
      <dgm:prSet presAssocID="{179A918D-A28A-48D0-909D-1B2852121EF2}" presName="compositeShape" presStyleCnt="0">
        <dgm:presLayoutVars>
          <dgm:dir/>
          <dgm:resizeHandles/>
        </dgm:presLayoutVars>
      </dgm:prSet>
      <dgm:spPr/>
    </dgm:pt>
    <dgm:pt modelId="{8861AC73-90A6-4592-8CC4-85914FA0F8C5}" type="pres">
      <dgm:prSet presAssocID="{179A918D-A28A-48D0-909D-1B2852121EF2}" presName="pyramid" presStyleLbl="node1" presStyleIdx="0" presStyleCnt="1"/>
      <dgm:spPr/>
    </dgm:pt>
    <dgm:pt modelId="{5E86E4A7-400E-423E-AC48-3C97761297FC}" type="pres">
      <dgm:prSet presAssocID="{179A918D-A28A-48D0-909D-1B2852121EF2}" presName="theList" presStyleCnt="0"/>
      <dgm:spPr/>
    </dgm:pt>
    <dgm:pt modelId="{C7240974-EC0E-41BA-AC65-2BD76E2C3E61}" type="pres">
      <dgm:prSet presAssocID="{2A51BA5F-E22F-4D96-8872-FF40AA0CD80B}" presName="aNode" presStyleLbl="fgAcc1" presStyleIdx="0" presStyleCnt="6">
        <dgm:presLayoutVars>
          <dgm:bulletEnabled val="1"/>
        </dgm:presLayoutVars>
      </dgm:prSet>
      <dgm:spPr/>
      <dgm:t>
        <a:bodyPr/>
        <a:lstStyle/>
        <a:p>
          <a:endParaRPr lang="en-US"/>
        </a:p>
      </dgm:t>
    </dgm:pt>
    <dgm:pt modelId="{5B8F11A4-3432-419B-80C9-520188BBDA5A}" type="pres">
      <dgm:prSet presAssocID="{2A51BA5F-E22F-4D96-8872-FF40AA0CD80B}" presName="aSpace" presStyleCnt="0"/>
      <dgm:spPr/>
    </dgm:pt>
    <dgm:pt modelId="{64C2BDD9-BA26-4CF7-97CE-40DC58A66ECE}" type="pres">
      <dgm:prSet presAssocID="{2AF4E983-43FD-4166-9A0B-C00BC778097B}" presName="aNode" presStyleLbl="fgAcc1" presStyleIdx="1" presStyleCnt="6">
        <dgm:presLayoutVars>
          <dgm:bulletEnabled val="1"/>
        </dgm:presLayoutVars>
      </dgm:prSet>
      <dgm:spPr/>
      <dgm:t>
        <a:bodyPr/>
        <a:lstStyle/>
        <a:p>
          <a:endParaRPr lang="en-US"/>
        </a:p>
      </dgm:t>
    </dgm:pt>
    <dgm:pt modelId="{67F946C4-1849-4259-A32C-BB61BCABE1E8}" type="pres">
      <dgm:prSet presAssocID="{2AF4E983-43FD-4166-9A0B-C00BC778097B}" presName="aSpace" presStyleCnt="0"/>
      <dgm:spPr/>
    </dgm:pt>
    <dgm:pt modelId="{29514874-9BB0-4158-B221-2389DA93631B}" type="pres">
      <dgm:prSet presAssocID="{9CDDED7F-97D9-41FA-85FD-6E36AC7EEB95}" presName="aNode" presStyleLbl="fgAcc1" presStyleIdx="2" presStyleCnt="6">
        <dgm:presLayoutVars>
          <dgm:bulletEnabled val="1"/>
        </dgm:presLayoutVars>
      </dgm:prSet>
      <dgm:spPr/>
      <dgm:t>
        <a:bodyPr/>
        <a:lstStyle/>
        <a:p>
          <a:endParaRPr lang="en-US"/>
        </a:p>
      </dgm:t>
    </dgm:pt>
    <dgm:pt modelId="{0E7B4D11-411B-47B1-8213-A03FEE9DA2F7}" type="pres">
      <dgm:prSet presAssocID="{9CDDED7F-97D9-41FA-85FD-6E36AC7EEB95}" presName="aSpace" presStyleCnt="0"/>
      <dgm:spPr/>
    </dgm:pt>
    <dgm:pt modelId="{4167416F-4A8C-497D-B200-E91986BB0634}" type="pres">
      <dgm:prSet presAssocID="{7F7BA037-F7E0-4E52-8820-EE93F25AD6A6}" presName="aNode" presStyleLbl="fgAcc1" presStyleIdx="3" presStyleCnt="6">
        <dgm:presLayoutVars>
          <dgm:bulletEnabled val="1"/>
        </dgm:presLayoutVars>
      </dgm:prSet>
      <dgm:spPr/>
      <dgm:t>
        <a:bodyPr/>
        <a:lstStyle/>
        <a:p>
          <a:endParaRPr lang="en-US"/>
        </a:p>
      </dgm:t>
    </dgm:pt>
    <dgm:pt modelId="{B2B18D5F-C1E5-4F36-B3FF-A29886FE2AB9}" type="pres">
      <dgm:prSet presAssocID="{7F7BA037-F7E0-4E52-8820-EE93F25AD6A6}" presName="aSpace" presStyleCnt="0"/>
      <dgm:spPr/>
    </dgm:pt>
    <dgm:pt modelId="{D447BDE2-E61D-41CA-8F34-34506BB83F33}" type="pres">
      <dgm:prSet presAssocID="{CECD735D-9D29-4AE3-A6DA-CC1C55219625}" presName="aNode" presStyleLbl="fgAcc1" presStyleIdx="4" presStyleCnt="6">
        <dgm:presLayoutVars>
          <dgm:bulletEnabled val="1"/>
        </dgm:presLayoutVars>
      </dgm:prSet>
      <dgm:spPr/>
      <dgm:t>
        <a:bodyPr/>
        <a:lstStyle/>
        <a:p>
          <a:endParaRPr lang="en-US"/>
        </a:p>
      </dgm:t>
    </dgm:pt>
    <dgm:pt modelId="{661CD4D4-8DCA-4E9B-9036-A50F9F94B0F1}" type="pres">
      <dgm:prSet presAssocID="{CECD735D-9D29-4AE3-A6DA-CC1C55219625}" presName="aSpace" presStyleCnt="0"/>
      <dgm:spPr/>
    </dgm:pt>
    <dgm:pt modelId="{47B92B5F-3620-45CA-BCC9-0485EFE8947A}" type="pres">
      <dgm:prSet presAssocID="{F4572C82-5C86-4437-9F93-087300525DB9}" presName="aNode" presStyleLbl="fgAcc1" presStyleIdx="5" presStyleCnt="6">
        <dgm:presLayoutVars>
          <dgm:bulletEnabled val="1"/>
        </dgm:presLayoutVars>
      </dgm:prSet>
      <dgm:spPr/>
      <dgm:t>
        <a:bodyPr/>
        <a:lstStyle/>
        <a:p>
          <a:endParaRPr lang="en-US"/>
        </a:p>
      </dgm:t>
    </dgm:pt>
    <dgm:pt modelId="{C44C501A-5183-4E19-872B-F66CE57EEA16}" type="pres">
      <dgm:prSet presAssocID="{F4572C82-5C86-4437-9F93-087300525DB9}" presName="aSpace" presStyleCnt="0"/>
      <dgm:spPr/>
    </dgm:pt>
  </dgm:ptLst>
  <dgm:cxnLst>
    <dgm:cxn modelId="{10224F44-F363-4647-8C16-9DC805519882}" type="presOf" srcId="{179A918D-A28A-48D0-909D-1B2852121EF2}" destId="{DDCF0D32-6B94-4145-9781-944251063A9E}" srcOrd="0" destOrd="0" presId="urn:microsoft.com/office/officeart/2005/8/layout/pyramid2"/>
    <dgm:cxn modelId="{775C6873-3A96-485A-A206-8EE7B54286B8}" type="presOf" srcId="{7F7BA037-F7E0-4E52-8820-EE93F25AD6A6}" destId="{4167416F-4A8C-497D-B200-E91986BB0634}" srcOrd="0" destOrd="0" presId="urn:microsoft.com/office/officeart/2005/8/layout/pyramid2"/>
    <dgm:cxn modelId="{39EE46D6-DFE1-41F0-B901-44453997A65B}" srcId="{179A918D-A28A-48D0-909D-1B2852121EF2}" destId="{7F7BA037-F7E0-4E52-8820-EE93F25AD6A6}" srcOrd="3" destOrd="0" parTransId="{226913BB-35FC-44A8-921B-9FD5B1738777}" sibTransId="{895F3B69-7D51-439B-B344-2CFB63AB61A8}"/>
    <dgm:cxn modelId="{8D32DEB6-E2FC-464D-BDB3-9C2699E9E385}" type="presOf" srcId="{F4572C82-5C86-4437-9F93-087300525DB9}" destId="{47B92B5F-3620-45CA-BCC9-0485EFE8947A}" srcOrd="0" destOrd="0" presId="urn:microsoft.com/office/officeart/2005/8/layout/pyramid2"/>
    <dgm:cxn modelId="{F4A937EF-59A5-4184-93DB-432AD900E74F}" type="presOf" srcId="{2A51BA5F-E22F-4D96-8872-FF40AA0CD80B}" destId="{C7240974-EC0E-41BA-AC65-2BD76E2C3E61}" srcOrd="0" destOrd="0" presId="urn:microsoft.com/office/officeart/2005/8/layout/pyramid2"/>
    <dgm:cxn modelId="{E4610DE7-41FD-4647-BD8B-FC74750CD4D9}" srcId="{179A918D-A28A-48D0-909D-1B2852121EF2}" destId="{2A51BA5F-E22F-4D96-8872-FF40AA0CD80B}" srcOrd="0" destOrd="0" parTransId="{D596FF6B-56CC-4709-8A14-791F771E5D44}" sibTransId="{256EA207-2E56-4AFB-A2A9-F7E90DBE8864}"/>
    <dgm:cxn modelId="{E6AF5B05-278E-46D0-8768-725EFE25ECEE}" type="presOf" srcId="{CECD735D-9D29-4AE3-A6DA-CC1C55219625}" destId="{D447BDE2-E61D-41CA-8F34-34506BB83F33}" srcOrd="0" destOrd="0" presId="urn:microsoft.com/office/officeart/2005/8/layout/pyramid2"/>
    <dgm:cxn modelId="{02953112-32F9-4824-B057-52575354AC5F}" type="presOf" srcId="{2AF4E983-43FD-4166-9A0B-C00BC778097B}" destId="{64C2BDD9-BA26-4CF7-97CE-40DC58A66ECE}" srcOrd="0" destOrd="0" presId="urn:microsoft.com/office/officeart/2005/8/layout/pyramid2"/>
    <dgm:cxn modelId="{3E53FEBC-E571-4C37-8E7B-EF7EDE1D45BF}" srcId="{179A918D-A28A-48D0-909D-1B2852121EF2}" destId="{2AF4E983-43FD-4166-9A0B-C00BC778097B}" srcOrd="1" destOrd="0" parTransId="{4C44F9DA-C676-4E98-A358-8522B6F80282}" sibTransId="{AF6677D8-A301-45C3-8CC0-BD6ECE403034}"/>
    <dgm:cxn modelId="{D403BB72-D702-432C-B211-3D6008299459}" srcId="{179A918D-A28A-48D0-909D-1B2852121EF2}" destId="{F4572C82-5C86-4437-9F93-087300525DB9}" srcOrd="5" destOrd="0" parTransId="{EBCE88CA-FA8F-4AF1-B595-F7334E8C0773}" sibTransId="{C4AE7DD8-F2FB-4C86-BC6A-44D0F56563E5}"/>
    <dgm:cxn modelId="{CD0D3D46-4BCF-4E41-81DB-A322B6BA103A}" srcId="{179A918D-A28A-48D0-909D-1B2852121EF2}" destId="{CECD735D-9D29-4AE3-A6DA-CC1C55219625}" srcOrd="4" destOrd="0" parTransId="{F4EB5658-5077-4979-A9F1-1CBAAE6801CB}" sibTransId="{D00E4F16-DB51-4CD7-BF22-CCD8F1F146F6}"/>
    <dgm:cxn modelId="{2F74BF20-7F15-485C-A986-B6063449E9F7}" srcId="{179A918D-A28A-48D0-909D-1B2852121EF2}" destId="{9CDDED7F-97D9-41FA-85FD-6E36AC7EEB95}" srcOrd="2" destOrd="0" parTransId="{493A2B34-719C-491B-93F9-FB8C6794991F}" sibTransId="{D799C369-490F-4173-AF91-F2A9F05A1E71}"/>
    <dgm:cxn modelId="{152FEB67-5D5A-41FF-AE30-5F7663F19468}" type="presOf" srcId="{9CDDED7F-97D9-41FA-85FD-6E36AC7EEB95}" destId="{29514874-9BB0-4158-B221-2389DA93631B}" srcOrd="0" destOrd="0" presId="urn:microsoft.com/office/officeart/2005/8/layout/pyramid2"/>
    <dgm:cxn modelId="{277E12AB-A78A-42B2-8A9C-30F405D76E59}" type="presParOf" srcId="{DDCF0D32-6B94-4145-9781-944251063A9E}" destId="{8861AC73-90A6-4592-8CC4-85914FA0F8C5}" srcOrd="0" destOrd="0" presId="urn:microsoft.com/office/officeart/2005/8/layout/pyramid2"/>
    <dgm:cxn modelId="{FB3940B2-6E43-4A4B-971A-492B135EE87D}" type="presParOf" srcId="{DDCF0D32-6B94-4145-9781-944251063A9E}" destId="{5E86E4A7-400E-423E-AC48-3C97761297FC}" srcOrd="1" destOrd="0" presId="urn:microsoft.com/office/officeart/2005/8/layout/pyramid2"/>
    <dgm:cxn modelId="{1AF7687F-D160-472C-B1B4-BE4BB193C29F}" type="presParOf" srcId="{5E86E4A7-400E-423E-AC48-3C97761297FC}" destId="{C7240974-EC0E-41BA-AC65-2BD76E2C3E61}" srcOrd="0" destOrd="0" presId="urn:microsoft.com/office/officeart/2005/8/layout/pyramid2"/>
    <dgm:cxn modelId="{FF8A97D2-3EF8-48AB-969A-62E0B0A10F03}" type="presParOf" srcId="{5E86E4A7-400E-423E-AC48-3C97761297FC}" destId="{5B8F11A4-3432-419B-80C9-520188BBDA5A}" srcOrd="1" destOrd="0" presId="urn:microsoft.com/office/officeart/2005/8/layout/pyramid2"/>
    <dgm:cxn modelId="{915499FF-FF45-4CC0-AFB9-5F3C8540FCB1}" type="presParOf" srcId="{5E86E4A7-400E-423E-AC48-3C97761297FC}" destId="{64C2BDD9-BA26-4CF7-97CE-40DC58A66ECE}" srcOrd="2" destOrd="0" presId="urn:microsoft.com/office/officeart/2005/8/layout/pyramid2"/>
    <dgm:cxn modelId="{130A8C81-878D-4C03-AD91-64AD2BFCF137}" type="presParOf" srcId="{5E86E4A7-400E-423E-AC48-3C97761297FC}" destId="{67F946C4-1849-4259-A32C-BB61BCABE1E8}" srcOrd="3" destOrd="0" presId="urn:microsoft.com/office/officeart/2005/8/layout/pyramid2"/>
    <dgm:cxn modelId="{6B388342-BD1F-433D-8CFC-FE4028B4A0CF}" type="presParOf" srcId="{5E86E4A7-400E-423E-AC48-3C97761297FC}" destId="{29514874-9BB0-4158-B221-2389DA93631B}" srcOrd="4" destOrd="0" presId="urn:microsoft.com/office/officeart/2005/8/layout/pyramid2"/>
    <dgm:cxn modelId="{8D792769-DF23-4BF9-ADDB-95C75EFE0BB6}" type="presParOf" srcId="{5E86E4A7-400E-423E-AC48-3C97761297FC}" destId="{0E7B4D11-411B-47B1-8213-A03FEE9DA2F7}" srcOrd="5" destOrd="0" presId="urn:microsoft.com/office/officeart/2005/8/layout/pyramid2"/>
    <dgm:cxn modelId="{3C24DBFB-136A-4585-AA35-B987B45E9D51}" type="presParOf" srcId="{5E86E4A7-400E-423E-AC48-3C97761297FC}" destId="{4167416F-4A8C-497D-B200-E91986BB0634}" srcOrd="6" destOrd="0" presId="urn:microsoft.com/office/officeart/2005/8/layout/pyramid2"/>
    <dgm:cxn modelId="{4FC76339-1183-43CE-9E9E-0D8632E3650E}" type="presParOf" srcId="{5E86E4A7-400E-423E-AC48-3C97761297FC}" destId="{B2B18D5F-C1E5-4F36-B3FF-A29886FE2AB9}" srcOrd="7" destOrd="0" presId="urn:microsoft.com/office/officeart/2005/8/layout/pyramid2"/>
    <dgm:cxn modelId="{91F30051-A054-4E05-868A-DA19CAB8C015}" type="presParOf" srcId="{5E86E4A7-400E-423E-AC48-3C97761297FC}" destId="{D447BDE2-E61D-41CA-8F34-34506BB83F33}" srcOrd="8" destOrd="0" presId="urn:microsoft.com/office/officeart/2005/8/layout/pyramid2"/>
    <dgm:cxn modelId="{E5A858AE-BE88-4E73-A53B-7D74E5A0D54D}" type="presParOf" srcId="{5E86E4A7-400E-423E-AC48-3C97761297FC}" destId="{661CD4D4-8DCA-4E9B-9036-A50F9F94B0F1}" srcOrd="9" destOrd="0" presId="urn:microsoft.com/office/officeart/2005/8/layout/pyramid2"/>
    <dgm:cxn modelId="{7F84FDD6-3E2E-4B8E-8F18-E5ABD37A172A}" type="presParOf" srcId="{5E86E4A7-400E-423E-AC48-3C97761297FC}" destId="{47B92B5F-3620-45CA-BCC9-0485EFE8947A}" srcOrd="10" destOrd="0" presId="urn:microsoft.com/office/officeart/2005/8/layout/pyramid2"/>
    <dgm:cxn modelId="{E53C746A-1796-45FB-982E-43826EC5D1C9}" type="presParOf" srcId="{5E86E4A7-400E-423E-AC48-3C97761297FC}" destId="{C44C501A-5183-4E19-872B-F66CE57EEA16}" srcOrd="11"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61AC73-90A6-4592-8CC4-85914FA0F8C5}">
      <dsp:nvSpPr>
        <dsp:cNvPr id="0" name=""/>
        <dsp:cNvSpPr/>
      </dsp:nvSpPr>
      <dsp:spPr>
        <a:xfrm>
          <a:off x="1434266" y="0"/>
          <a:ext cx="5059363" cy="5059363"/>
        </a:xfrm>
        <a:prstGeom prst="triangl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240974-EC0E-41BA-AC65-2BD76E2C3E61}">
      <dsp:nvSpPr>
        <dsp:cNvPr id="0" name=""/>
        <dsp:cNvSpPr/>
      </dsp:nvSpPr>
      <dsp:spPr>
        <a:xfrm>
          <a:off x="3963947" y="508653"/>
          <a:ext cx="3288585" cy="598823"/>
        </a:xfrm>
        <a:prstGeom prst="round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Approach</a:t>
          </a:r>
          <a:endParaRPr lang="en-US" sz="2400" kern="1200" dirty="0"/>
        </a:p>
      </dsp:txBody>
      <dsp:txXfrm>
        <a:off x="3993179" y="537885"/>
        <a:ext cx="3230121" cy="540359"/>
      </dsp:txXfrm>
    </dsp:sp>
    <dsp:sp modelId="{64C2BDD9-BA26-4CF7-97CE-40DC58A66ECE}">
      <dsp:nvSpPr>
        <dsp:cNvPr id="0" name=""/>
        <dsp:cNvSpPr/>
      </dsp:nvSpPr>
      <dsp:spPr>
        <a:xfrm>
          <a:off x="3963947" y="1182329"/>
          <a:ext cx="3288585" cy="598823"/>
        </a:xfrm>
        <a:prstGeom prst="roundRect">
          <a:avLst/>
        </a:prstGeom>
        <a:solidFill>
          <a:schemeClr val="lt1">
            <a:alpha val="90000"/>
            <a:hueOff val="0"/>
            <a:satOff val="0"/>
            <a:lumOff val="0"/>
            <a:alphaOff val="0"/>
          </a:schemeClr>
        </a:solidFill>
        <a:ln w="25400" cap="flat" cmpd="sng" algn="ctr">
          <a:solidFill>
            <a:schemeClr val="accent3">
              <a:hueOff val="2250053"/>
              <a:satOff val="-3376"/>
              <a:lumOff val="-54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Variable</a:t>
          </a:r>
          <a:endParaRPr lang="en-US" sz="2400" kern="1200" dirty="0"/>
        </a:p>
      </dsp:txBody>
      <dsp:txXfrm>
        <a:off x="3993179" y="1211561"/>
        <a:ext cx="3230121" cy="540359"/>
      </dsp:txXfrm>
    </dsp:sp>
    <dsp:sp modelId="{29514874-9BB0-4158-B221-2389DA93631B}">
      <dsp:nvSpPr>
        <dsp:cNvPr id="0" name=""/>
        <dsp:cNvSpPr/>
      </dsp:nvSpPr>
      <dsp:spPr>
        <a:xfrm>
          <a:off x="3963947" y="1856005"/>
          <a:ext cx="3288585" cy="598823"/>
        </a:xfrm>
        <a:prstGeom prst="roundRect">
          <a:avLst/>
        </a:prstGeom>
        <a:solidFill>
          <a:schemeClr val="lt1">
            <a:alpha val="90000"/>
            <a:hueOff val="0"/>
            <a:satOff val="0"/>
            <a:lumOff val="0"/>
            <a:alphaOff val="0"/>
          </a:schemeClr>
        </a:solidFill>
        <a:ln w="25400" cap="flat" cmpd="sng" algn="ctr">
          <a:solidFill>
            <a:schemeClr val="accent3">
              <a:hueOff val="4500106"/>
              <a:satOff val="-6752"/>
              <a:lumOff val="-109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Population, sample and sampling technique</a:t>
          </a:r>
          <a:endParaRPr lang="en-US" sz="2400" kern="1200" dirty="0"/>
        </a:p>
      </dsp:txBody>
      <dsp:txXfrm>
        <a:off x="3993179" y="1885237"/>
        <a:ext cx="3230121" cy="540359"/>
      </dsp:txXfrm>
    </dsp:sp>
    <dsp:sp modelId="{4167416F-4A8C-497D-B200-E91986BB0634}">
      <dsp:nvSpPr>
        <dsp:cNvPr id="0" name=""/>
        <dsp:cNvSpPr/>
      </dsp:nvSpPr>
      <dsp:spPr>
        <a:xfrm>
          <a:off x="3963947" y="2529681"/>
          <a:ext cx="3288585" cy="598823"/>
        </a:xfrm>
        <a:prstGeom prst="roundRect">
          <a:avLst/>
        </a:prstGeom>
        <a:solidFill>
          <a:schemeClr val="lt1">
            <a:alpha val="90000"/>
            <a:hueOff val="0"/>
            <a:satOff val="0"/>
            <a:lumOff val="0"/>
            <a:alphaOff val="0"/>
          </a:schemeClr>
        </a:solidFill>
        <a:ln w="25400" cap="flat" cmpd="sng" algn="ctr">
          <a:solidFill>
            <a:schemeClr val="accent3">
              <a:hueOff val="6750158"/>
              <a:satOff val="-10128"/>
              <a:lumOff val="-164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Time </a:t>
          </a:r>
          <a:endParaRPr lang="en-US" sz="2400" kern="1200" dirty="0"/>
        </a:p>
      </dsp:txBody>
      <dsp:txXfrm>
        <a:off x="3993179" y="2558913"/>
        <a:ext cx="3230121" cy="540359"/>
      </dsp:txXfrm>
    </dsp:sp>
    <dsp:sp modelId="{D447BDE2-E61D-41CA-8F34-34506BB83F33}">
      <dsp:nvSpPr>
        <dsp:cNvPr id="0" name=""/>
        <dsp:cNvSpPr/>
      </dsp:nvSpPr>
      <dsp:spPr>
        <a:xfrm>
          <a:off x="3963947" y="3203357"/>
          <a:ext cx="3288585" cy="598823"/>
        </a:xfrm>
        <a:prstGeom prst="roundRect">
          <a:avLst/>
        </a:prstGeom>
        <a:solidFill>
          <a:schemeClr val="lt1">
            <a:alpha val="90000"/>
            <a:hueOff val="0"/>
            <a:satOff val="0"/>
            <a:lumOff val="0"/>
            <a:alphaOff val="0"/>
          </a:schemeClr>
        </a:solidFill>
        <a:ln w="25400" cap="flat" cmpd="sng" algn="ctr">
          <a:solidFill>
            <a:schemeClr val="accent3">
              <a:hueOff val="9000211"/>
              <a:satOff val="-13504"/>
              <a:lumOff val="-219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Setting</a:t>
          </a:r>
          <a:endParaRPr lang="en-US" sz="2400" kern="1200" dirty="0"/>
        </a:p>
      </dsp:txBody>
      <dsp:txXfrm>
        <a:off x="3993179" y="3232589"/>
        <a:ext cx="3230121" cy="540359"/>
      </dsp:txXfrm>
    </dsp:sp>
    <dsp:sp modelId="{47B92B5F-3620-45CA-BCC9-0485EFE8947A}">
      <dsp:nvSpPr>
        <dsp:cNvPr id="0" name=""/>
        <dsp:cNvSpPr/>
      </dsp:nvSpPr>
      <dsp:spPr>
        <a:xfrm>
          <a:off x="3963947" y="3877033"/>
          <a:ext cx="3288585" cy="598823"/>
        </a:xfrm>
        <a:prstGeom prst="roundRect">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Tool and method of data analysis</a:t>
          </a:r>
          <a:endParaRPr lang="en-US" sz="2400" kern="1200" dirty="0"/>
        </a:p>
      </dsp:txBody>
      <dsp:txXfrm>
        <a:off x="3993179" y="3906265"/>
        <a:ext cx="3230121" cy="540359"/>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dirty="0" smtClean="0">
                <a:solidFill>
                  <a:srgbClr val="FFC000"/>
                </a:solidFill>
              </a:rPr>
              <a:t>RESEARCH  DESIGNS</a:t>
            </a:r>
            <a:endParaRPr lang="en-US" sz="5400" dirty="0">
              <a:solidFill>
                <a:srgbClr val="FFC000"/>
              </a:solidFill>
            </a:endParaRPr>
          </a:p>
        </p:txBody>
      </p:sp>
      <p:sp>
        <p:nvSpPr>
          <p:cNvPr id="3" name="Subtitle 2"/>
          <p:cNvSpPr>
            <a:spLocks noGrp="1"/>
          </p:cNvSpPr>
          <p:nvPr>
            <p:ph type="subTitle" idx="1"/>
          </p:nvPr>
        </p:nvSpPr>
        <p:spPr>
          <a:xfrm>
            <a:off x="4953000" y="5029200"/>
            <a:ext cx="3733800" cy="990600"/>
          </a:xfrm>
        </p:spPr>
        <p:txBody>
          <a:bodyPr>
            <a:normAutofit/>
          </a:bodyPr>
          <a:lstStyle/>
          <a:p>
            <a:r>
              <a:rPr lang="en-US" sz="2400" dirty="0" smtClean="0"/>
              <a:t>Ms. </a:t>
            </a:r>
            <a:r>
              <a:rPr lang="en-US" sz="2400" dirty="0" err="1" smtClean="0"/>
              <a:t>Justy</a:t>
            </a:r>
            <a:r>
              <a:rPr lang="en-US" sz="2400" dirty="0" smtClean="0"/>
              <a:t> Joy</a:t>
            </a:r>
          </a:p>
          <a:p>
            <a:r>
              <a:rPr lang="en-US" sz="2400" dirty="0" smtClean="0"/>
              <a:t>Asst. Professor</a:t>
            </a:r>
            <a:endParaRPr lang="en-US"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solidFill>
                  <a:srgbClr val="FF0000"/>
                </a:solidFill>
              </a:rPr>
              <a:t>QUANTITATIVE DESIGN</a:t>
            </a:r>
            <a:endParaRPr lang="en-US" dirty="0">
              <a:solidFill>
                <a:srgbClr val="FF0000"/>
              </a:solidFill>
            </a:endParaRPr>
          </a:p>
        </p:txBody>
      </p:sp>
      <p:graphicFrame>
        <p:nvGraphicFramePr>
          <p:cNvPr id="4" name="Content Placeholder 3"/>
          <p:cNvGraphicFramePr>
            <a:graphicFrameLocks noGrp="1"/>
          </p:cNvGraphicFramePr>
          <p:nvPr>
            <p:ph idx="1"/>
          </p:nvPr>
        </p:nvGraphicFramePr>
        <p:xfrm>
          <a:off x="381000" y="914400"/>
          <a:ext cx="8458200" cy="5715000"/>
        </p:xfrm>
        <a:graphic>
          <a:graphicData uri="http://schemas.openxmlformats.org/drawingml/2006/table">
            <a:tbl>
              <a:tblPr firstRow="1" bandRow="1">
                <a:tableStyleId>{5C22544A-7EE6-4342-B048-85BDC9FD1C3A}</a:tableStyleId>
              </a:tblPr>
              <a:tblGrid>
                <a:gridCol w="2819400"/>
                <a:gridCol w="2819400"/>
                <a:gridCol w="2819400"/>
              </a:tblGrid>
              <a:tr h="1485900">
                <a:tc>
                  <a:txBody>
                    <a:bodyPr/>
                    <a:lstStyle/>
                    <a:p>
                      <a:r>
                        <a:rPr lang="en-US" sz="2400" dirty="0" smtClean="0">
                          <a:latin typeface="Times New Roman" pitchFamily="18" charset="0"/>
                          <a:cs typeface="Times New Roman" pitchFamily="18" charset="0"/>
                        </a:rPr>
                        <a:t>Experimental</a:t>
                      </a:r>
                      <a:r>
                        <a:rPr lang="en-US" sz="2400" baseline="0" dirty="0" smtClean="0">
                          <a:latin typeface="Times New Roman" pitchFamily="18" charset="0"/>
                          <a:cs typeface="Times New Roman" pitchFamily="18" charset="0"/>
                        </a:rPr>
                        <a:t> design</a:t>
                      </a:r>
                      <a:endParaRPr lang="en-US" sz="2400" dirty="0">
                        <a:latin typeface="Times New Roman" pitchFamily="18" charset="0"/>
                        <a:cs typeface="Times New Roman" pitchFamily="18" charset="0"/>
                      </a:endParaRPr>
                    </a:p>
                  </a:txBody>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sz="2400" dirty="0" smtClean="0">
                          <a:latin typeface="Times New Roman" pitchFamily="18" charset="0"/>
                          <a:cs typeface="Times New Roman" pitchFamily="18" charset="0"/>
                        </a:rPr>
                        <a:t>Non experimental design</a:t>
                      </a:r>
                    </a:p>
                    <a:p>
                      <a:endParaRPr lang="en-US" sz="2400" dirty="0">
                        <a:latin typeface="Times New Roman" pitchFamily="18" charset="0"/>
                        <a:cs typeface="Times New Roman" pitchFamily="18" charset="0"/>
                      </a:endParaRPr>
                    </a:p>
                  </a:txBody>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sz="2400" dirty="0" smtClean="0">
                          <a:latin typeface="Times New Roman" pitchFamily="18" charset="0"/>
                          <a:cs typeface="Times New Roman" pitchFamily="18" charset="0"/>
                        </a:rPr>
                        <a:t>Other additional designs</a:t>
                      </a:r>
                    </a:p>
                    <a:p>
                      <a:endParaRPr lang="en-US" sz="2400" dirty="0">
                        <a:latin typeface="Times New Roman" pitchFamily="18" charset="0"/>
                        <a:cs typeface="Times New Roman" pitchFamily="18" charset="0"/>
                      </a:endParaRPr>
                    </a:p>
                  </a:txBody>
                  <a:tcPr/>
                </a:tc>
              </a:tr>
              <a:tr h="4229100">
                <a:tc>
                  <a:txBody>
                    <a:bodyPr/>
                    <a:lstStyle/>
                    <a:p>
                      <a:pPr>
                        <a:buFont typeface="Arial" pitchFamily="34" charset="0"/>
                        <a:buChar char="•"/>
                      </a:pPr>
                      <a:r>
                        <a:rPr lang="en-US" sz="2400" dirty="0" smtClean="0">
                          <a:latin typeface="Times New Roman" pitchFamily="18" charset="0"/>
                          <a:cs typeface="Times New Roman" pitchFamily="18" charset="0"/>
                        </a:rPr>
                        <a:t>True experimental</a:t>
                      </a:r>
                      <a:r>
                        <a:rPr lang="en-US" sz="2400" baseline="0" dirty="0" smtClean="0">
                          <a:latin typeface="Times New Roman" pitchFamily="18" charset="0"/>
                          <a:cs typeface="Times New Roman" pitchFamily="18" charset="0"/>
                        </a:rPr>
                        <a:t> design</a:t>
                      </a:r>
                    </a:p>
                    <a:p>
                      <a:pPr>
                        <a:buFont typeface="Arial" pitchFamily="34" charset="0"/>
                        <a:buChar char="•"/>
                      </a:pPr>
                      <a:r>
                        <a:rPr lang="en-US" sz="2400" baseline="0" dirty="0" smtClean="0">
                          <a:latin typeface="Times New Roman" pitchFamily="18" charset="0"/>
                          <a:cs typeface="Times New Roman" pitchFamily="18" charset="0"/>
                        </a:rPr>
                        <a:t>Quasi experimental design</a:t>
                      </a:r>
                    </a:p>
                    <a:p>
                      <a:pPr>
                        <a:buFont typeface="Arial" pitchFamily="34" charset="0"/>
                        <a:buChar char="•"/>
                      </a:pPr>
                      <a:r>
                        <a:rPr lang="en-US" sz="2400" baseline="0" dirty="0" smtClean="0">
                          <a:latin typeface="Times New Roman" pitchFamily="18" charset="0"/>
                          <a:cs typeface="Times New Roman" pitchFamily="18" charset="0"/>
                        </a:rPr>
                        <a:t>Pre experimental design</a:t>
                      </a:r>
                    </a:p>
                  </a:txBody>
                  <a:tcPr/>
                </a:tc>
                <a:tc>
                  <a:txBody>
                    <a:bodyPr/>
                    <a:lstStyle/>
                    <a:p>
                      <a:pPr>
                        <a:buFont typeface="Arial" pitchFamily="34" charset="0"/>
                        <a:buChar char="•"/>
                      </a:pPr>
                      <a:r>
                        <a:rPr lang="en-US" sz="2400" dirty="0" smtClean="0">
                          <a:latin typeface="Times New Roman" pitchFamily="18" charset="0"/>
                          <a:cs typeface="Times New Roman" pitchFamily="18" charset="0"/>
                        </a:rPr>
                        <a:t>Descriptive design</a:t>
                      </a:r>
                    </a:p>
                    <a:p>
                      <a:pPr>
                        <a:buFont typeface="Arial" pitchFamily="34" charset="0"/>
                        <a:buChar char="•"/>
                      </a:pPr>
                      <a:r>
                        <a:rPr lang="en-US" sz="2400" dirty="0" smtClean="0">
                          <a:latin typeface="Times New Roman" pitchFamily="18" charset="0"/>
                          <a:cs typeface="Times New Roman" pitchFamily="18" charset="0"/>
                        </a:rPr>
                        <a:t>Survey design</a:t>
                      </a:r>
                    </a:p>
                    <a:p>
                      <a:pPr>
                        <a:buFont typeface="Arial" pitchFamily="34" charset="0"/>
                        <a:buChar char="•"/>
                      </a:pPr>
                      <a:r>
                        <a:rPr lang="en-US" sz="2400" dirty="0" smtClean="0">
                          <a:latin typeface="Times New Roman" pitchFamily="18" charset="0"/>
                          <a:cs typeface="Times New Roman" pitchFamily="18" charset="0"/>
                        </a:rPr>
                        <a:t>Correlational design (Ex post facto design)</a:t>
                      </a:r>
                    </a:p>
                    <a:p>
                      <a:pPr>
                        <a:buFont typeface="Arial" pitchFamily="34" charset="0"/>
                        <a:buChar char="•"/>
                      </a:pPr>
                      <a:r>
                        <a:rPr lang="en-US" sz="2400" dirty="0" smtClean="0">
                          <a:latin typeface="Times New Roman" pitchFamily="18" charset="0"/>
                          <a:cs typeface="Times New Roman" pitchFamily="18" charset="0"/>
                        </a:rPr>
                        <a:t>Developmental design</a:t>
                      </a:r>
                    </a:p>
                    <a:p>
                      <a:pPr>
                        <a:buFont typeface="Arial" pitchFamily="34" charset="0"/>
                        <a:buChar char="•"/>
                      </a:pPr>
                      <a:r>
                        <a:rPr lang="en-US" sz="2400" dirty="0" smtClean="0">
                          <a:latin typeface="Times New Roman" pitchFamily="18" charset="0"/>
                          <a:cs typeface="Times New Roman" pitchFamily="18" charset="0"/>
                        </a:rPr>
                        <a:t>Epidemiological</a:t>
                      </a:r>
                      <a:r>
                        <a:rPr lang="en-US" sz="2400" baseline="0" dirty="0" smtClean="0">
                          <a:latin typeface="Times New Roman" pitchFamily="18" charset="0"/>
                          <a:cs typeface="Times New Roman" pitchFamily="18" charset="0"/>
                        </a:rPr>
                        <a:t> design</a:t>
                      </a:r>
                      <a:endParaRPr lang="en-US" sz="2400" dirty="0">
                        <a:latin typeface="Times New Roman" pitchFamily="18" charset="0"/>
                        <a:cs typeface="Times New Roman" pitchFamily="18" charset="0"/>
                      </a:endParaRPr>
                    </a:p>
                  </a:txBody>
                  <a:tcPr/>
                </a:tc>
                <a:tc>
                  <a:txBody>
                    <a:bodyPr/>
                    <a:lstStyle/>
                    <a:p>
                      <a:pPr>
                        <a:buFont typeface="Arial" pitchFamily="34" charset="0"/>
                        <a:buChar char="•"/>
                      </a:pPr>
                      <a:r>
                        <a:rPr lang="en-US" sz="2400" dirty="0" smtClean="0">
                          <a:latin typeface="Times New Roman" pitchFamily="18" charset="0"/>
                          <a:cs typeface="Times New Roman" pitchFamily="18" charset="0"/>
                        </a:rPr>
                        <a:t>Outcome research</a:t>
                      </a:r>
                    </a:p>
                    <a:p>
                      <a:pPr>
                        <a:buFont typeface="Arial" pitchFamily="34" charset="0"/>
                        <a:buChar char="•"/>
                      </a:pPr>
                      <a:r>
                        <a:rPr lang="en-US" sz="2400" dirty="0" smtClean="0">
                          <a:latin typeface="Times New Roman" pitchFamily="18" charset="0"/>
                          <a:cs typeface="Times New Roman" pitchFamily="18" charset="0"/>
                        </a:rPr>
                        <a:t>Meta analysis</a:t>
                      </a:r>
                    </a:p>
                    <a:p>
                      <a:pPr>
                        <a:buFont typeface="Arial" pitchFamily="34" charset="0"/>
                        <a:buChar char="•"/>
                      </a:pPr>
                      <a:r>
                        <a:rPr lang="en-US" sz="2400" dirty="0" smtClean="0">
                          <a:latin typeface="Times New Roman" pitchFamily="18" charset="0"/>
                          <a:cs typeface="Times New Roman" pitchFamily="18" charset="0"/>
                        </a:rPr>
                        <a:t>Methodological studies</a:t>
                      </a:r>
                    </a:p>
                    <a:p>
                      <a:pPr>
                        <a:buFont typeface="Arial" pitchFamily="34" charset="0"/>
                        <a:buChar char="•"/>
                      </a:pPr>
                      <a:r>
                        <a:rPr lang="en-US" sz="2400" dirty="0" smtClean="0">
                          <a:latin typeface="Times New Roman" pitchFamily="18" charset="0"/>
                          <a:cs typeface="Times New Roman" pitchFamily="18" charset="0"/>
                        </a:rPr>
                        <a:t>Secondary data analysis</a:t>
                      </a:r>
                    </a:p>
                    <a:p>
                      <a:pPr>
                        <a:buFont typeface="Arial" pitchFamily="34" charset="0"/>
                        <a:buChar char="•"/>
                      </a:pPr>
                      <a:r>
                        <a:rPr lang="en-US" sz="2400" dirty="0" smtClean="0">
                          <a:latin typeface="Times New Roman" pitchFamily="18" charset="0"/>
                          <a:cs typeface="Times New Roman" pitchFamily="18" charset="0"/>
                        </a:rPr>
                        <a:t>Evaluation studies</a:t>
                      </a:r>
                    </a:p>
                    <a:p>
                      <a:pPr>
                        <a:buFont typeface="Arial" pitchFamily="34" charset="0"/>
                        <a:buChar char="•"/>
                      </a:pPr>
                      <a:r>
                        <a:rPr lang="en-US" sz="2400" dirty="0" smtClean="0">
                          <a:latin typeface="Times New Roman" pitchFamily="18" charset="0"/>
                          <a:cs typeface="Times New Roman" pitchFamily="18" charset="0"/>
                        </a:rPr>
                        <a:t>Operational research</a:t>
                      </a:r>
                      <a:endParaRPr lang="en-US" sz="24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graphicFrame>
        <p:nvGraphicFramePr>
          <p:cNvPr id="4" name="Content Placeholder 3"/>
          <p:cNvGraphicFramePr>
            <a:graphicFrameLocks/>
          </p:cNvGraphicFramePr>
          <p:nvPr/>
        </p:nvGraphicFramePr>
        <p:xfrm>
          <a:off x="228600" y="457200"/>
          <a:ext cx="8763000" cy="6096000"/>
        </p:xfrm>
        <a:graphic>
          <a:graphicData uri="http://schemas.openxmlformats.org/drawingml/2006/table">
            <a:tbl>
              <a:tblPr firstRow="1" bandRow="1">
                <a:tableStyleId>{5C22544A-7EE6-4342-B048-85BDC9FD1C3A}</a:tableStyleId>
              </a:tblPr>
              <a:tblGrid>
                <a:gridCol w="3048000"/>
                <a:gridCol w="2794000"/>
                <a:gridCol w="2921000"/>
              </a:tblGrid>
              <a:tr h="1570182">
                <a:tc>
                  <a:txBody>
                    <a:bodyPr/>
                    <a:lstStyle/>
                    <a:p>
                      <a:pPr>
                        <a:buFont typeface="Arial" pitchFamily="34" charset="0"/>
                        <a:buNone/>
                      </a:pPr>
                      <a:r>
                        <a:rPr lang="en-US" sz="2400" dirty="0" smtClean="0">
                          <a:latin typeface="Times New Roman" pitchFamily="18" charset="0"/>
                          <a:cs typeface="Times New Roman" pitchFamily="18" charset="0"/>
                        </a:rPr>
                        <a:t>True experimental</a:t>
                      </a:r>
                      <a:r>
                        <a:rPr lang="en-US" sz="2400" baseline="0" dirty="0" smtClean="0">
                          <a:latin typeface="Times New Roman" pitchFamily="18" charset="0"/>
                          <a:cs typeface="Times New Roman" pitchFamily="18" charset="0"/>
                        </a:rPr>
                        <a:t> design</a:t>
                      </a:r>
                    </a:p>
                  </a:txBody>
                  <a:tcPr/>
                </a:tc>
                <a:tc>
                  <a:txBody>
                    <a:bodyPr/>
                    <a:lstStyle/>
                    <a:p>
                      <a:pPr>
                        <a:buFont typeface="Arial" pitchFamily="34" charset="0"/>
                        <a:buNone/>
                      </a:pPr>
                      <a:r>
                        <a:rPr lang="en-US" sz="2400" dirty="0" smtClean="0">
                          <a:latin typeface="Times New Roman" pitchFamily="18" charset="0"/>
                          <a:cs typeface="Times New Roman" pitchFamily="18" charset="0"/>
                        </a:rPr>
                        <a:t>Quasi</a:t>
                      </a:r>
                      <a:r>
                        <a:rPr lang="en-US" sz="2400" baseline="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experimental</a:t>
                      </a:r>
                      <a:r>
                        <a:rPr lang="en-US" sz="2400" baseline="0" dirty="0" smtClean="0">
                          <a:latin typeface="Times New Roman" pitchFamily="18" charset="0"/>
                          <a:cs typeface="Times New Roman" pitchFamily="18" charset="0"/>
                        </a:rPr>
                        <a:t> design</a:t>
                      </a:r>
                    </a:p>
                    <a:p>
                      <a:pPr>
                        <a:buFont typeface="Arial" pitchFamily="34" charset="0"/>
                        <a:buChar char="•"/>
                      </a:pPr>
                      <a:endParaRPr lang="en-US" sz="2400" dirty="0">
                        <a:latin typeface="Times New Roman" pitchFamily="18" charset="0"/>
                        <a:cs typeface="Times New Roman" pitchFamily="18" charset="0"/>
                      </a:endParaRPr>
                    </a:p>
                  </a:txBody>
                  <a:tcPr/>
                </a:tc>
                <a:tc>
                  <a:txBody>
                    <a:bodyPr/>
                    <a:lstStyle/>
                    <a:p>
                      <a:pPr>
                        <a:buFont typeface="Arial" pitchFamily="34" charset="0"/>
                        <a:buNone/>
                      </a:pPr>
                      <a:r>
                        <a:rPr lang="en-US" sz="2400" dirty="0" smtClean="0">
                          <a:latin typeface="Times New Roman" pitchFamily="18" charset="0"/>
                          <a:cs typeface="Times New Roman" pitchFamily="18" charset="0"/>
                        </a:rPr>
                        <a:t>Pre</a:t>
                      </a:r>
                      <a:r>
                        <a:rPr lang="en-US" sz="2400" baseline="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experimental</a:t>
                      </a:r>
                      <a:r>
                        <a:rPr lang="en-US" sz="2400" baseline="0" dirty="0" smtClean="0">
                          <a:latin typeface="Times New Roman" pitchFamily="18" charset="0"/>
                          <a:cs typeface="Times New Roman" pitchFamily="18" charset="0"/>
                        </a:rPr>
                        <a:t> design</a:t>
                      </a:r>
                    </a:p>
                    <a:p>
                      <a:pPr>
                        <a:buFont typeface="Arial" pitchFamily="34" charset="0"/>
                        <a:buChar char="•"/>
                      </a:pPr>
                      <a:endParaRPr lang="en-US" sz="2400" dirty="0">
                        <a:latin typeface="Times New Roman" pitchFamily="18" charset="0"/>
                        <a:cs typeface="Times New Roman" pitchFamily="18" charset="0"/>
                      </a:endParaRPr>
                    </a:p>
                  </a:txBody>
                  <a:tcPr/>
                </a:tc>
              </a:tr>
              <a:tr h="4525818">
                <a:tc>
                  <a:txBody>
                    <a:bodyPr/>
                    <a:lstStyle/>
                    <a:p>
                      <a:pPr>
                        <a:buFont typeface="Arial" pitchFamily="34" charset="0"/>
                        <a:buChar char="•"/>
                      </a:pPr>
                      <a:r>
                        <a:rPr lang="en-US" sz="2400" baseline="0" dirty="0" smtClean="0">
                          <a:latin typeface="Times New Roman" pitchFamily="18" charset="0"/>
                          <a:cs typeface="Times New Roman" pitchFamily="18" charset="0"/>
                        </a:rPr>
                        <a:t>Post test only design (after only design)</a:t>
                      </a:r>
                    </a:p>
                    <a:p>
                      <a:pPr>
                        <a:buFont typeface="Arial" pitchFamily="34" charset="0"/>
                        <a:buChar char="•"/>
                      </a:pPr>
                      <a:r>
                        <a:rPr lang="en-US" sz="2400" baseline="0" dirty="0" smtClean="0">
                          <a:latin typeface="Times New Roman" pitchFamily="18" charset="0"/>
                          <a:cs typeface="Times New Roman" pitchFamily="18" charset="0"/>
                        </a:rPr>
                        <a:t>Pre test post test design</a:t>
                      </a:r>
                    </a:p>
                    <a:p>
                      <a:pPr>
                        <a:buFont typeface="Arial" pitchFamily="34" charset="0"/>
                        <a:buChar char="•"/>
                      </a:pPr>
                      <a:r>
                        <a:rPr lang="en-US" sz="2400" baseline="0" dirty="0" smtClean="0">
                          <a:latin typeface="Times New Roman" pitchFamily="18" charset="0"/>
                          <a:cs typeface="Times New Roman" pitchFamily="18" charset="0"/>
                        </a:rPr>
                        <a:t>Solomon four group</a:t>
                      </a:r>
                    </a:p>
                    <a:p>
                      <a:pPr>
                        <a:buFont typeface="Arial" pitchFamily="34" charset="0"/>
                        <a:buChar char="•"/>
                      </a:pPr>
                      <a:r>
                        <a:rPr lang="en-US" sz="2400" baseline="0" dirty="0" smtClean="0">
                          <a:latin typeface="Times New Roman" pitchFamily="18" charset="0"/>
                          <a:cs typeface="Times New Roman" pitchFamily="18" charset="0"/>
                        </a:rPr>
                        <a:t>Factorial design</a:t>
                      </a:r>
                    </a:p>
                    <a:p>
                      <a:pPr>
                        <a:buFont typeface="Arial" pitchFamily="34" charset="0"/>
                        <a:buChar char="•"/>
                      </a:pPr>
                      <a:r>
                        <a:rPr lang="en-US" sz="2400" baseline="0" dirty="0" smtClean="0">
                          <a:latin typeface="Times New Roman" pitchFamily="18" charset="0"/>
                          <a:cs typeface="Times New Roman" pitchFamily="18" charset="0"/>
                        </a:rPr>
                        <a:t>Randomized block design</a:t>
                      </a:r>
                    </a:p>
                    <a:p>
                      <a:pPr>
                        <a:buFont typeface="Arial" pitchFamily="34" charset="0"/>
                        <a:buChar char="•"/>
                      </a:pPr>
                      <a:r>
                        <a:rPr lang="en-US" sz="2400" baseline="0" dirty="0" smtClean="0">
                          <a:latin typeface="Times New Roman" pitchFamily="18" charset="0"/>
                          <a:cs typeface="Times New Roman" pitchFamily="18" charset="0"/>
                        </a:rPr>
                        <a:t>Cross over design (Repeated measure design)</a:t>
                      </a:r>
                      <a:endParaRPr lang="en-US" sz="2400" dirty="0">
                        <a:latin typeface="Times New Roman" pitchFamily="18" charset="0"/>
                        <a:cs typeface="Times New Roman" pitchFamily="18" charset="0"/>
                      </a:endParaRPr>
                    </a:p>
                  </a:txBody>
                  <a:tcPr/>
                </a:tc>
                <a:tc>
                  <a:txBody>
                    <a:bodyPr/>
                    <a:lstStyle/>
                    <a:p>
                      <a:pPr>
                        <a:buFont typeface="Arial" pitchFamily="34" charset="0"/>
                        <a:buChar char="•"/>
                      </a:pPr>
                      <a:r>
                        <a:rPr lang="en-US" sz="2400" dirty="0" smtClean="0">
                          <a:latin typeface="Times New Roman" pitchFamily="18" charset="0"/>
                          <a:cs typeface="Times New Roman" pitchFamily="18" charset="0"/>
                        </a:rPr>
                        <a:t>Non equivalent control group design</a:t>
                      </a:r>
                    </a:p>
                    <a:p>
                      <a:pPr>
                        <a:buFont typeface="Arial" pitchFamily="34" charset="0"/>
                        <a:buChar char="•"/>
                      </a:pPr>
                      <a:r>
                        <a:rPr lang="en-US" sz="2400" dirty="0" smtClean="0">
                          <a:latin typeface="Times New Roman" pitchFamily="18" charset="0"/>
                          <a:cs typeface="Times New Roman" pitchFamily="18" charset="0"/>
                        </a:rPr>
                        <a:t>Time series design</a:t>
                      </a:r>
                    </a:p>
                    <a:p>
                      <a:pPr>
                        <a:buFont typeface="Arial" pitchFamily="34" charset="0"/>
                        <a:buChar char="•"/>
                      </a:pPr>
                      <a:r>
                        <a:rPr lang="en-US" sz="2400" dirty="0" smtClean="0">
                          <a:latin typeface="Times New Roman" pitchFamily="18" charset="0"/>
                          <a:cs typeface="Times New Roman" pitchFamily="18" charset="0"/>
                        </a:rPr>
                        <a:t>Multiple time series design</a:t>
                      </a:r>
                      <a:endParaRPr lang="en-US" sz="2400" dirty="0">
                        <a:latin typeface="Times New Roman" pitchFamily="18" charset="0"/>
                        <a:cs typeface="Times New Roman" pitchFamily="18" charset="0"/>
                      </a:endParaRPr>
                    </a:p>
                  </a:txBody>
                  <a:tcPr/>
                </a:tc>
                <a:tc>
                  <a:txBody>
                    <a:bodyPr/>
                    <a:lstStyle/>
                    <a:p>
                      <a:pPr>
                        <a:buFont typeface="Arial" pitchFamily="34" charset="0"/>
                        <a:buChar char="•"/>
                      </a:pPr>
                      <a:r>
                        <a:rPr lang="en-US" sz="2400" dirty="0" smtClean="0">
                          <a:latin typeface="Times New Roman" pitchFamily="18" charset="0"/>
                          <a:cs typeface="Times New Roman" pitchFamily="18" charset="0"/>
                        </a:rPr>
                        <a:t>One shot case study</a:t>
                      </a:r>
                    </a:p>
                    <a:p>
                      <a:pPr>
                        <a:buFont typeface="Arial" pitchFamily="34" charset="0"/>
                        <a:buChar char="•"/>
                      </a:pPr>
                      <a:r>
                        <a:rPr lang="en-US" sz="2400" dirty="0" smtClean="0">
                          <a:latin typeface="Times New Roman" pitchFamily="18" charset="0"/>
                          <a:cs typeface="Times New Roman" pitchFamily="18" charset="0"/>
                        </a:rPr>
                        <a:t>One group pre test post test</a:t>
                      </a:r>
                      <a:endParaRPr lang="en-US" sz="24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QUALITATIVE DESIGN</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Phenomenological design</a:t>
            </a:r>
          </a:p>
          <a:p>
            <a:r>
              <a:rPr lang="en-US" dirty="0" smtClean="0"/>
              <a:t>Ethnographic design</a:t>
            </a:r>
          </a:p>
          <a:p>
            <a:r>
              <a:rPr lang="en-US" dirty="0" smtClean="0"/>
              <a:t>Grounded theory</a:t>
            </a:r>
          </a:p>
          <a:p>
            <a:r>
              <a:rPr lang="en-US" dirty="0" smtClean="0"/>
              <a:t>Historical method</a:t>
            </a:r>
          </a:p>
          <a:p>
            <a:r>
              <a:rPr lang="en-US" dirty="0" smtClean="0"/>
              <a:t>Case study design</a:t>
            </a:r>
          </a:p>
          <a:p>
            <a:r>
              <a:rPr lang="en-US" dirty="0" smtClean="0"/>
              <a:t>Action research</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MIXED METHODOLOGY DESIGN</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Exploratory sequential design</a:t>
            </a:r>
          </a:p>
          <a:p>
            <a:r>
              <a:rPr lang="en-US" dirty="0" smtClean="0"/>
              <a:t>Explanatory sequential design</a:t>
            </a:r>
          </a:p>
          <a:p>
            <a:r>
              <a:rPr lang="en-US" dirty="0" smtClean="0"/>
              <a:t>Embedded research design</a:t>
            </a:r>
          </a:p>
          <a:p>
            <a:r>
              <a:rPr lang="en-US" dirty="0" smtClean="0"/>
              <a:t>Convergent design</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800" dirty="0" smtClean="0">
                <a:solidFill>
                  <a:srgbClr val="FFC000"/>
                </a:solidFill>
              </a:rPr>
              <a:t>COMPARISION OF DESIGNS IN SOCIAL SCIENTIFIC STUDIES AND MEDICAL RESEARCH </a:t>
            </a:r>
            <a:endParaRPr lang="en-IN" sz="2800" dirty="0">
              <a:solidFill>
                <a:srgbClr val="FFC000"/>
              </a:solidFill>
            </a:endParaRPr>
          </a:p>
        </p:txBody>
      </p:sp>
      <p:sp>
        <p:nvSpPr>
          <p:cNvPr id="3" name="Content Placeholder 2"/>
          <p:cNvSpPr>
            <a:spLocks noGrp="1"/>
          </p:cNvSpPr>
          <p:nvPr>
            <p:ph sz="half" idx="1"/>
          </p:nvPr>
        </p:nvSpPr>
        <p:spPr/>
        <p:txBody>
          <a:bodyPr/>
          <a:lstStyle/>
          <a:p>
            <a:r>
              <a:rPr lang="en-US" dirty="0">
                <a:latin typeface="Times New Roman" pitchFamily="18" charset="0"/>
                <a:cs typeface="Times New Roman" pitchFamily="18" charset="0"/>
              </a:rPr>
              <a:t>True experimental design</a:t>
            </a:r>
          </a:p>
          <a:p>
            <a:r>
              <a:rPr lang="en-US" dirty="0">
                <a:latin typeface="Times New Roman" pitchFamily="18" charset="0"/>
                <a:cs typeface="Times New Roman" pitchFamily="18" charset="0"/>
              </a:rPr>
              <a:t>Quasi experimental design</a:t>
            </a:r>
          </a:p>
          <a:p>
            <a:r>
              <a:rPr lang="en-US" dirty="0">
                <a:latin typeface="Times New Roman" pitchFamily="18" charset="0"/>
                <a:cs typeface="Times New Roman" pitchFamily="18" charset="0"/>
              </a:rPr>
              <a:t>Pre experimental </a:t>
            </a:r>
            <a:r>
              <a:rPr lang="en-US" dirty="0" smtClean="0">
                <a:latin typeface="Times New Roman" pitchFamily="18" charset="0"/>
                <a:cs typeface="Times New Roman" pitchFamily="18" charset="0"/>
              </a:rPr>
              <a:t>design</a:t>
            </a:r>
          </a:p>
          <a:p>
            <a:r>
              <a:rPr lang="en-US" dirty="0" smtClean="0">
                <a:latin typeface="Times New Roman" pitchFamily="18" charset="0"/>
                <a:cs typeface="Times New Roman" pitchFamily="18" charset="0"/>
              </a:rPr>
              <a:t>Retrospective study</a:t>
            </a:r>
          </a:p>
          <a:p>
            <a:r>
              <a:rPr lang="en-US" dirty="0" smtClean="0">
                <a:latin typeface="Times New Roman" pitchFamily="18" charset="0"/>
                <a:cs typeface="Times New Roman" pitchFamily="18" charset="0"/>
              </a:rPr>
              <a:t>Prospective study</a:t>
            </a:r>
          </a:p>
          <a:p>
            <a:r>
              <a:rPr lang="en-US" dirty="0" smtClean="0">
                <a:latin typeface="Times New Roman" pitchFamily="18" charset="0"/>
                <a:cs typeface="Times New Roman" pitchFamily="18" charset="0"/>
              </a:rPr>
              <a:t>Named - Control group</a:t>
            </a:r>
            <a:endParaRPr lang="en-US" dirty="0">
              <a:latin typeface="Times New Roman" pitchFamily="18" charset="0"/>
              <a:cs typeface="Times New Roman" pitchFamily="18" charset="0"/>
            </a:endParaRPr>
          </a:p>
          <a:p>
            <a:endParaRPr lang="en-IN" dirty="0"/>
          </a:p>
        </p:txBody>
      </p:sp>
      <p:sp>
        <p:nvSpPr>
          <p:cNvPr id="4" name="Content Placeholder 3"/>
          <p:cNvSpPr>
            <a:spLocks noGrp="1"/>
          </p:cNvSpPr>
          <p:nvPr>
            <p:ph sz="half" idx="2"/>
          </p:nvPr>
        </p:nvSpPr>
        <p:spPr/>
        <p:txBody>
          <a:bodyPr/>
          <a:lstStyle/>
          <a:p>
            <a:r>
              <a:rPr lang="en-IN" dirty="0" smtClean="0"/>
              <a:t>Randomized control trial</a:t>
            </a:r>
          </a:p>
          <a:p>
            <a:r>
              <a:rPr lang="en-IN" dirty="0" smtClean="0"/>
              <a:t>Randomized trial or controlled trial</a:t>
            </a:r>
          </a:p>
          <a:p>
            <a:r>
              <a:rPr lang="en-IN" dirty="0" smtClean="0"/>
              <a:t>Observational study</a:t>
            </a:r>
          </a:p>
          <a:p>
            <a:r>
              <a:rPr lang="en-IN" dirty="0" smtClean="0"/>
              <a:t>Case control study</a:t>
            </a:r>
          </a:p>
          <a:p>
            <a:r>
              <a:rPr lang="en-IN" dirty="0" smtClean="0"/>
              <a:t>Cohort study</a:t>
            </a:r>
          </a:p>
          <a:p>
            <a:r>
              <a:rPr lang="en-IN" dirty="0" smtClean="0"/>
              <a:t>Named – Arm or intervention </a:t>
            </a:r>
          </a:p>
          <a:p>
            <a:endParaRPr lang="en-IN" dirty="0"/>
          </a:p>
        </p:txBody>
      </p:sp>
    </p:spTree>
    <p:extLst>
      <p:ext uri="{BB962C8B-B14F-4D97-AF65-F5344CB8AC3E}">
        <p14:creationId xmlns:p14="http://schemas.microsoft.com/office/powerpoint/2010/main" val="42521809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FF0000"/>
                </a:solidFill>
                <a:latin typeface="Times New Roman" pitchFamily="18" charset="0"/>
                <a:cs typeface="Times New Roman" pitchFamily="18" charset="0"/>
              </a:rPr>
              <a:t>DIFFERENCE BETWEEN QUALITATIVE &amp; QUANTITATIVE DESIGN</a:t>
            </a:r>
            <a:endParaRPr lang="en-US" sz="2800" dirty="0">
              <a:solidFill>
                <a:srgbClr val="FF0000"/>
              </a:solidFill>
              <a:latin typeface="Times New Roman" pitchFamily="18" charset="0"/>
              <a:cs typeface="Times New Roman" pitchFamily="18" charset="0"/>
            </a:endParaRPr>
          </a:p>
        </p:txBody>
      </p:sp>
      <p:sp>
        <p:nvSpPr>
          <p:cNvPr id="3" name="Content Placeholder 2"/>
          <p:cNvSpPr>
            <a:spLocks noGrp="1"/>
          </p:cNvSpPr>
          <p:nvPr>
            <p:ph sz="half" idx="1"/>
          </p:nvPr>
        </p:nvSpPr>
        <p:spPr/>
        <p:txBody>
          <a:bodyPr>
            <a:normAutofit fontScale="92500"/>
          </a:bodyPr>
          <a:lstStyle/>
          <a:p>
            <a:r>
              <a:rPr lang="en-US" dirty="0" smtClean="0"/>
              <a:t>Interactive, subjective and Systematic process</a:t>
            </a:r>
          </a:p>
          <a:p>
            <a:r>
              <a:rPr lang="en-US" dirty="0" smtClean="0"/>
              <a:t>Is concerned with qualitative phenomena</a:t>
            </a:r>
          </a:p>
          <a:p>
            <a:r>
              <a:rPr lang="en-US" dirty="0" smtClean="0"/>
              <a:t>It deals with questions related to human experience</a:t>
            </a:r>
          </a:p>
          <a:p>
            <a:r>
              <a:rPr lang="en-US" dirty="0" smtClean="0"/>
              <a:t>Studies in natural setting</a:t>
            </a:r>
          </a:p>
        </p:txBody>
      </p:sp>
      <p:sp>
        <p:nvSpPr>
          <p:cNvPr id="4" name="Content Placeholder 3"/>
          <p:cNvSpPr>
            <a:spLocks noGrp="1"/>
          </p:cNvSpPr>
          <p:nvPr>
            <p:ph sz="half" idx="2"/>
          </p:nvPr>
        </p:nvSpPr>
        <p:spPr/>
        <p:txBody>
          <a:bodyPr>
            <a:normAutofit fontScale="92500"/>
          </a:bodyPr>
          <a:lstStyle/>
          <a:p>
            <a:r>
              <a:rPr lang="en-US" dirty="0" smtClean="0"/>
              <a:t>Formal, objective and systematic process</a:t>
            </a:r>
          </a:p>
          <a:p>
            <a:r>
              <a:rPr lang="en-US" dirty="0" smtClean="0"/>
              <a:t>It concerned with testing relationship and cause &amp; effect between variables</a:t>
            </a:r>
          </a:p>
          <a:p>
            <a:r>
              <a:rPr lang="en-US" dirty="0" smtClean="0"/>
              <a:t>It deals with measurement of quantity</a:t>
            </a:r>
          </a:p>
          <a:p>
            <a:r>
              <a:rPr lang="en-US" dirty="0" smtClean="0"/>
              <a:t>Natural or artificial setting</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FF0000"/>
                </a:solidFill>
                <a:latin typeface="Times New Roman" pitchFamily="18" charset="0"/>
                <a:cs typeface="Times New Roman" pitchFamily="18" charset="0"/>
              </a:rPr>
              <a:t>CHARACTERISTICS OF TRUE EXPERIMENTAL DESIGN</a:t>
            </a:r>
            <a:endParaRPr lang="en-US" sz="28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t>Manipulation</a:t>
            </a:r>
          </a:p>
          <a:p>
            <a:r>
              <a:rPr lang="en-US" dirty="0" smtClean="0"/>
              <a:t>Control</a:t>
            </a:r>
          </a:p>
          <a:p>
            <a:r>
              <a:rPr lang="en-US" dirty="0" smtClean="0"/>
              <a:t>Randomization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1.</a:t>
            </a:r>
            <a:r>
              <a:rPr lang="en-US" dirty="0" smtClean="0"/>
              <a:t> </a:t>
            </a:r>
            <a:r>
              <a:rPr lang="en-US" dirty="0" smtClean="0">
                <a:solidFill>
                  <a:srgbClr val="FF0000"/>
                </a:solidFill>
              </a:rPr>
              <a:t>MANIPULATION</a:t>
            </a:r>
            <a:endParaRPr lang="en-US"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dirty="0" smtClean="0"/>
              <a:t>Manipulate independent variable and study the effect on dependent variable</a:t>
            </a:r>
          </a:p>
          <a:p>
            <a:r>
              <a:rPr lang="en-US" dirty="0" smtClean="0"/>
              <a:t>Researcher manipulate a nursing intervention and applies it to some subjects while withholding the same from others</a:t>
            </a:r>
          </a:p>
          <a:p>
            <a:r>
              <a:rPr lang="en-US" dirty="0" smtClean="0"/>
              <a:t>Usual manipulations are exercise, teaching, counseling, nutritional intervention, stress reduction and implementation of protocol of nursing</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IN" dirty="0" smtClean="0">
                <a:solidFill>
                  <a:srgbClr val="FF0000"/>
                </a:solidFill>
              </a:rPr>
              <a:t>EX..</a:t>
            </a:r>
            <a:endParaRPr lang="en-IN" dirty="0">
              <a:solidFill>
                <a:srgbClr val="FF0000"/>
              </a:solidFill>
            </a:endParaRPr>
          </a:p>
        </p:txBody>
      </p:sp>
      <p:sp>
        <p:nvSpPr>
          <p:cNvPr id="3" name="Content Placeholder 2"/>
          <p:cNvSpPr>
            <a:spLocks noGrp="1"/>
          </p:cNvSpPr>
          <p:nvPr>
            <p:ph idx="1"/>
          </p:nvPr>
        </p:nvSpPr>
        <p:spPr/>
        <p:txBody>
          <a:bodyPr/>
          <a:lstStyle/>
          <a:p>
            <a:r>
              <a:rPr lang="en-IN" dirty="0" smtClean="0"/>
              <a:t>Study on efficiency of progressive muscle relaxation exercise on level of pain among post operative patients</a:t>
            </a:r>
          </a:p>
          <a:p>
            <a:r>
              <a:rPr lang="en-IN" dirty="0" smtClean="0"/>
              <a:t>Study on effect of teaching programme on  dental caries attitude among children</a:t>
            </a:r>
          </a:p>
          <a:p>
            <a:r>
              <a:rPr lang="en-IN" dirty="0" smtClean="0"/>
              <a:t>Effect of mouth wash on prevention of ventilator associated pneumonia</a:t>
            </a:r>
            <a:endParaRPr lang="en-IN" dirty="0"/>
          </a:p>
        </p:txBody>
      </p:sp>
    </p:spTree>
    <p:extLst>
      <p:ext uri="{BB962C8B-B14F-4D97-AF65-F5344CB8AC3E}">
        <p14:creationId xmlns:p14="http://schemas.microsoft.com/office/powerpoint/2010/main" val="16731312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2. CONTROL</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To ascertain the validity researcher must control extraneous variable</a:t>
            </a:r>
          </a:p>
          <a:p>
            <a:r>
              <a:rPr lang="en-US" dirty="0" smtClean="0"/>
              <a:t>3 types of control</a:t>
            </a:r>
          </a:p>
          <a:p>
            <a:pPr lvl="1">
              <a:buFont typeface="Wingdings" pitchFamily="2" charset="2"/>
              <a:buChar char="v"/>
            </a:pPr>
            <a:r>
              <a:rPr lang="en-US" dirty="0" smtClean="0"/>
              <a:t>Negative control- control group neither receive any placebo or any other treatment</a:t>
            </a:r>
          </a:p>
          <a:p>
            <a:pPr lvl="1">
              <a:buFont typeface="Wingdings" pitchFamily="2" charset="2"/>
              <a:buChar char="v"/>
            </a:pPr>
            <a:r>
              <a:rPr lang="en-US" dirty="0" smtClean="0"/>
              <a:t>Clear control- receives placebo</a:t>
            </a:r>
          </a:p>
          <a:p>
            <a:pPr lvl="1">
              <a:buFont typeface="Wingdings" pitchFamily="2" charset="2"/>
              <a:buChar char="v"/>
            </a:pPr>
            <a:r>
              <a:rPr lang="en-US" dirty="0" smtClean="0"/>
              <a:t>Positive control- receives other treatment or experimental interventions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FF0000"/>
                </a:solidFill>
              </a:rPr>
              <a:t>OBJECTIVES</a:t>
            </a:r>
            <a:endParaRPr lang="en-IN"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pPr marL="0" indent="0">
              <a:buNone/>
            </a:pPr>
            <a:r>
              <a:rPr lang="en-IN" dirty="0" smtClean="0">
                <a:solidFill>
                  <a:srgbClr val="FFC000"/>
                </a:solidFill>
              </a:rPr>
              <a:t>Central objective</a:t>
            </a:r>
          </a:p>
          <a:p>
            <a:r>
              <a:rPr lang="en-IN" dirty="0" smtClean="0"/>
              <a:t>At the end of the class students will gain knowledge on research design and able to apply this into practice with positive attitude</a:t>
            </a:r>
          </a:p>
          <a:p>
            <a:pPr marL="0" indent="0">
              <a:buNone/>
            </a:pPr>
            <a:r>
              <a:rPr lang="en-IN" dirty="0" smtClean="0">
                <a:solidFill>
                  <a:srgbClr val="FFC000"/>
                </a:solidFill>
              </a:rPr>
              <a:t>Specific objective</a:t>
            </a:r>
          </a:p>
          <a:p>
            <a:pPr marL="0" indent="0">
              <a:buNone/>
            </a:pPr>
            <a:r>
              <a:rPr lang="en-IN" dirty="0" smtClean="0"/>
              <a:t>Students will be able to</a:t>
            </a:r>
          </a:p>
          <a:p>
            <a:r>
              <a:rPr lang="en-IN" dirty="0" smtClean="0"/>
              <a:t>Define research design</a:t>
            </a:r>
          </a:p>
          <a:p>
            <a:r>
              <a:rPr lang="en-IN" dirty="0" smtClean="0"/>
              <a:t>List down the need for research design</a:t>
            </a:r>
          </a:p>
          <a:p>
            <a:r>
              <a:rPr lang="en-IN" dirty="0" smtClean="0"/>
              <a:t>Describe the elements of research design</a:t>
            </a:r>
          </a:p>
          <a:p>
            <a:r>
              <a:rPr lang="en-IN" dirty="0" smtClean="0"/>
              <a:t>Enlist the elements of research design</a:t>
            </a:r>
          </a:p>
          <a:p>
            <a:r>
              <a:rPr lang="en-IN" dirty="0" smtClean="0"/>
              <a:t>Describe the types of research designs</a:t>
            </a:r>
          </a:p>
          <a:p>
            <a:r>
              <a:rPr lang="en-IN" dirty="0" smtClean="0"/>
              <a:t>Explain he criteria for quantitative design</a:t>
            </a:r>
          </a:p>
          <a:p>
            <a:endParaRPr lang="en-IN" dirty="0"/>
          </a:p>
        </p:txBody>
      </p:sp>
    </p:spTree>
    <p:extLst>
      <p:ext uri="{BB962C8B-B14F-4D97-AF65-F5344CB8AC3E}">
        <p14:creationId xmlns:p14="http://schemas.microsoft.com/office/powerpoint/2010/main" val="27815171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FFC000"/>
                </a:solidFill>
              </a:rPr>
              <a:t>Measures of control</a:t>
            </a:r>
            <a:endParaRPr lang="en-IN" dirty="0">
              <a:solidFill>
                <a:srgbClr val="FFC000"/>
              </a:solidFill>
            </a:endParaRPr>
          </a:p>
        </p:txBody>
      </p:sp>
      <p:sp>
        <p:nvSpPr>
          <p:cNvPr id="3" name="Content Placeholder 2"/>
          <p:cNvSpPr>
            <a:spLocks noGrp="1"/>
          </p:cNvSpPr>
          <p:nvPr>
            <p:ph idx="1"/>
          </p:nvPr>
        </p:nvSpPr>
        <p:spPr/>
        <p:txBody>
          <a:bodyPr>
            <a:normAutofit/>
          </a:bodyPr>
          <a:lstStyle/>
          <a:p>
            <a:r>
              <a:rPr lang="en-IN" dirty="0" smtClean="0"/>
              <a:t>Matching</a:t>
            </a:r>
          </a:p>
          <a:p>
            <a:r>
              <a:rPr lang="en-IN" dirty="0" smtClean="0"/>
              <a:t>Counterbalancing</a:t>
            </a:r>
          </a:p>
          <a:p>
            <a:pPr lvl="2"/>
            <a:r>
              <a:rPr lang="en-IN" dirty="0" smtClean="0">
                <a:solidFill>
                  <a:srgbClr val="00B050"/>
                </a:solidFill>
              </a:rPr>
              <a:t>An alternative intervention</a:t>
            </a:r>
          </a:p>
          <a:p>
            <a:pPr lvl="2"/>
            <a:r>
              <a:rPr lang="en-IN" dirty="0" smtClean="0">
                <a:solidFill>
                  <a:srgbClr val="00B050"/>
                </a:solidFill>
              </a:rPr>
              <a:t>Placebo or pseudo-intervention</a:t>
            </a:r>
          </a:p>
          <a:p>
            <a:pPr lvl="2"/>
            <a:r>
              <a:rPr lang="en-IN" dirty="0" smtClean="0">
                <a:solidFill>
                  <a:srgbClr val="00B050"/>
                </a:solidFill>
              </a:rPr>
              <a:t>Standard method of care</a:t>
            </a:r>
          </a:p>
          <a:p>
            <a:pPr lvl="2"/>
            <a:r>
              <a:rPr lang="en-IN" dirty="0" smtClean="0">
                <a:solidFill>
                  <a:srgbClr val="00B050"/>
                </a:solidFill>
              </a:rPr>
              <a:t>Different doses</a:t>
            </a:r>
          </a:p>
          <a:p>
            <a:pPr lvl="2"/>
            <a:r>
              <a:rPr lang="en-IN" dirty="0" smtClean="0">
                <a:solidFill>
                  <a:srgbClr val="00B050"/>
                </a:solidFill>
              </a:rPr>
              <a:t>Wait list control group</a:t>
            </a:r>
          </a:p>
          <a:p>
            <a:r>
              <a:rPr lang="en-IN" dirty="0" smtClean="0"/>
              <a:t>Homogeneity by statistical test</a:t>
            </a:r>
            <a:endParaRPr lang="en-IN" dirty="0"/>
          </a:p>
        </p:txBody>
      </p:sp>
    </p:spTree>
    <p:extLst>
      <p:ext uri="{BB962C8B-B14F-4D97-AF65-F5344CB8AC3E}">
        <p14:creationId xmlns:p14="http://schemas.microsoft.com/office/powerpoint/2010/main" val="11972959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THREATS TO INTERNAL VALIDITY</a:t>
            </a:r>
            <a:endParaRPr lang="en-US" dirty="0">
              <a:solidFill>
                <a:srgbClr val="FFC000"/>
              </a:solidFill>
            </a:endParaRPr>
          </a:p>
        </p:txBody>
      </p:sp>
      <p:sp>
        <p:nvSpPr>
          <p:cNvPr id="3" name="Content Placeholder 2"/>
          <p:cNvSpPr>
            <a:spLocks noGrp="1"/>
          </p:cNvSpPr>
          <p:nvPr>
            <p:ph idx="1"/>
          </p:nvPr>
        </p:nvSpPr>
        <p:spPr/>
        <p:txBody>
          <a:bodyPr>
            <a:normAutofit fontScale="85000" lnSpcReduction="20000"/>
          </a:bodyPr>
          <a:lstStyle/>
          <a:p>
            <a:r>
              <a:rPr lang="en-US" dirty="0" smtClean="0"/>
              <a:t>Selection bias</a:t>
            </a:r>
          </a:p>
          <a:p>
            <a:r>
              <a:rPr lang="en-US" dirty="0" smtClean="0"/>
              <a:t>History </a:t>
            </a:r>
          </a:p>
          <a:p>
            <a:r>
              <a:rPr lang="en-US" dirty="0" smtClean="0"/>
              <a:t>Maturation</a:t>
            </a:r>
          </a:p>
          <a:p>
            <a:r>
              <a:rPr lang="en-US" dirty="0" smtClean="0"/>
              <a:t>Testing</a:t>
            </a:r>
          </a:p>
          <a:p>
            <a:r>
              <a:rPr lang="en-US" dirty="0" smtClean="0"/>
              <a:t>Instrumentation change</a:t>
            </a:r>
          </a:p>
          <a:p>
            <a:r>
              <a:rPr lang="en-US" dirty="0" smtClean="0"/>
              <a:t>Mortality  </a:t>
            </a:r>
          </a:p>
          <a:p>
            <a:r>
              <a:rPr lang="en-US" dirty="0" smtClean="0"/>
              <a:t>Interaction with selection</a:t>
            </a:r>
          </a:p>
          <a:p>
            <a:r>
              <a:rPr lang="en-US" dirty="0" smtClean="0"/>
              <a:t>Diffusion or limitation of treatments</a:t>
            </a:r>
          </a:p>
          <a:p>
            <a:r>
              <a:rPr lang="en-US" dirty="0" smtClean="0"/>
              <a:t>compensatory equalization of treatments</a:t>
            </a:r>
          </a:p>
          <a:p>
            <a:r>
              <a:rPr lang="en-US" dirty="0" smtClean="0"/>
              <a:t>Compensatory rivalry by respondents receiving less desirable treatment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THREATS TO EXTERNAL VALIDITY</a:t>
            </a:r>
            <a:endParaRPr lang="en-US" dirty="0">
              <a:solidFill>
                <a:srgbClr val="FFC000"/>
              </a:solidFill>
            </a:endParaRPr>
          </a:p>
        </p:txBody>
      </p:sp>
      <p:sp>
        <p:nvSpPr>
          <p:cNvPr id="3" name="Content Placeholder 2"/>
          <p:cNvSpPr>
            <a:spLocks noGrp="1"/>
          </p:cNvSpPr>
          <p:nvPr>
            <p:ph idx="1"/>
          </p:nvPr>
        </p:nvSpPr>
        <p:spPr/>
        <p:txBody>
          <a:bodyPr/>
          <a:lstStyle/>
          <a:p>
            <a:r>
              <a:rPr lang="en-US" dirty="0" err="1" smtClean="0"/>
              <a:t>Hawthrone</a:t>
            </a:r>
            <a:r>
              <a:rPr lang="en-US" dirty="0" smtClean="0"/>
              <a:t> effect</a:t>
            </a:r>
          </a:p>
          <a:p>
            <a:r>
              <a:rPr lang="en-US" dirty="0" smtClean="0"/>
              <a:t>Experimenter effect</a:t>
            </a:r>
          </a:p>
          <a:p>
            <a:r>
              <a:rPr lang="en-US" dirty="0" smtClean="0"/>
              <a:t>Reactive effect of the pre test</a:t>
            </a:r>
          </a:p>
          <a:p>
            <a:r>
              <a:rPr lang="en-US" dirty="0" smtClean="0"/>
              <a:t>Interaction of selection and treatment</a:t>
            </a:r>
          </a:p>
          <a:p>
            <a:r>
              <a:rPr lang="en-US" dirty="0" smtClean="0"/>
              <a:t>Interaction of setting and treatment</a:t>
            </a:r>
          </a:p>
          <a:p>
            <a:r>
              <a:rPr lang="en-US" dirty="0" smtClean="0"/>
              <a:t>Interaction of history and </a:t>
            </a:r>
            <a:r>
              <a:rPr lang="en-US" dirty="0" err="1" smtClean="0"/>
              <a:t>tratment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3. RANDOMIZATION</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It also called as random allocation or random assignment</a:t>
            </a:r>
          </a:p>
          <a:p>
            <a:r>
              <a:rPr lang="en-US" dirty="0" smtClean="0"/>
              <a:t>Each unit have a equal chance of selection</a:t>
            </a:r>
          </a:p>
          <a:p>
            <a:r>
              <a:rPr lang="en-US" dirty="0" smtClean="0"/>
              <a:t>It helps to reduce the bias</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FFC000"/>
                </a:solidFill>
              </a:rPr>
              <a:t>RANDOMIZATION PROCEDURES</a:t>
            </a:r>
            <a:endParaRPr lang="en-IN" dirty="0">
              <a:solidFill>
                <a:srgbClr val="FFC000"/>
              </a:solidFill>
            </a:endParaRPr>
          </a:p>
        </p:txBody>
      </p:sp>
      <p:sp>
        <p:nvSpPr>
          <p:cNvPr id="3" name="Content Placeholder 2"/>
          <p:cNvSpPr>
            <a:spLocks noGrp="1"/>
          </p:cNvSpPr>
          <p:nvPr>
            <p:ph idx="1"/>
          </p:nvPr>
        </p:nvSpPr>
        <p:spPr/>
        <p:txBody>
          <a:bodyPr/>
          <a:lstStyle/>
          <a:p>
            <a:r>
              <a:rPr lang="en-IN" dirty="0" smtClean="0"/>
              <a:t>Random allocation or random concealment</a:t>
            </a:r>
          </a:p>
          <a:p>
            <a:r>
              <a:rPr lang="en-IN" dirty="0" smtClean="0"/>
              <a:t>Cluster allocation</a:t>
            </a:r>
          </a:p>
          <a:p>
            <a:r>
              <a:rPr lang="en-IN" dirty="0" smtClean="0"/>
              <a:t>Permuted random allocation</a:t>
            </a:r>
          </a:p>
          <a:p>
            <a:r>
              <a:rPr lang="en-IN" dirty="0" smtClean="0"/>
              <a:t>Stratification </a:t>
            </a:r>
          </a:p>
          <a:p>
            <a:r>
              <a:rPr lang="en-IN" dirty="0" smtClean="0"/>
              <a:t>Randomized consent or </a:t>
            </a:r>
            <a:r>
              <a:rPr lang="en-IN" dirty="0" err="1" smtClean="0"/>
              <a:t>Zelen</a:t>
            </a:r>
            <a:r>
              <a:rPr lang="en-IN" dirty="0" smtClean="0"/>
              <a:t> design</a:t>
            </a:r>
          </a:p>
          <a:p>
            <a:r>
              <a:rPr lang="en-IN" dirty="0" smtClean="0"/>
              <a:t>Partially randomized patient preferences (PRPP)</a:t>
            </a:r>
          </a:p>
          <a:p>
            <a:pPr marL="0" indent="0">
              <a:buNone/>
            </a:pPr>
            <a:endParaRPr lang="en-IN" dirty="0"/>
          </a:p>
        </p:txBody>
      </p:sp>
    </p:spTree>
    <p:extLst>
      <p:ext uri="{BB962C8B-B14F-4D97-AF65-F5344CB8AC3E}">
        <p14:creationId xmlns:p14="http://schemas.microsoft.com/office/powerpoint/2010/main" val="34513483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71600" y="457200"/>
            <a:ext cx="5178039" cy="369332"/>
          </a:xfrm>
          <a:prstGeom prst="rect">
            <a:avLst/>
          </a:prstGeom>
          <a:noFill/>
          <a:ln>
            <a:solidFill>
              <a:schemeClr val="tx1"/>
            </a:solidFill>
          </a:ln>
        </p:spPr>
        <p:txBody>
          <a:bodyPr wrap="square" rtlCol="0">
            <a:spAutoFit/>
          </a:bodyPr>
          <a:lstStyle/>
          <a:p>
            <a:pPr algn="ctr"/>
            <a:r>
              <a:rPr lang="en-IN" dirty="0" smtClean="0">
                <a:solidFill>
                  <a:srgbClr val="FFC000"/>
                </a:solidFill>
              </a:rPr>
              <a:t>STEPS OF CONVENTIONAL RANDOMIZATION</a:t>
            </a:r>
            <a:endParaRPr lang="en-IN" dirty="0">
              <a:solidFill>
                <a:srgbClr val="FFC000"/>
              </a:solidFill>
            </a:endParaRPr>
          </a:p>
        </p:txBody>
      </p:sp>
      <p:grpSp>
        <p:nvGrpSpPr>
          <p:cNvPr id="40" name="Group 39"/>
          <p:cNvGrpSpPr/>
          <p:nvPr/>
        </p:nvGrpSpPr>
        <p:grpSpPr>
          <a:xfrm>
            <a:off x="1295400" y="1108543"/>
            <a:ext cx="6704888" cy="5575775"/>
            <a:chOff x="1295400" y="1108543"/>
            <a:chExt cx="6704888" cy="5575775"/>
          </a:xfrm>
        </p:grpSpPr>
        <p:sp>
          <p:nvSpPr>
            <p:cNvPr id="3" name="TextBox 2"/>
            <p:cNvSpPr txBox="1"/>
            <p:nvPr/>
          </p:nvSpPr>
          <p:spPr>
            <a:xfrm>
              <a:off x="1827019" y="1108543"/>
              <a:ext cx="4267200" cy="369332"/>
            </a:xfrm>
            <a:prstGeom prst="rect">
              <a:avLst/>
            </a:prstGeom>
            <a:noFill/>
            <a:ln>
              <a:solidFill>
                <a:schemeClr val="tx1"/>
              </a:solidFill>
            </a:ln>
          </p:spPr>
          <p:txBody>
            <a:bodyPr wrap="square" rtlCol="0">
              <a:spAutoFit/>
            </a:bodyPr>
            <a:lstStyle/>
            <a:p>
              <a:pPr algn="ctr"/>
              <a:r>
                <a:rPr lang="en-IN" dirty="0" smtClean="0"/>
                <a:t>Screen for eligibility of the study</a:t>
              </a:r>
              <a:endParaRPr lang="en-IN" dirty="0"/>
            </a:p>
          </p:txBody>
        </p:sp>
        <p:sp>
          <p:nvSpPr>
            <p:cNvPr id="4" name="TextBox 3"/>
            <p:cNvSpPr txBox="1"/>
            <p:nvPr/>
          </p:nvSpPr>
          <p:spPr>
            <a:xfrm>
              <a:off x="2286000" y="1828800"/>
              <a:ext cx="2514600" cy="381000"/>
            </a:xfrm>
            <a:prstGeom prst="rect">
              <a:avLst/>
            </a:prstGeom>
            <a:noFill/>
            <a:ln>
              <a:solidFill>
                <a:schemeClr val="tx1"/>
              </a:solidFill>
            </a:ln>
          </p:spPr>
          <p:txBody>
            <a:bodyPr wrap="square" rtlCol="0">
              <a:spAutoFit/>
            </a:bodyPr>
            <a:lstStyle/>
            <a:p>
              <a:pPr algn="ctr"/>
              <a:r>
                <a:rPr lang="en-IN" dirty="0" smtClean="0"/>
                <a:t>Eligible</a:t>
              </a:r>
              <a:endParaRPr lang="en-IN" dirty="0"/>
            </a:p>
          </p:txBody>
        </p:sp>
        <p:sp>
          <p:nvSpPr>
            <p:cNvPr id="5" name="TextBox 4"/>
            <p:cNvSpPr txBox="1"/>
            <p:nvPr/>
          </p:nvSpPr>
          <p:spPr>
            <a:xfrm>
              <a:off x="5715000" y="1828800"/>
              <a:ext cx="1981200" cy="381000"/>
            </a:xfrm>
            <a:prstGeom prst="rect">
              <a:avLst/>
            </a:prstGeom>
            <a:noFill/>
            <a:ln>
              <a:solidFill>
                <a:schemeClr val="tx1"/>
              </a:solidFill>
            </a:ln>
          </p:spPr>
          <p:txBody>
            <a:bodyPr wrap="square" rtlCol="0">
              <a:spAutoFit/>
            </a:bodyPr>
            <a:lstStyle/>
            <a:p>
              <a:pPr algn="ctr"/>
              <a:r>
                <a:rPr lang="en-IN" dirty="0" smtClean="0"/>
                <a:t>Ineligible</a:t>
              </a:r>
              <a:endParaRPr lang="en-IN" dirty="0"/>
            </a:p>
          </p:txBody>
        </p:sp>
        <p:sp>
          <p:nvSpPr>
            <p:cNvPr id="6" name="TextBox 5"/>
            <p:cNvSpPr txBox="1"/>
            <p:nvPr/>
          </p:nvSpPr>
          <p:spPr>
            <a:xfrm>
              <a:off x="2286000" y="2667000"/>
              <a:ext cx="2667000" cy="381000"/>
            </a:xfrm>
            <a:prstGeom prst="rect">
              <a:avLst/>
            </a:prstGeom>
            <a:noFill/>
            <a:ln>
              <a:solidFill>
                <a:schemeClr val="tx1"/>
              </a:solidFill>
            </a:ln>
          </p:spPr>
          <p:txBody>
            <a:bodyPr wrap="square" rtlCol="0">
              <a:spAutoFit/>
            </a:bodyPr>
            <a:lstStyle/>
            <a:p>
              <a:pPr algn="ctr"/>
              <a:r>
                <a:rPr lang="en-IN" dirty="0" smtClean="0"/>
                <a:t>Obtain informed consent</a:t>
              </a:r>
              <a:endParaRPr lang="en-IN" dirty="0"/>
            </a:p>
          </p:txBody>
        </p:sp>
        <p:sp>
          <p:nvSpPr>
            <p:cNvPr id="7" name="TextBox 6"/>
            <p:cNvSpPr txBox="1"/>
            <p:nvPr/>
          </p:nvSpPr>
          <p:spPr>
            <a:xfrm>
              <a:off x="2304516" y="3429000"/>
              <a:ext cx="2542374" cy="369332"/>
            </a:xfrm>
            <a:prstGeom prst="rect">
              <a:avLst/>
            </a:prstGeom>
            <a:noFill/>
            <a:ln>
              <a:solidFill>
                <a:schemeClr val="tx1"/>
              </a:solidFill>
            </a:ln>
          </p:spPr>
          <p:txBody>
            <a:bodyPr wrap="square" rtlCol="0">
              <a:spAutoFit/>
            </a:bodyPr>
            <a:lstStyle/>
            <a:p>
              <a:pPr algn="ctr"/>
              <a:r>
                <a:rPr lang="en-IN" dirty="0" smtClean="0"/>
                <a:t>Consent guaranteed</a:t>
              </a:r>
              <a:endParaRPr lang="en-IN" dirty="0"/>
            </a:p>
          </p:txBody>
        </p:sp>
        <p:sp>
          <p:nvSpPr>
            <p:cNvPr id="8" name="TextBox 7"/>
            <p:cNvSpPr txBox="1"/>
            <p:nvPr/>
          </p:nvSpPr>
          <p:spPr>
            <a:xfrm>
              <a:off x="5790488" y="3429000"/>
              <a:ext cx="2209800" cy="369332"/>
            </a:xfrm>
            <a:prstGeom prst="rect">
              <a:avLst/>
            </a:prstGeom>
            <a:noFill/>
            <a:ln>
              <a:solidFill>
                <a:schemeClr val="tx1"/>
              </a:solidFill>
            </a:ln>
          </p:spPr>
          <p:txBody>
            <a:bodyPr wrap="square" rtlCol="0">
              <a:spAutoFit/>
            </a:bodyPr>
            <a:lstStyle/>
            <a:p>
              <a:pPr algn="ctr"/>
              <a:r>
                <a:rPr lang="en-IN" dirty="0" smtClean="0"/>
                <a:t>Consent withheld</a:t>
              </a:r>
              <a:endParaRPr lang="en-IN" dirty="0"/>
            </a:p>
          </p:txBody>
        </p:sp>
        <p:sp>
          <p:nvSpPr>
            <p:cNvPr id="9" name="TextBox 8"/>
            <p:cNvSpPr txBox="1"/>
            <p:nvPr/>
          </p:nvSpPr>
          <p:spPr>
            <a:xfrm>
              <a:off x="2362200" y="4114800"/>
              <a:ext cx="2438400" cy="369332"/>
            </a:xfrm>
            <a:prstGeom prst="rect">
              <a:avLst/>
            </a:prstGeom>
            <a:noFill/>
            <a:ln>
              <a:solidFill>
                <a:schemeClr val="tx1"/>
              </a:solidFill>
            </a:ln>
          </p:spPr>
          <p:txBody>
            <a:bodyPr wrap="square" rtlCol="0">
              <a:spAutoFit/>
            </a:bodyPr>
            <a:lstStyle/>
            <a:p>
              <a:pPr algn="ctr"/>
              <a:r>
                <a:rPr lang="en-IN" dirty="0" smtClean="0"/>
                <a:t>Collect baseline data</a:t>
              </a:r>
              <a:endParaRPr lang="en-IN" dirty="0"/>
            </a:p>
          </p:txBody>
        </p:sp>
        <p:sp>
          <p:nvSpPr>
            <p:cNvPr id="10" name="TextBox 9"/>
            <p:cNvSpPr txBox="1"/>
            <p:nvPr/>
          </p:nvSpPr>
          <p:spPr>
            <a:xfrm>
              <a:off x="2286000" y="4800600"/>
              <a:ext cx="3200400" cy="369332"/>
            </a:xfrm>
            <a:prstGeom prst="rect">
              <a:avLst/>
            </a:prstGeom>
            <a:noFill/>
            <a:ln>
              <a:solidFill>
                <a:schemeClr val="tx1"/>
              </a:solidFill>
            </a:ln>
          </p:spPr>
          <p:txBody>
            <a:bodyPr wrap="square" rtlCol="0">
              <a:spAutoFit/>
            </a:bodyPr>
            <a:lstStyle/>
            <a:p>
              <a:pPr algn="ctr"/>
              <a:r>
                <a:rPr lang="en-IN" dirty="0" smtClean="0"/>
                <a:t>Randomly assign to condition</a:t>
              </a:r>
              <a:endParaRPr lang="en-IN" dirty="0"/>
            </a:p>
          </p:txBody>
        </p:sp>
        <p:sp>
          <p:nvSpPr>
            <p:cNvPr id="11" name="TextBox 10"/>
            <p:cNvSpPr txBox="1"/>
            <p:nvPr/>
          </p:nvSpPr>
          <p:spPr>
            <a:xfrm>
              <a:off x="1295400" y="5562600"/>
              <a:ext cx="2514600" cy="369332"/>
            </a:xfrm>
            <a:prstGeom prst="rect">
              <a:avLst/>
            </a:prstGeom>
            <a:noFill/>
            <a:ln>
              <a:solidFill>
                <a:schemeClr val="tx1"/>
              </a:solidFill>
            </a:ln>
          </p:spPr>
          <p:txBody>
            <a:bodyPr wrap="square" rtlCol="0">
              <a:spAutoFit/>
            </a:bodyPr>
            <a:lstStyle/>
            <a:p>
              <a:pPr algn="ctr"/>
              <a:r>
                <a:rPr lang="en-IN" dirty="0" smtClean="0"/>
                <a:t>Administer intervention</a:t>
              </a:r>
              <a:endParaRPr lang="en-IN" dirty="0"/>
            </a:p>
          </p:txBody>
        </p:sp>
        <p:sp>
          <p:nvSpPr>
            <p:cNvPr id="12" name="TextBox 11"/>
            <p:cNvSpPr txBox="1"/>
            <p:nvPr/>
          </p:nvSpPr>
          <p:spPr>
            <a:xfrm>
              <a:off x="4213789" y="5587525"/>
              <a:ext cx="3153398" cy="369332"/>
            </a:xfrm>
            <a:prstGeom prst="rect">
              <a:avLst/>
            </a:prstGeom>
            <a:noFill/>
            <a:ln>
              <a:solidFill>
                <a:schemeClr val="tx1"/>
              </a:solidFill>
            </a:ln>
          </p:spPr>
          <p:txBody>
            <a:bodyPr wrap="square" rtlCol="0">
              <a:spAutoFit/>
            </a:bodyPr>
            <a:lstStyle/>
            <a:p>
              <a:pPr algn="ctr"/>
              <a:r>
                <a:rPr lang="en-IN" dirty="0" smtClean="0"/>
                <a:t>Administer control conditions</a:t>
              </a:r>
              <a:endParaRPr lang="en-IN" dirty="0"/>
            </a:p>
          </p:txBody>
        </p:sp>
        <p:sp>
          <p:nvSpPr>
            <p:cNvPr id="13" name="TextBox 12"/>
            <p:cNvSpPr txBox="1"/>
            <p:nvPr/>
          </p:nvSpPr>
          <p:spPr>
            <a:xfrm>
              <a:off x="3429000" y="6314986"/>
              <a:ext cx="2209800" cy="369332"/>
            </a:xfrm>
            <a:prstGeom prst="rect">
              <a:avLst/>
            </a:prstGeom>
            <a:noFill/>
            <a:ln>
              <a:solidFill>
                <a:schemeClr val="tx1"/>
              </a:solidFill>
            </a:ln>
          </p:spPr>
          <p:txBody>
            <a:bodyPr wrap="square" rtlCol="0">
              <a:spAutoFit/>
            </a:bodyPr>
            <a:lstStyle/>
            <a:p>
              <a:pPr algn="ctr"/>
              <a:r>
                <a:rPr lang="en-IN" dirty="0" smtClean="0"/>
                <a:t>Collect outcome data</a:t>
              </a:r>
              <a:endParaRPr lang="en-IN" dirty="0"/>
            </a:p>
          </p:txBody>
        </p:sp>
        <p:cxnSp>
          <p:nvCxnSpPr>
            <p:cNvPr id="15" name="Straight Arrow Connector 14"/>
            <p:cNvCxnSpPr/>
            <p:nvPr/>
          </p:nvCxnSpPr>
          <p:spPr>
            <a:xfrm>
              <a:off x="3810000" y="1477875"/>
              <a:ext cx="0" cy="2747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3810000" y="2209800"/>
              <a:ext cx="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3810000" y="3048000"/>
              <a:ext cx="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3886200" y="3798332"/>
              <a:ext cx="0" cy="3164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3960619" y="4484132"/>
              <a:ext cx="0" cy="3164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0" idx="2"/>
            </p:cNvCxnSpPr>
            <p:nvPr/>
          </p:nvCxnSpPr>
          <p:spPr>
            <a:xfrm flipH="1">
              <a:off x="3657600" y="5169932"/>
              <a:ext cx="228600" cy="3164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10" idx="2"/>
            </p:cNvCxnSpPr>
            <p:nvPr/>
          </p:nvCxnSpPr>
          <p:spPr>
            <a:xfrm>
              <a:off x="3886200" y="5169932"/>
              <a:ext cx="457200" cy="3926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3619500" y="5931932"/>
              <a:ext cx="341119" cy="38305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flipH="1">
              <a:off x="4038600" y="5931932"/>
              <a:ext cx="495300" cy="38305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a:off x="3810000" y="1477875"/>
              <a:ext cx="1905000" cy="3509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3810000" y="3048000"/>
              <a:ext cx="19050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1329245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COUNTERFACTUAL MODEL</a:t>
            </a:r>
            <a:endParaRPr lang="en-IN" dirty="0"/>
          </a:p>
        </p:txBody>
      </p:sp>
      <p:sp>
        <p:nvSpPr>
          <p:cNvPr id="3" name="Content Placeholder 2"/>
          <p:cNvSpPr>
            <a:spLocks noGrp="1"/>
          </p:cNvSpPr>
          <p:nvPr>
            <p:ph idx="1"/>
          </p:nvPr>
        </p:nvSpPr>
        <p:spPr/>
        <p:txBody>
          <a:bodyPr/>
          <a:lstStyle/>
          <a:p>
            <a:r>
              <a:rPr lang="en-IN" dirty="0" smtClean="0"/>
              <a:t>It states that what would have happened to the same people exposed to a causal actor if they simultaneously were not exposed to the causal factor</a:t>
            </a:r>
          </a:p>
          <a:p>
            <a:r>
              <a:rPr lang="en-IN" dirty="0" smtClean="0"/>
              <a:t>It represents an ideal that cannot be ever realized but it is a good model to keep in mind in designing a study to provide evidence about cause and effect. </a:t>
            </a:r>
            <a:endParaRPr lang="en-IN" dirty="0"/>
          </a:p>
        </p:txBody>
      </p:sp>
    </p:spTree>
    <p:extLst>
      <p:ext uri="{BB962C8B-B14F-4D97-AF65-F5344CB8AC3E}">
        <p14:creationId xmlns:p14="http://schemas.microsoft.com/office/powerpoint/2010/main" val="29404348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CRITERIA FOR CAUSALITY</a:t>
            </a:r>
            <a:endParaRPr lang="en-IN" dirty="0"/>
          </a:p>
        </p:txBody>
      </p:sp>
      <p:sp>
        <p:nvSpPr>
          <p:cNvPr id="3" name="Content Placeholder 2"/>
          <p:cNvSpPr>
            <a:spLocks noGrp="1"/>
          </p:cNvSpPr>
          <p:nvPr>
            <p:ph idx="1"/>
          </p:nvPr>
        </p:nvSpPr>
        <p:spPr/>
        <p:txBody>
          <a:bodyPr/>
          <a:lstStyle/>
          <a:p>
            <a:r>
              <a:rPr lang="en-IN" dirty="0" smtClean="0"/>
              <a:t>First criteria is temporal: a cause must precede an effect in time</a:t>
            </a:r>
          </a:p>
          <a:p>
            <a:r>
              <a:rPr lang="en-IN" dirty="0" smtClean="0"/>
              <a:t>Second is that there be an empirical relationship between the presumed cause and presumed effect</a:t>
            </a:r>
          </a:p>
          <a:p>
            <a:r>
              <a:rPr lang="en-IN" dirty="0" smtClean="0"/>
              <a:t>Final criteria for establishing a casual relationship is that the relationship cannot be explained as being caused by a third variable</a:t>
            </a:r>
            <a:endParaRPr lang="en-IN" dirty="0"/>
          </a:p>
        </p:txBody>
      </p:sp>
    </p:spTree>
    <p:extLst>
      <p:ext uri="{BB962C8B-B14F-4D97-AF65-F5344CB8AC3E}">
        <p14:creationId xmlns:p14="http://schemas.microsoft.com/office/powerpoint/2010/main" val="26596557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smtClean="0"/>
              <a:t>Other criteria's are</a:t>
            </a:r>
          </a:p>
          <a:p>
            <a:r>
              <a:rPr lang="en-IN" dirty="0" smtClean="0"/>
              <a:t>Meta analysis </a:t>
            </a:r>
          </a:p>
          <a:p>
            <a:r>
              <a:rPr lang="en-IN" dirty="0" smtClean="0"/>
              <a:t>Consistency</a:t>
            </a:r>
          </a:p>
          <a:p>
            <a:r>
              <a:rPr lang="en-IN" dirty="0" smtClean="0"/>
              <a:t>Biologic possibility</a:t>
            </a:r>
            <a:endParaRPr lang="en-IN" dirty="0"/>
          </a:p>
        </p:txBody>
      </p:sp>
    </p:spTree>
    <p:extLst>
      <p:ext uri="{BB962C8B-B14F-4D97-AF65-F5344CB8AC3E}">
        <p14:creationId xmlns:p14="http://schemas.microsoft.com/office/powerpoint/2010/main" val="922990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FFC000"/>
                </a:solidFill>
              </a:rPr>
              <a:t>ASSIGNMENT</a:t>
            </a:r>
            <a:endParaRPr lang="en-IN" dirty="0">
              <a:solidFill>
                <a:srgbClr val="FFC000"/>
              </a:solidFill>
            </a:endParaRPr>
          </a:p>
        </p:txBody>
      </p:sp>
      <p:sp>
        <p:nvSpPr>
          <p:cNvPr id="3" name="Content Placeholder 2"/>
          <p:cNvSpPr>
            <a:spLocks noGrp="1"/>
          </p:cNvSpPr>
          <p:nvPr>
            <p:ph idx="1"/>
          </p:nvPr>
        </p:nvSpPr>
        <p:spPr/>
        <p:txBody>
          <a:bodyPr/>
          <a:lstStyle/>
          <a:p>
            <a:r>
              <a:rPr lang="en-IN" dirty="0" smtClean="0"/>
              <a:t>Write example for experimental and pre experimental design </a:t>
            </a:r>
            <a:endParaRPr lang="en-IN" dirty="0"/>
          </a:p>
        </p:txBody>
      </p:sp>
    </p:spTree>
    <p:extLst>
      <p:ext uri="{BB962C8B-B14F-4D97-AF65-F5344CB8AC3E}">
        <p14:creationId xmlns:p14="http://schemas.microsoft.com/office/powerpoint/2010/main" val="247299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DEFINITION</a:t>
            </a:r>
            <a:endParaRPr lang="en-US"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US" dirty="0" smtClean="0"/>
              <a:t>Research design is the plan, structure and strategy of investigation conceived so as to obtain answers to research questions and to control variance – </a:t>
            </a:r>
            <a:r>
              <a:rPr lang="en-US" dirty="0" err="1" smtClean="0"/>
              <a:t>Kerlinger</a:t>
            </a:r>
            <a:endParaRPr lang="en-US" dirty="0" smtClean="0"/>
          </a:p>
          <a:p>
            <a:r>
              <a:rPr lang="en-US" dirty="0" smtClean="0"/>
              <a:t>A research design is the specification of methods and procedure for acquainting the information needed. It is the overall operational pattern or framework of the project that stipulates what information is to be collected from which source and by what procedures. – Green and </a:t>
            </a:r>
            <a:r>
              <a:rPr lang="en-US" dirty="0" err="1" smtClean="0"/>
              <a:t>Tull</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Reference </a:t>
            </a:r>
            <a:endParaRPr lang="en-IN" dirty="0"/>
          </a:p>
        </p:txBody>
      </p:sp>
      <p:sp>
        <p:nvSpPr>
          <p:cNvPr id="3" name="Content Placeholder 2"/>
          <p:cNvSpPr>
            <a:spLocks noGrp="1"/>
          </p:cNvSpPr>
          <p:nvPr>
            <p:ph idx="1"/>
          </p:nvPr>
        </p:nvSpPr>
        <p:spPr/>
        <p:txBody>
          <a:bodyPr>
            <a:normAutofit/>
          </a:bodyPr>
          <a:lstStyle/>
          <a:p>
            <a:r>
              <a:rPr lang="en-US" dirty="0" err="1"/>
              <a:t>Polit</a:t>
            </a:r>
            <a:r>
              <a:rPr lang="en-US" dirty="0"/>
              <a:t> D F &amp; Beck C T, Nursing Research: Principles and Methods , Lippincott Williams </a:t>
            </a:r>
            <a:r>
              <a:rPr lang="en-US" dirty="0" smtClean="0"/>
              <a:t>and </a:t>
            </a:r>
            <a:r>
              <a:rPr lang="en-IN" dirty="0" smtClean="0"/>
              <a:t>Wilkins</a:t>
            </a:r>
            <a:r>
              <a:rPr lang="en-IN" dirty="0"/>
              <a:t> </a:t>
            </a:r>
            <a:endParaRPr lang="en-IN" dirty="0" smtClean="0"/>
          </a:p>
          <a:p>
            <a:r>
              <a:rPr lang="en-US" dirty="0" smtClean="0"/>
              <a:t>Burns </a:t>
            </a:r>
            <a:r>
              <a:rPr lang="en-US" dirty="0"/>
              <a:t>N. &amp; Susan K Groove. Understanding Nursing Research building an Evidenced </a:t>
            </a:r>
            <a:r>
              <a:rPr lang="en-US" dirty="0" smtClean="0"/>
              <a:t>Based Practice</a:t>
            </a:r>
            <a:r>
              <a:rPr lang="en-US" dirty="0"/>
              <a:t>. W.B. Saunders, St. Louis.</a:t>
            </a:r>
          </a:p>
          <a:p>
            <a:r>
              <a:rPr lang="en-US" dirty="0" smtClean="0"/>
              <a:t>Suresh </a:t>
            </a:r>
            <a:r>
              <a:rPr lang="en-US" dirty="0"/>
              <a:t>Sharma. Nursing research and statistics. </a:t>
            </a:r>
            <a:r>
              <a:rPr lang="en-US" dirty="0" smtClean="0"/>
              <a:t>Elsevier</a:t>
            </a:r>
            <a:endParaRPr lang="en-US" dirty="0"/>
          </a:p>
        </p:txBody>
      </p:sp>
    </p:spTree>
    <p:extLst>
      <p:ext uri="{BB962C8B-B14F-4D97-AF65-F5344CB8AC3E}">
        <p14:creationId xmlns:p14="http://schemas.microsoft.com/office/powerpoint/2010/main" val="2613864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smtClean="0"/>
              <a:t>Research design is the master plan specifying the methods and procedures for collecting and analysing the needed information in a research study</a:t>
            </a:r>
          </a:p>
          <a:p>
            <a:r>
              <a:rPr lang="en-IN" dirty="0" smtClean="0"/>
              <a:t>Research design is the researchers overall plan for answering the research questions or testing the research hypotheses.</a:t>
            </a:r>
            <a:endParaRPr lang="en-IN" dirty="0"/>
          </a:p>
        </p:txBody>
      </p:sp>
    </p:spTree>
    <p:extLst>
      <p:ext uri="{BB962C8B-B14F-4D97-AF65-F5344CB8AC3E}">
        <p14:creationId xmlns:p14="http://schemas.microsoft.com/office/powerpoint/2010/main" val="4224346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NEED FOR RESEARCH DESIGN</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Maximum information with minimum effort, money and time</a:t>
            </a:r>
          </a:p>
          <a:p>
            <a:r>
              <a:rPr lang="en-US" dirty="0" smtClean="0"/>
              <a:t>Minimum bias and maximum reliability</a:t>
            </a:r>
          </a:p>
          <a:p>
            <a:r>
              <a:rPr lang="en-US" dirty="0" smtClean="0"/>
              <a:t>Serves as planning tool for data collection and analysis.</a:t>
            </a:r>
          </a:p>
          <a:p>
            <a:r>
              <a:rPr lang="en-US" dirty="0" smtClean="0"/>
              <a:t>Minimize error</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ELEMENTS OF RESEARCH DESIGN</a:t>
            </a:r>
            <a:endParaRPr lang="en-US" dirty="0">
              <a:solidFill>
                <a:srgbClr val="FF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70020573"/>
              </p:ext>
            </p:extLst>
          </p:nvPr>
        </p:nvGraphicFramePr>
        <p:xfrm>
          <a:off x="228600" y="1447800"/>
          <a:ext cx="8686800" cy="50593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CRITERIA FOR SELECTING THE RESEARCH DESIGN</a:t>
            </a:r>
            <a:endParaRPr lang="en-US" dirty="0">
              <a:solidFill>
                <a:srgbClr val="FF0000"/>
              </a:solidFill>
            </a:endParaRPr>
          </a:p>
        </p:txBody>
      </p:sp>
      <p:sp>
        <p:nvSpPr>
          <p:cNvPr id="3" name="Content Placeholder 2"/>
          <p:cNvSpPr>
            <a:spLocks noGrp="1"/>
          </p:cNvSpPr>
          <p:nvPr>
            <p:ph idx="1"/>
          </p:nvPr>
        </p:nvSpPr>
        <p:spPr>
          <a:xfrm>
            <a:off x="457200" y="1600200"/>
            <a:ext cx="8229600" cy="5029200"/>
          </a:xfrm>
        </p:spPr>
        <p:txBody>
          <a:bodyPr>
            <a:normAutofit/>
          </a:bodyPr>
          <a:lstStyle/>
          <a:p>
            <a:r>
              <a:rPr lang="en-US" dirty="0" smtClean="0"/>
              <a:t>Nature of the topic under study</a:t>
            </a:r>
          </a:p>
          <a:p>
            <a:r>
              <a:rPr lang="en-US" dirty="0" smtClean="0"/>
              <a:t>Purpose of the study</a:t>
            </a:r>
          </a:p>
          <a:p>
            <a:r>
              <a:rPr lang="en-US" dirty="0" smtClean="0"/>
              <a:t>Ethical implication and feasibility</a:t>
            </a:r>
          </a:p>
          <a:p>
            <a:r>
              <a:rPr lang="en-US" dirty="0" smtClean="0"/>
              <a:t>Availability of subject and facilities</a:t>
            </a:r>
          </a:p>
          <a:p>
            <a:r>
              <a:rPr lang="en-US" dirty="0" smtClean="0"/>
              <a:t>Validity of data</a:t>
            </a:r>
          </a:p>
          <a:p>
            <a:r>
              <a:rPr lang="en-US" dirty="0" smtClean="0"/>
              <a:t>Experience and knowledge of the researcher</a:t>
            </a:r>
          </a:p>
          <a:p>
            <a:r>
              <a:rPr lang="en-US" dirty="0" smtClean="0"/>
              <a:t>Interest and motivation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GUIDELINES FOR DESIGNING A STUDY</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Number and type of participants</a:t>
            </a:r>
          </a:p>
          <a:p>
            <a:r>
              <a:rPr lang="en-US" dirty="0" smtClean="0"/>
              <a:t>Selection and assignment of participants to one or more groups</a:t>
            </a:r>
          </a:p>
          <a:p>
            <a:r>
              <a:rPr lang="en-US" dirty="0" smtClean="0"/>
              <a:t>Number of observations needed</a:t>
            </a:r>
          </a:p>
          <a:p>
            <a:r>
              <a:rPr lang="en-US" dirty="0" smtClean="0"/>
              <a:t>Frequency of data collection</a:t>
            </a:r>
          </a:p>
          <a:p>
            <a:r>
              <a:rPr lang="en-US" dirty="0"/>
              <a:t>Accuracy </a:t>
            </a:r>
          </a:p>
          <a:p>
            <a:r>
              <a:rPr lang="en-US" dirty="0" smtClean="0"/>
              <a:t>Control </a:t>
            </a:r>
            <a:r>
              <a:rPr lang="en-US" dirty="0"/>
              <a:t>of the problem</a:t>
            </a:r>
          </a:p>
          <a:p>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TYPES OF RESEARCH DESIGN</a:t>
            </a:r>
            <a:endParaRPr lang="en-US" dirty="0">
              <a:solidFill>
                <a:srgbClr val="FF0000"/>
              </a:solidFill>
            </a:endParaRPr>
          </a:p>
        </p:txBody>
      </p:sp>
      <p:sp>
        <p:nvSpPr>
          <p:cNvPr id="3" name="Content Placeholder 2"/>
          <p:cNvSpPr>
            <a:spLocks noGrp="1"/>
          </p:cNvSpPr>
          <p:nvPr>
            <p:ph idx="1"/>
          </p:nvPr>
        </p:nvSpPr>
        <p:spPr/>
        <p:txBody>
          <a:bodyPr/>
          <a:lstStyle/>
          <a:p>
            <a:pPr marL="514350" indent="-514350">
              <a:buAutoNum type="arabicPeriod"/>
            </a:pPr>
            <a:r>
              <a:rPr lang="en-US" dirty="0" smtClean="0"/>
              <a:t>Quantitative design</a:t>
            </a:r>
          </a:p>
          <a:p>
            <a:pPr marL="1314450" lvl="2" indent="-514350"/>
            <a:r>
              <a:rPr lang="en-US" sz="2800" dirty="0" smtClean="0"/>
              <a:t>Experimental design</a:t>
            </a:r>
          </a:p>
          <a:p>
            <a:pPr marL="1314450" lvl="2" indent="-514350"/>
            <a:r>
              <a:rPr lang="en-US" sz="2800" dirty="0" smtClean="0"/>
              <a:t>Non experimental design</a:t>
            </a:r>
          </a:p>
          <a:p>
            <a:pPr marL="1314450" lvl="2" indent="-514350"/>
            <a:r>
              <a:rPr lang="en-US" sz="2800" dirty="0" smtClean="0"/>
              <a:t>Other additional designs</a:t>
            </a:r>
          </a:p>
          <a:p>
            <a:pPr marL="514350" indent="-514350">
              <a:buNone/>
            </a:pPr>
            <a:r>
              <a:rPr lang="en-US" dirty="0" smtClean="0"/>
              <a:t>2. Qualitative design</a:t>
            </a:r>
          </a:p>
          <a:p>
            <a:pPr marL="514350" indent="-514350">
              <a:buNone/>
            </a:pPr>
            <a:r>
              <a:rPr lang="en-US" dirty="0" smtClean="0"/>
              <a:t>3. Mixed methodology designs</a:t>
            </a:r>
          </a:p>
          <a:p>
            <a:pPr>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336</TotalTime>
  <Words>1065</Words>
  <Application>Microsoft Office PowerPoint</Application>
  <PresentationFormat>On-screen Show (4:3)</PresentationFormat>
  <Paragraphs>204</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RESEARCH  DESIGNS</vt:lpstr>
      <vt:lpstr>OBJECTIVES</vt:lpstr>
      <vt:lpstr>DEFINITION</vt:lpstr>
      <vt:lpstr>PowerPoint Presentation</vt:lpstr>
      <vt:lpstr>NEED FOR RESEARCH DESIGN</vt:lpstr>
      <vt:lpstr>ELEMENTS OF RESEARCH DESIGN</vt:lpstr>
      <vt:lpstr>CRITERIA FOR SELECTING THE RESEARCH DESIGN</vt:lpstr>
      <vt:lpstr>GUIDELINES FOR DESIGNING A STUDY</vt:lpstr>
      <vt:lpstr>TYPES OF RESEARCH DESIGN</vt:lpstr>
      <vt:lpstr>QUANTITATIVE DESIGN</vt:lpstr>
      <vt:lpstr>PowerPoint Presentation</vt:lpstr>
      <vt:lpstr>QUALITATIVE DESIGN</vt:lpstr>
      <vt:lpstr>MIXED METHODOLOGY DESIGN</vt:lpstr>
      <vt:lpstr>COMPARISION OF DESIGNS IN SOCIAL SCIENTIFIC STUDIES AND MEDICAL RESEARCH </vt:lpstr>
      <vt:lpstr>DIFFERENCE BETWEEN QUALITATIVE &amp; QUANTITATIVE DESIGN</vt:lpstr>
      <vt:lpstr>CHARACTERISTICS OF TRUE EXPERIMENTAL DESIGN</vt:lpstr>
      <vt:lpstr>1. MANIPULATION</vt:lpstr>
      <vt:lpstr>EX..</vt:lpstr>
      <vt:lpstr>2. CONTROL</vt:lpstr>
      <vt:lpstr>Measures of control</vt:lpstr>
      <vt:lpstr>THREATS TO INTERNAL VALIDITY</vt:lpstr>
      <vt:lpstr>THREATS TO EXTERNAL VALIDITY</vt:lpstr>
      <vt:lpstr>3. RANDOMIZATION</vt:lpstr>
      <vt:lpstr>RANDOMIZATION PROCEDURES</vt:lpstr>
      <vt:lpstr>PowerPoint Presentation</vt:lpstr>
      <vt:lpstr>COUNTERFACTUAL MODEL</vt:lpstr>
      <vt:lpstr>CRITERIA FOR CAUSALITY</vt:lpstr>
      <vt:lpstr>PowerPoint Presentation</vt:lpstr>
      <vt:lpstr>ASSIGNMENT</vt:lpstr>
      <vt:lpstr>Reference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DESIGNS</dc:title>
  <dc:creator>asuss</dc:creator>
  <cp:lastModifiedBy>justycj@gmail.com</cp:lastModifiedBy>
  <cp:revision>33</cp:revision>
  <dcterms:created xsi:type="dcterms:W3CDTF">2006-08-16T00:00:00Z</dcterms:created>
  <dcterms:modified xsi:type="dcterms:W3CDTF">2023-11-16T05:53:10Z</dcterms:modified>
</cp:coreProperties>
</file>