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04" r:id="rId3"/>
    <p:sldId id="309" r:id="rId4"/>
    <p:sldId id="306" r:id="rId5"/>
    <p:sldId id="307" r:id="rId6"/>
    <p:sldId id="259" r:id="rId7"/>
    <p:sldId id="260" r:id="rId8"/>
    <p:sldId id="261" r:id="rId9"/>
    <p:sldId id="262" r:id="rId10"/>
    <p:sldId id="299" r:id="rId11"/>
    <p:sldId id="301" r:id="rId12"/>
    <p:sldId id="263" r:id="rId13"/>
    <p:sldId id="264" r:id="rId14"/>
    <p:sldId id="265" r:id="rId15"/>
    <p:sldId id="267" r:id="rId16"/>
    <p:sldId id="266" r:id="rId17"/>
    <p:sldId id="268" r:id="rId18"/>
    <p:sldId id="269" r:id="rId19"/>
    <p:sldId id="270" r:id="rId20"/>
    <p:sldId id="271" r:id="rId21"/>
    <p:sldId id="272" r:id="rId22"/>
    <p:sldId id="283" r:id="rId23"/>
    <p:sldId id="284" r:id="rId24"/>
    <p:sldId id="285" r:id="rId25"/>
    <p:sldId id="286" r:id="rId26"/>
    <p:sldId id="302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305" r:id="rId40"/>
    <p:sldId id="303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F50E2D-C142-447F-9755-320290A993E8}" type="datetimeFigureOut">
              <a:rPr lang="en-US" smtClean="0"/>
              <a:pPr/>
              <a:t>12/11/2023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32CD769-B0E7-4353-A405-319C3175C734}" type="slidenum">
              <a:rPr lang="en-IN" smtClean="0"/>
              <a:pPr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Anaplastic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Welcome Picture.-P8817dc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822" y="0"/>
            <a:ext cx="8987178" cy="684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72607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1142984"/>
          </a:xfrm>
        </p:spPr>
        <p:txBody>
          <a:bodyPr/>
          <a:lstStyle/>
          <a:p>
            <a:r>
              <a:rPr lang="en-IN" b="1" dirty="0" smtClean="0"/>
              <a:t>Beckwith-</a:t>
            </a:r>
            <a:r>
              <a:rPr lang="en-IN" b="1" dirty="0" err="1" smtClean="0"/>
              <a:t>Weidemann</a:t>
            </a:r>
            <a:r>
              <a:rPr lang="en-IN" b="1" dirty="0" smtClean="0"/>
              <a:t> Syndrome</a:t>
            </a:r>
            <a:r>
              <a:rPr lang="en-IN" dirty="0" smtClean="0"/>
              <a:t>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715404" cy="5357850"/>
          </a:xfrm>
        </p:spPr>
        <p:txBody>
          <a:bodyPr/>
          <a:lstStyle/>
          <a:p>
            <a:r>
              <a:rPr lang="en-IN" dirty="0" smtClean="0"/>
              <a:t>This is a rare condition resulting from a deletion of another part of chromosome 11, from a genetic locus designated WT2 (</a:t>
            </a:r>
            <a:r>
              <a:rPr lang="en-IN" dirty="0" err="1" smtClean="0"/>
              <a:t>Wilms</a:t>
            </a:r>
            <a:r>
              <a:rPr lang="en-IN" dirty="0" smtClean="0"/>
              <a:t> Tumour 2</a:t>
            </a:r>
            <a:r>
              <a:rPr lang="en-IN" dirty="0" smtClean="0"/>
              <a:t>) </a:t>
            </a:r>
          </a:p>
          <a:p>
            <a:r>
              <a:rPr lang="en-IN" dirty="0"/>
              <a:t>T</a:t>
            </a:r>
            <a:r>
              <a:rPr lang="en-IN" dirty="0" smtClean="0"/>
              <a:t>he </a:t>
            </a:r>
            <a:r>
              <a:rPr lang="en-IN" dirty="0" smtClean="0"/>
              <a:t>exact gene has not been determined. </a:t>
            </a:r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 smtClean="0"/>
              <a:t>syndrome also consists of </a:t>
            </a:r>
            <a:r>
              <a:rPr lang="en-IN" dirty="0" err="1" smtClean="0"/>
              <a:t>macrosomia</a:t>
            </a:r>
            <a:r>
              <a:rPr lang="en-IN" dirty="0" smtClean="0"/>
              <a:t>, </a:t>
            </a:r>
            <a:r>
              <a:rPr lang="en-IN" dirty="0" err="1" smtClean="0"/>
              <a:t>hemihypertrophy</a:t>
            </a:r>
            <a:r>
              <a:rPr lang="en-IN" dirty="0" smtClean="0"/>
              <a:t>, </a:t>
            </a:r>
            <a:r>
              <a:rPr lang="en-IN" dirty="0" err="1" smtClean="0"/>
              <a:t>macroglossia</a:t>
            </a:r>
            <a:r>
              <a:rPr lang="en-IN" dirty="0" smtClean="0"/>
              <a:t>, </a:t>
            </a:r>
            <a:r>
              <a:rPr lang="en-IN" dirty="0" err="1" smtClean="0"/>
              <a:t>omphalocele</a:t>
            </a:r>
            <a:r>
              <a:rPr lang="en-IN" dirty="0" smtClean="0"/>
              <a:t> and visceral hypertrophy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329642" cy="857232"/>
          </a:xfrm>
        </p:spPr>
        <p:txBody>
          <a:bodyPr/>
          <a:lstStyle/>
          <a:p>
            <a:pPr algn="ctr"/>
            <a:r>
              <a:rPr lang="en-IN" sz="4400" b="1" dirty="0" smtClean="0">
                <a:solidFill>
                  <a:srgbClr val="C00000"/>
                </a:solidFill>
              </a:rPr>
              <a:t>PATHOPHYSIOLOGY</a:t>
            </a:r>
            <a:br>
              <a:rPr lang="en-IN" sz="4400" b="1" dirty="0" smtClean="0">
                <a:solidFill>
                  <a:srgbClr val="C00000"/>
                </a:solidFill>
              </a:rPr>
            </a:br>
            <a:endParaRPr lang="en-IN" sz="4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857232"/>
            <a:ext cx="8429684" cy="5786478"/>
          </a:xfrm>
        </p:spPr>
        <p:txBody>
          <a:bodyPr/>
          <a:lstStyle/>
          <a:p>
            <a:pPr>
              <a:buNone/>
            </a:pPr>
            <a:r>
              <a:rPr lang="en-IN" dirty="0" err="1" smtClean="0"/>
              <a:t>Wilms</a:t>
            </a:r>
            <a:r>
              <a:rPr lang="en-IN" dirty="0" smtClean="0"/>
              <a:t>' </a:t>
            </a:r>
            <a:r>
              <a:rPr lang="en-IN" dirty="0" err="1" smtClean="0"/>
              <a:t>tumors</a:t>
            </a:r>
            <a:r>
              <a:rPr lang="en-IN" dirty="0" smtClean="0"/>
              <a:t> may be separated into 2 prognostic groups based on pathologic characteristics:</a:t>
            </a:r>
          </a:p>
          <a:p>
            <a:pPr lvl="0"/>
            <a:r>
              <a:rPr lang="en-IN" sz="3200" b="1" i="1" dirty="0" err="1" smtClean="0"/>
              <a:t>Favorable</a:t>
            </a:r>
            <a:r>
              <a:rPr lang="en-IN" sz="3200" dirty="0" smtClean="0"/>
              <a:t> - Contains well developed components. Most </a:t>
            </a:r>
            <a:r>
              <a:rPr lang="en-IN" sz="3200" dirty="0" err="1" smtClean="0"/>
              <a:t>tumors</a:t>
            </a:r>
            <a:r>
              <a:rPr lang="en-IN" sz="3200" dirty="0" smtClean="0"/>
              <a:t> have </a:t>
            </a:r>
            <a:r>
              <a:rPr lang="en-IN" sz="3200" dirty="0" err="1" smtClean="0"/>
              <a:t>favorable</a:t>
            </a:r>
            <a:r>
              <a:rPr lang="en-IN" sz="3200" dirty="0" smtClean="0"/>
              <a:t> histology </a:t>
            </a:r>
          </a:p>
          <a:p>
            <a:r>
              <a:rPr lang="en-IN" sz="3200" b="1" i="1" dirty="0" err="1" smtClean="0">
                <a:hlinkClick r:id="rId2" tooltip="Anaplastic"/>
              </a:rPr>
              <a:t>Anaplastic</a:t>
            </a:r>
            <a:r>
              <a:rPr lang="en-IN" sz="3200" dirty="0" smtClean="0"/>
              <a:t> - Contains diffuse </a:t>
            </a:r>
            <a:r>
              <a:rPr lang="en-IN" sz="3200" dirty="0" err="1" smtClean="0"/>
              <a:t>anaplasia</a:t>
            </a:r>
            <a:r>
              <a:rPr lang="en-IN" sz="3200" dirty="0" smtClean="0"/>
              <a:t> (poorly developed cells). 7% of  children with </a:t>
            </a:r>
            <a:r>
              <a:rPr lang="en-IN" sz="3200" dirty="0" err="1" smtClean="0"/>
              <a:t>wilms</a:t>
            </a:r>
            <a:r>
              <a:rPr lang="en-IN" sz="3200" dirty="0" smtClean="0"/>
              <a:t> </a:t>
            </a:r>
            <a:r>
              <a:rPr lang="en-IN" sz="3200" dirty="0" err="1" smtClean="0"/>
              <a:t>tumor</a:t>
            </a:r>
            <a:r>
              <a:rPr lang="en-IN" sz="3200" dirty="0" smtClean="0"/>
              <a:t> have </a:t>
            </a:r>
            <a:r>
              <a:rPr lang="en-IN" sz="3200" dirty="0" err="1" smtClean="0"/>
              <a:t>unfavorable</a:t>
            </a:r>
            <a:r>
              <a:rPr lang="en-IN" sz="3200" dirty="0" smtClean="0"/>
              <a:t> histology with </a:t>
            </a:r>
            <a:r>
              <a:rPr lang="en-IN" sz="3200" dirty="0" err="1" smtClean="0"/>
              <a:t>anaplastic</a:t>
            </a:r>
            <a:r>
              <a:rPr lang="en-IN" sz="3200" dirty="0" smtClean="0"/>
              <a:t> changes. Diffuse </a:t>
            </a:r>
            <a:r>
              <a:rPr lang="en-IN" sz="3200" dirty="0" err="1" smtClean="0"/>
              <a:t>anaplastic</a:t>
            </a:r>
            <a:r>
              <a:rPr lang="en-IN" sz="3200" dirty="0" smtClean="0"/>
              <a:t> changes generally predict a poor outcome</a:t>
            </a:r>
            <a:endParaRPr lang="en-IN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1000108"/>
          </a:xfrm>
        </p:spPr>
        <p:txBody>
          <a:bodyPr/>
          <a:lstStyle/>
          <a:p>
            <a:r>
              <a:rPr lang="en-US" dirty="0" smtClean="0"/>
              <a:t>CONT…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85860"/>
            <a:ext cx="8715404" cy="5429288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        </a:t>
            </a:r>
            <a:r>
              <a:rPr lang="en-IN" sz="3200" dirty="0" smtClean="0"/>
              <a:t>Malignant </a:t>
            </a:r>
            <a:r>
              <a:rPr lang="en-IN" sz="3200" dirty="0" err="1" smtClean="0"/>
              <a:t>nephrogenic</a:t>
            </a:r>
            <a:r>
              <a:rPr lang="en-IN" sz="3200" dirty="0" smtClean="0"/>
              <a:t> </a:t>
            </a:r>
            <a:r>
              <a:rPr lang="en-IN" sz="3200" dirty="0" err="1" smtClean="0"/>
              <a:t>blastoma</a:t>
            </a:r>
            <a:endParaRPr lang="en-IN" sz="3200" b="1" dirty="0" smtClean="0"/>
          </a:p>
          <a:p>
            <a:endParaRPr lang="en-US" dirty="0" smtClean="0"/>
          </a:p>
          <a:p>
            <a:pPr>
              <a:buNone/>
            </a:pPr>
            <a:r>
              <a:rPr lang="en-IN" sz="3200" dirty="0" smtClean="0"/>
              <a:t>Cellular, encapsulated intra-abdomen </a:t>
            </a:r>
            <a:r>
              <a:rPr lang="en-IN" sz="3200" dirty="0" err="1" smtClean="0"/>
              <a:t>tumor</a:t>
            </a:r>
            <a:endParaRPr lang="en-IN" sz="3200" dirty="0" smtClean="0"/>
          </a:p>
          <a:p>
            <a:pPr>
              <a:buNone/>
            </a:pPr>
            <a:endParaRPr lang="en-US" sz="3200" b="1" dirty="0" smtClean="0"/>
          </a:p>
          <a:p>
            <a:pPr>
              <a:buNone/>
            </a:pPr>
            <a:r>
              <a:rPr lang="en-IN" sz="3200" dirty="0" smtClean="0"/>
              <a:t>                                  Renal ischemia</a:t>
            </a:r>
          </a:p>
          <a:p>
            <a:pPr>
              <a:buNone/>
            </a:pPr>
            <a:endParaRPr lang="en-US" sz="3200" b="1" dirty="0" smtClean="0"/>
          </a:p>
          <a:p>
            <a:pPr>
              <a:buNone/>
            </a:pPr>
            <a:endParaRPr lang="en-IN" sz="3200" b="1" dirty="0" smtClean="0"/>
          </a:p>
          <a:p>
            <a:endParaRPr lang="en-IN" dirty="0"/>
          </a:p>
        </p:txBody>
      </p:sp>
      <p:sp>
        <p:nvSpPr>
          <p:cNvPr id="4" name="Down Arrow 3"/>
          <p:cNvSpPr/>
          <p:nvPr/>
        </p:nvSpPr>
        <p:spPr>
          <a:xfrm>
            <a:off x="4214810" y="1857364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Down Arrow 4"/>
          <p:cNvSpPr/>
          <p:nvPr/>
        </p:nvSpPr>
        <p:spPr>
          <a:xfrm>
            <a:off x="4357686" y="3071810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714356"/>
          </a:xfrm>
        </p:spPr>
        <p:txBody>
          <a:bodyPr/>
          <a:lstStyle/>
          <a:p>
            <a:r>
              <a:rPr lang="en-US" dirty="0" smtClean="0"/>
              <a:t>CONT…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85794"/>
            <a:ext cx="8501122" cy="585791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IN" b="1" dirty="0" smtClean="0"/>
              <a:t>                            Abdominal mass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r>
              <a:rPr lang="en-IN" b="1" dirty="0" smtClean="0"/>
              <a:t>Rupture of capsule                               weight loss,   </a:t>
            </a:r>
          </a:p>
          <a:p>
            <a:pPr>
              <a:buNone/>
            </a:pPr>
            <a:r>
              <a:rPr lang="en-IN" b="1" dirty="0" smtClean="0"/>
              <a:t>                                                                   </a:t>
            </a:r>
            <a:r>
              <a:rPr lang="en-IN" b="1" dirty="0" err="1" smtClean="0"/>
              <a:t>hematuria</a:t>
            </a:r>
            <a:r>
              <a:rPr lang="en-IN" b="1" dirty="0" smtClean="0"/>
              <a:t>, fever,         </a:t>
            </a:r>
          </a:p>
          <a:p>
            <a:pPr>
              <a:buNone/>
            </a:pPr>
            <a:r>
              <a:rPr lang="en-IN" b="1" dirty="0" smtClean="0"/>
              <a:t>                                                           Vomiting, hypertension                                </a:t>
            </a:r>
          </a:p>
          <a:p>
            <a:pPr>
              <a:buNone/>
            </a:pPr>
            <a:endParaRPr lang="en-IN" b="1" dirty="0" smtClean="0"/>
          </a:p>
          <a:p>
            <a:pPr>
              <a:buNone/>
            </a:pPr>
            <a:endParaRPr lang="en-IN" b="1" dirty="0" smtClean="0"/>
          </a:p>
          <a:p>
            <a:pPr>
              <a:buNone/>
            </a:pPr>
            <a:r>
              <a:rPr lang="en-IN" b="1" dirty="0" smtClean="0"/>
              <a:t>Rapid metastasis to</a:t>
            </a:r>
          </a:p>
          <a:p>
            <a:pPr>
              <a:buNone/>
            </a:pPr>
            <a:r>
              <a:rPr lang="en-IN" b="1" dirty="0" smtClean="0"/>
              <a:t>Lungs, liver &amp;brain</a:t>
            </a:r>
          </a:p>
          <a:p>
            <a:pPr>
              <a:buNone/>
            </a:pPr>
            <a:r>
              <a:rPr lang="en-IN" dirty="0" smtClean="0"/>
              <a:t> </a:t>
            </a:r>
            <a:endParaRPr lang="en-IN" b="1" dirty="0" smtClean="0"/>
          </a:p>
          <a:p>
            <a:endParaRPr lang="en-IN" dirty="0"/>
          </a:p>
        </p:txBody>
      </p:sp>
      <p:cxnSp>
        <p:nvCxnSpPr>
          <p:cNvPr id="5" name="Straight Arrow Connector 4"/>
          <p:cNvCxnSpPr/>
          <p:nvPr/>
        </p:nvCxnSpPr>
        <p:spPr>
          <a:xfrm rot="10800000" flipV="1">
            <a:off x="2500298" y="1357298"/>
            <a:ext cx="1214446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214810" y="1357298"/>
            <a:ext cx="1928826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1250133" y="3750471"/>
            <a:ext cx="214314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0"/>
            <a:ext cx="871540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1500174"/>
          </a:xfrm>
        </p:spPr>
        <p:txBody>
          <a:bodyPr/>
          <a:lstStyle/>
          <a:p>
            <a:r>
              <a:rPr lang="en-IN" dirty="0" smtClean="0">
                <a:latin typeface="Arial Black" pitchFamily="34" charset="0"/>
              </a:rPr>
              <a:t>CLINICAL MANIFESTATION</a:t>
            </a:r>
            <a:endParaRPr lang="en-IN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14422"/>
            <a:ext cx="8501122" cy="5429288"/>
          </a:xfrm>
        </p:spPr>
        <p:txBody>
          <a:bodyPr>
            <a:normAutofit/>
          </a:bodyPr>
          <a:lstStyle/>
          <a:p>
            <a:r>
              <a:rPr lang="en-IN" sz="3200" b="1" i="1" dirty="0" smtClean="0"/>
              <a:t>Swelling in the abdomen</a:t>
            </a:r>
            <a:endParaRPr lang="en-IN" sz="3200" b="1" dirty="0" smtClean="0"/>
          </a:p>
          <a:p>
            <a:pPr lvl="0"/>
            <a:endParaRPr lang="en-IN" sz="3200" b="1" i="1" dirty="0" smtClean="0"/>
          </a:p>
          <a:p>
            <a:pPr lvl="0"/>
            <a:r>
              <a:rPr lang="en-IN" sz="3200" b="1" i="1" dirty="0" smtClean="0"/>
              <a:t>Abdominal pain</a:t>
            </a:r>
            <a:r>
              <a:rPr lang="en-IN" sz="3200" b="1" dirty="0" smtClean="0"/>
              <a:t>;-</a:t>
            </a:r>
          </a:p>
          <a:p>
            <a:pPr lvl="0"/>
            <a:endParaRPr lang="en-IN" sz="3200" b="1" dirty="0" smtClean="0"/>
          </a:p>
          <a:p>
            <a:pPr lvl="0"/>
            <a:r>
              <a:rPr lang="en-IN" sz="3200" b="1" dirty="0" smtClean="0"/>
              <a:t>Fever(20% )</a:t>
            </a:r>
          </a:p>
          <a:p>
            <a:pPr lvl="0"/>
            <a:endParaRPr lang="en-IN" sz="3200" b="1" dirty="0" smtClean="0"/>
          </a:p>
          <a:p>
            <a:pPr lvl="0"/>
            <a:r>
              <a:rPr lang="en-IN" sz="3200" b="1" dirty="0" smtClean="0"/>
              <a:t>General discomfort or uneasiness</a:t>
            </a:r>
          </a:p>
          <a:p>
            <a:pPr lvl="0"/>
            <a:endParaRPr lang="en-US" sz="3200" b="1" dirty="0" smtClean="0"/>
          </a:p>
          <a:p>
            <a:pPr lvl="0"/>
            <a:r>
              <a:rPr lang="en-US" sz="3200" b="1" dirty="0" smtClean="0"/>
              <a:t>constipation</a:t>
            </a:r>
            <a:endParaRPr lang="en-IN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0"/>
            <a:ext cx="8858280" cy="785794"/>
          </a:xfrm>
        </p:spPr>
        <p:txBody>
          <a:bodyPr/>
          <a:lstStyle/>
          <a:p>
            <a:r>
              <a:rPr lang="en-US" dirty="0" smtClean="0"/>
              <a:t>CONT…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71546"/>
            <a:ext cx="8572560" cy="5786454"/>
          </a:xfrm>
        </p:spPr>
        <p:txBody>
          <a:bodyPr>
            <a:normAutofit/>
          </a:bodyPr>
          <a:lstStyle/>
          <a:p>
            <a:pPr lvl="0"/>
            <a:r>
              <a:rPr lang="en-IN" sz="3200" b="1" dirty="0" smtClean="0"/>
              <a:t>High blood pressure</a:t>
            </a:r>
          </a:p>
          <a:p>
            <a:pPr lvl="0"/>
            <a:endParaRPr lang="en-IN" sz="3200" b="1" dirty="0" smtClean="0"/>
          </a:p>
          <a:p>
            <a:pPr lvl="0"/>
            <a:r>
              <a:rPr lang="en-IN" sz="3200" b="1" dirty="0" smtClean="0"/>
              <a:t>Increased growth on only one side of the body</a:t>
            </a:r>
          </a:p>
          <a:p>
            <a:pPr lvl="0"/>
            <a:endParaRPr lang="en-IN" sz="3200" b="1" dirty="0" smtClean="0"/>
          </a:p>
          <a:p>
            <a:pPr lvl="0"/>
            <a:r>
              <a:rPr lang="en-IN" sz="3200" b="1" dirty="0" smtClean="0"/>
              <a:t>Loss of appetite</a:t>
            </a:r>
          </a:p>
          <a:p>
            <a:pPr lvl="0"/>
            <a:endParaRPr lang="en-IN" sz="3200" b="1" dirty="0" smtClean="0"/>
          </a:p>
          <a:p>
            <a:pPr lvl="0"/>
            <a:r>
              <a:rPr lang="en-IN" sz="3200" b="1" dirty="0" smtClean="0"/>
              <a:t>Nausea</a:t>
            </a:r>
          </a:p>
          <a:p>
            <a:endParaRPr lang="en-IN" sz="3200" b="1" dirty="0" smtClean="0"/>
          </a:p>
          <a:p>
            <a:r>
              <a:rPr lang="en-IN" sz="3200" b="1" dirty="0" smtClean="0"/>
              <a:t>Vomiting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715404" cy="857232"/>
          </a:xfrm>
        </p:spPr>
        <p:txBody>
          <a:bodyPr/>
          <a:lstStyle/>
          <a:p>
            <a:r>
              <a:rPr lang="en-US" dirty="0" smtClean="0"/>
              <a:t>CONT…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928670"/>
            <a:ext cx="8186766" cy="542689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IN" sz="3200" b="1" dirty="0" err="1" smtClean="0"/>
              <a:t>Dyspnea</a:t>
            </a:r>
            <a:r>
              <a:rPr lang="en-IN" sz="3200" b="1" dirty="0" smtClean="0"/>
              <a:t> </a:t>
            </a:r>
          </a:p>
          <a:p>
            <a:pPr lvl="0"/>
            <a:endParaRPr lang="en-IN" sz="3200" b="1" dirty="0" smtClean="0"/>
          </a:p>
          <a:p>
            <a:pPr lvl="0"/>
            <a:r>
              <a:rPr lang="en-IN" sz="3200" b="1" dirty="0" smtClean="0"/>
              <a:t>Cough</a:t>
            </a:r>
          </a:p>
          <a:p>
            <a:pPr lvl="0"/>
            <a:endParaRPr lang="en-IN" sz="3200" b="1" dirty="0" smtClean="0"/>
          </a:p>
          <a:p>
            <a:pPr lvl="0"/>
            <a:r>
              <a:rPr lang="en-IN" sz="3200" b="1" dirty="0" smtClean="0"/>
              <a:t>Shortness of breath</a:t>
            </a:r>
          </a:p>
          <a:p>
            <a:pPr lvl="0"/>
            <a:endParaRPr lang="en-IN" sz="3200" b="1" dirty="0" smtClean="0"/>
          </a:p>
          <a:p>
            <a:pPr lvl="0"/>
            <a:r>
              <a:rPr lang="en-IN" sz="3200" b="1" dirty="0" smtClean="0"/>
              <a:t>Chest pain</a:t>
            </a:r>
          </a:p>
          <a:p>
            <a:pPr lvl="0"/>
            <a:endParaRPr lang="en-IN" sz="3200" b="1" dirty="0" smtClean="0"/>
          </a:p>
          <a:p>
            <a:pPr lvl="0"/>
            <a:r>
              <a:rPr lang="en-IN" sz="3200" b="1" dirty="0" smtClean="0"/>
              <a:t>Rarely, anaemia or </a:t>
            </a:r>
            <a:r>
              <a:rPr lang="en-IN" sz="3200" b="1" dirty="0" err="1" smtClean="0"/>
              <a:t>polycythaemia</a:t>
            </a:r>
            <a:endParaRPr lang="en-IN" sz="3200" b="1" dirty="0" smtClean="0"/>
          </a:p>
          <a:p>
            <a:endParaRPr lang="en-IN" sz="3200" b="1" dirty="0" smtClean="0"/>
          </a:p>
          <a:p>
            <a:r>
              <a:rPr lang="en-IN" sz="3200" b="1" dirty="0" err="1" smtClean="0"/>
              <a:t>Haematuria</a:t>
            </a:r>
            <a:endParaRPr lang="en-IN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0"/>
            <a:ext cx="8858280" cy="1142984"/>
          </a:xfrm>
        </p:spPr>
        <p:txBody>
          <a:bodyPr/>
          <a:lstStyle/>
          <a:p>
            <a:pPr algn="ctr"/>
            <a:r>
              <a:rPr lang="en-IN" b="1" dirty="0" err="1" smtClean="0">
                <a:solidFill>
                  <a:srgbClr val="C00000"/>
                </a:solidFill>
              </a:rPr>
              <a:t>Wilms</a:t>
            </a:r>
            <a:r>
              <a:rPr lang="en-IN" b="1" dirty="0" smtClean="0">
                <a:solidFill>
                  <a:srgbClr val="C00000"/>
                </a:solidFill>
              </a:rPr>
              <a:t>' tumour</a:t>
            </a:r>
            <a:endParaRPr lang="en-IN" b="1" dirty="0">
              <a:solidFill>
                <a:srgbClr val="C00000"/>
              </a:solidFill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928670"/>
            <a:ext cx="8858280" cy="592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1142984"/>
          </a:xfrm>
        </p:spPr>
        <p:txBody>
          <a:bodyPr/>
          <a:lstStyle/>
          <a:p>
            <a:pPr algn="ctr"/>
            <a:r>
              <a:rPr lang="en-IN" dirty="0" smtClean="0">
                <a:latin typeface="Arial Black" pitchFamily="34" charset="0"/>
              </a:rPr>
              <a:t>DIAGNOSTIC MEASURES</a:t>
            </a:r>
            <a:r>
              <a:rPr lang="en-IN" dirty="0" smtClean="0"/>
              <a:t>.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85860"/>
            <a:ext cx="8429684" cy="5286412"/>
          </a:xfrm>
        </p:spPr>
        <p:txBody>
          <a:bodyPr>
            <a:normAutofit fontScale="92500" lnSpcReduction="20000"/>
          </a:bodyPr>
          <a:lstStyle/>
          <a:p>
            <a:r>
              <a:rPr lang="en-IN" sz="3200" b="1" dirty="0" smtClean="0">
                <a:solidFill>
                  <a:srgbClr val="FFC000"/>
                </a:solidFill>
              </a:rPr>
              <a:t>History </a:t>
            </a:r>
          </a:p>
          <a:p>
            <a:endParaRPr lang="en-IN" sz="3200" b="1" dirty="0" smtClean="0">
              <a:solidFill>
                <a:srgbClr val="FFC000"/>
              </a:solidFill>
            </a:endParaRPr>
          </a:p>
          <a:p>
            <a:r>
              <a:rPr lang="en-IN" sz="3200" b="1" dirty="0" smtClean="0">
                <a:solidFill>
                  <a:srgbClr val="FFC000"/>
                </a:solidFill>
              </a:rPr>
              <a:t>Physical examination</a:t>
            </a:r>
          </a:p>
          <a:p>
            <a:endParaRPr lang="en-IN" sz="3200" b="1" dirty="0" smtClean="0">
              <a:solidFill>
                <a:srgbClr val="FFC000"/>
              </a:solidFill>
            </a:endParaRPr>
          </a:p>
          <a:p>
            <a:r>
              <a:rPr lang="en-IN" sz="3200" b="1" dirty="0" smtClean="0">
                <a:solidFill>
                  <a:srgbClr val="FFC000"/>
                </a:solidFill>
              </a:rPr>
              <a:t>Abdomen X-ray</a:t>
            </a:r>
          </a:p>
          <a:p>
            <a:r>
              <a:rPr lang="en-IN" sz="3200" b="1" dirty="0" smtClean="0">
                <a:solidFill>
                  <a:srgbClr val="FFC000"/>
                </a:solidFill>
              </a:rPr>
              <a:t> </a:t>
            </a:r>
          </a:p>
          <a:p>
            <a:r>
              <a:rPr lang="en-IN" sz="3200" b="1" dirty="0" smtClean="0">
                <a:solidFill>
                  <a:srgbClr val="FFC000"/>
                </a:solidFill>
              </a:rPr>
              <a:t>IV </a:t>
            </a:r>
            <a:r>
              <a:rPr lang="en-IN" sz="3200" b="1" dirty="0" err="1" smtClean="0">
                <a:solidFill>
                  <a:srgbClr val="FFC000"/>
                </a:solidFill>
              </a:rPr>
              <a:t>pyelography</a:t>
            </a:r>
            <a:r>
              <a:rPr lang="en-IN" sz="3200" b="1" dirty="0" smtClean="0">
                <a:solidFill>
                  <a:srgbClr val="FFC000"/>
                </a:solidFill>
              </a:rPr>
              <a:t>:-.</a:t>
            </a:r>
          </a:p>
          <a:p>
            <a:endParaRPr lang="en-IN" sz="3200" b="1" dirty="0" smtClean="0">
              <a:solidFill>
                <a:srgbClr val="FFC000"/>
              </a:solidFill>
            </a:endParaRPr>
          </a:p>
          <a:p>
            <a:r>
              <a:rPr lang="en-IN" sz="3200" b="1" dirty="0" smtClean="0">
                <a:solidFill>
                  <a:srgbClr val="FFC000"/>
                </a:solidFill>
              </a:rPr>
              <a:t>Urinalysis.</a:t>
            </a:r>
          </a:p>
          <a:p>
            <a:endParaRPr lang="en-IN" sz="3200" b="1" dirty="0" smtClean="0">
              <a:solidFill>
                <a:srgbClr val="FFC000"/>
              </a:solidFill>
            </a:endParaRPr>
          </a:p>
          <a:p>
            <a:r>
              <a:rPr lang="en-IN" sz="3200" b="1" dirty="0" smtClean="0">
                <a:solidFill>
                  <a:srgbClr val="FFC000"/>
                </a:solidFill>
              </a:rPr>
              <a:t>Bone marrow aspiration</a:t>
            </a:r>
            <a:r>
              <a:rPr lang="en-IN" dirty="0" smtClean="0"/>
              <a:t>;-.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286512" y="1357298"/>
            <a:ext cx="2857486" cy="5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404664"/>
            <a:ext cx="8352928" cy="1728192"/>
          </a:xfrm>
        </p:spPr>
        <p:txBody>
          <a:bodyPr>
            <a:normAutofit/>
          </a:bodyPr>
          <a:lstStyle/>
          <a:p>
            <a:pPr algn="ctr"/>
            <a:r>
              <a:rPr lang="en-IN" sz="5400" dirty="0">
                <a:solidFill>
                  <a:srgbClr val="FFC000"/>
                </a:solidFill>
              </a:rPr>
              <a:t>WILMS TUMOR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92080" y="3228536"/>
            <a:ext cx="3096015" cy="1752600"/>
          </a:xfrm>
        </p:spPr>
        <p:txBody>
          <a:bodyPr/>
          <a:lstStyle/>
          <a:p>
            <a:pPr algn="ctr"/>
            <a:r>
              <a:rPr lang="en-US" b="1" dirty="0"/>
              <a:t>Ms. </a:t>
            </a:r>
            <a:r>
              <a:rPr lang="en-US" b="1" dirty="0" err="1"/>
              <a:t>Jaicy</a:t>
            </a:r>
            <a:r>
              <a:rPr lang="en-US" b="1" dirty="0"/>
              <a:t> John</a:t>
            </a:r>
          </a:p>
          <a:p>
            <a:pPr algn="ctr"/>
            <a:r>
              <a:rPr lang="en-US" b="1" dirty="0" err="1"/>
              <a:t>Asst.professor</a:t>
            </a:r>
            <a:r>
              <a:rPr lang="en-US" b="1" dirty="0"/>
              <a:t> </a:t>
            </a:r>
          </a:p>
          <a:p>
            <a:pPr algn="ctr"/>
            <a:r>
              <a:rPr lang="en-US" b="1" dirty="0"/>
              <a:t>JMCON</a:t>
            </a:r>
          </a:p>
          <a:p>
            <a:endParaRPr lang="en-US" dirty="0"/>
          </a:p>
        </p:txBody>
      </p:sp>
      <p:pic>
        <p:nvPicPr>
          <p:cNvPr id="1026" name="Picture 2" descr="Wilms' tum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844915"/>
            <a:ext cx="3866716" cy="3083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0917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329642" cy="1000108"/>
          </a:xfrm>
        </p:spPr>
        <p:txBody>
          <a:bodyPr/>
          <a:lstStyle/>
          <a:p>
            <a:r>
              <a:rPr lang="en-US" dirty="0" smtClean="0"/>
              <a:t>CONT…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142984"/>
            <a:ext cx="8258204" cy="5212576"/>
          </a:xfrm>
        </p:spPr>
        <p:txBody>
          <a:bodyPr>
            <a:normAutofit fontScale="92500" lnSpcReduction="20000"/>
          </a:bodyPr>
          <a:lstStyle/>
          <a:p>
            <a:r>
              <a:rPr lang="en-IN" sz="3200" dirty="0" smtClean="0">
                <a:solidFill>
                  <a:srgbClr val="FFC000"/>
                </a:solidFill>
                <a:latin typeface="Arial Black" pitchFamily="34" charset="0"/>
              </a:rPr>
              <a:t>Chest X-ray:-</a:t>
            </a:r>
          </a:p>
          <a:p>
            <a:endParaRPr lang="en-IN" sz="3200" dirty="0" smtClean="0">
              <a:solidFill>
                <a:srgbClr val="FFC000"/>
              </a:solidFill>
              <a:latin typeface="Arial Black" pitchFamily="34" charset="0"/>
            </a:endParaRPr>
          </a:p>
          <a:p>
            <a:r>
              <a:rPr lang="en-IN" sz="3200" dirty="0" smtClean="0">
                <a:solidFill>
                  <a:srgbClr val="FFC000"/>
                </a:solidFill>
                <a:latin typeface="Arial Black" pitchFamily="34" charset="0"/>
              </a:rPr>
              <a:t>Inferior </a:t>
            </a:r>
            <a:r>
              <a:rPr lang="en-IN" sz="3200" dirty="0" err="1" smtClean="0">
                <a:solidFill>
                  <a:srgbClr val="FFC000"/>
                </a:solidFill>
                <a:latin typeface="Arial Black" pitchFamily="34" charset="0"/>
              </a:rPr>
              <a:t>venacavagram</a:t>
            </a:r>
            <a:r>
              <a:rPr lang="en-IN" sz="3200" dirty="0" smtClean="0">
                <a:solidFill>
                  <a:srgbClr val="FFC000"/>
                </a:solidFill>
                <a:latin typeface="Arial Black" pitchFamily="34" charset="0"/>
              </a:rPr>
              <a:t>:-</a:t>
            </a:r>
          </a:p>
          <a:p>
            <a:endParaRPr lang="en-IN" sz="3200" dirty="0" smtClean="0">
              <a:solidFill>
                <a:srgbClr val="FFC000"/>
              </a:solidFill>
              <a:latin typeface="Arial Black" pitchFamily="34" charset="0"/>
            </a:endParaRPr>
          </a:p>
          <a:p>
            <a:r>
              <a:rPr lang="en-IN" sz="3200" dirty="0" smtClean="0">
                <a:solidFill>
                  <a:srgbClr val="FFC000"/>
                </a:solidFill>
                <a:latin typeface="Arial Black" pitchFamily="34" charset="0"/>
              </a:rPr>
              <a:t>Haematological studies:-</a:t>
            </a:r>
          </a:p>
          <a:p>
            <a:endParaRPr lang="en-IN" sz="3200" dirty="0" smtClean="0">
              <a:solidFill>
                <a:srgbClr val="FFC000"/>
              </a:solidFill>
              <a:latin typeface="Arial Black" pitchFamily="34" charset="0"/>
            </a:endParaRPr>
          </a:p>
          <a:p>
            <a:r>
              <a:rPr lang="en-IN" sz="3200" dirty="0" smtClean="0">
                <a:solidFill>
                  <a:srgbClr val="FFC000"/>
                </a:solidFill>
                <a:latin typeface="Arial Black" pitchFamily="34" charset="0"/>
              </a:rPr>
              <a:t>Computed tomography</a:t>
            </a:r>
          </a:p>
          <a:p>
            <a:endParaRPr lang="en-IN" sz="3200" dirty="0" smtClean="0">
              <a:solidFill>
                <a:srgbClr val="FFC000"/>
              </a:solidFill>
              <a:latin typeface="Arial Black" pitchFamily="34" charset="0"/>
            </a:endParaRPr>
          </a:p>
          <a:p>
            <a:r>
              <a:rPr lang="en-IN" sz="3200" dirty="0" smtClean="0">
                <a:solidFill>
                  <a:srgbClr val="FFC000"/>
                </a:solidFill>
                <a:latin typeface="Arial Black" pitchFamily="34" charset="0"/>
              </a:rPr>
              <a:t>MRI</a:t>
            </a:r>
          </a:p>
          <a:p>
            <a:endParaRPr lang="en-IN" sz="3200" dirty="0" smtClean="0">
              <a:solidFill>
                <a:srgbClr val="FFC000"/>
              </a:solidFill>
              <a:latin typeface="Arial Black" pitchFamily="34" charset="0"/>
            </a:endParaRPr>
          </a:p>
          <a:p>
            <a:r>
              <a:rPr lang="en-IN" sz="3200" dirty="0" smtClean="0">
                <a:solidFill>
                  <a:srgbClr val="FFC000"/>
                </a:solidFill>
                <a:latin typeface="Arial Black" pitchFamily="34" charset="0"/>
              </a:rPr>
              <a:t>Renal function test</a:t>
            </a:r>
          </a:p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1643050"/>
          </a:xfrm>
        </p:spPr>
        <p:txBody>
          <a:bodyPr/>
          <a:lstStyle/>
          <a:p>
            <a:r>
              <a:rPr lang="en-IN" b="1" dirty="0" smtClean="0"/>
              <a:t>NATIONAL WILMS TUMOR STUDY 5 STAGING SYSTEM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501122" cy="5286412"/>
          </a:xfrm>
        </p:spPr>
        <p:txBody>
          <a:bodyPr>
            <a:normAutofit/>
          </a:bodyPr>
          <a:lstStyle/>
          <a:p>
            <a:pPr lvl="0"/>
            <a:r>
              <a:rPr lang="en-IN" b="1" i="1" dirty="0" smtClean="0"/>
              <a:t>Stage I</a:t>
            </a:r>
            <a:r>
              <a:rPr lang="en-IN" dirty="0" smtClean="0"/>
              <a:t> - </a:t>
            </a:r>
            <a:r>
              <a:rPr lang="en-IN" dirty="0" err="1" smtClean="0"/>
              <a:t>Tumor</a:t>
            </a:r>
            <a:r>
              <a:rPr lang="en-IN" dirty="0" smtClean="0"/>
              <a:t> limited to kidney and completely excised. No penetration of the renal capsule or involvement of renal sinus vessels.</a:t>
            </a:r>
          </a:p>
          <a:p>
            <a:pPr lvl="0"/>
            <a:r>
              <a:rPr lang="en-IN" b="1" i="1" dirty="0" smtClean="0"/>
              <a:t>Stage II</a:t>
            </a:r>
            <a:r>
              <a:rPr lang="en-IN" dirty="0" smtClean="0"/>
              <a:t> - </a:t>
            </a:r>
            <a:r>
              <a:rPr lang="en-IN" dirty="0" err="1" smtClean="0"/>
              <a:t>Tumor</a:t>
            </a:r>
            <a:r>
              <a:rPr lang="en-IN" dirty="0" smtClean="0"/>
              <a:t> extends beyond the kidney but is completely excised with negative margins and lymph nodes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715404" cy="1428736"/>
          </a:xfrm>
        </p:spPr>
        <p:txBody>
          <a:bodyPr/>
          <a:lstStyle/>
          <a:p>
            <a:r>
              <a:rPr lang="en-US" dirty="0" smtClean="0"/>
              <a:t>Cont..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14488"/>
            <a:ext cx="8501122" cy="4857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(a</a:t>
            </a:r>
            <a:r>
              <a:rPr lang="en-IN" sz="2800" b="1" dirty="0" smtClean="0"/>
              <a:t>) </a:t>
            </a:r>
            <a:r>
              <a:rPr lang="en-IN" sz="3200" b="1" dirty="0" smtClean="0">
                <a:latin typeface="Arial Black" pitchFamily="34" charset="0"/>
              </a:rPr>
              <a:t>penetration of the renal capsule</a:t>
            </a:r>
          </a:p>
          <a:p>
            <a:pPr>
              <a:buNone/>
            </a:pPr>
            <a:r>
              <a:rPr lang="en-IN" sz="3200" b="1" dirty="0" smtClean="0">
                <a:latin typeface="Arial Black" pitchFamily="34" charset="0"/>
              </a:rPr>
              <a:t>(b) invasion of the renal sinus vessels</a:t>
            </a:r>
          </a:p>
          <a:p>
            <a:pPr>
              <a:buNone/>
            </a:pPr>
            <a:r>
              <a:rPr lang="en-IN" sz="3200" b="1" dirty="0" smtClean="0">
                <a:latin typeface="Arial Black" pitchFamily="34" charset="0"/>
              </a:rPr>
              <a:t>(c) spillage of </a:t>
            </a:r>
            <a:r>
              <a:rPr lang="en-IN" sz="3200" b="1" dirty="0" err="1" smtClean="0">
                <a:latin typeface="Arial Black" pitchFamily="34" charset="0"/>
              </a:rPr>
              <a:t>tumor</a:t>
            </a:r>
            <a:r>
              <a:rPr lang="en-IN" sz="3200" b="1" dirty="0" smtClean="0">
                <a:latin typeface="Arial Black" pitchFamily="34" charset="0"/>
              </a:rPr>
              <a:t> locally during removal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00108"/>
            <a:ext cx="8429684" cy="5643602"/>
          </a:xfrm>
        </p:spPr>
        <p:txBody>
          <a:bodyPr>
            <a:normAutofit/>
          </a:bodyPr>
          <a:lstStyle/>
          <a:p>
            <a:r>
              <a:rPr lang="en-IN" sz="3200" b="1" i="1" dirty="0" smtClean="0">
                <a:solidFill>
                  <a:srgbClr val="FFC000"/>
                </a:solidFill>
                <a:latin typeface="Arial Narrow" pitchFamily="34" charset="0"/>
              </a:rPr>
              <a:t>Stage III</a:t>
            </a:r>
            <a:r>
              <a:rPr lang="en-IN" sz="3200" dirty="0" smtClean="0">
                <a:solidFill>
                  <a:srgbClr val="FFC000"/>
                </a:solidFill>
                <a:latin typeface="Arial Narrow" pitchFamily="34" charset="0"/>
              </a:rPr>
              <a:t> </a:t>
            </a:r>
            <a:r>
              <a:rPr lang="en-IN" sz="3200" dirty="0" smtClean="0">
                <a:latin typeface="Arial Narrow" pitchFamily="34" charset="0"/>
              </a:rPr>
              <a:t>- </a:t>
            </a:r>
            <a:r>
              <a:rPr lang="en-IN" sz="3200" b="1" dirty="0" smtClean="0">
                <a:latin typeface="Arial Narrow" pitchFamily="34" charset="0"/>
              </a:rPr>
              <a:t>Gross or microscopic residual </a:t>
            </a:r>
            <a:r>
              <a:rPr lang="en-IN" sz="3200" b="1" dirty="0" err="1" smtClean="0">
                <a:latin typeface="Arial Narrow" pitchFamily="34" charset="0"/>
              </a:rPr>
              <a:t>tumor</a:t>
            </a:r>
            <a:r>
              <a:rPr lang="en-IN" sz="3200" b="1" dirty="0" smtClean="0">
                <a:latin typeface="Arial Narrow" pitchFamily="34" charset="0"/>
              </a:rPr>
              <a:t> remains postoperatively, including inoperable </a:t>
            </a:r>
            <a:r>
              <a:rPr lang="en-IN" sz="3200" b="1" dirty="0" err="1" smtClean="0">
                <a:latin typeface="Arial Narrow" pitchFamily="34" charset="0"/>
              </a:rPr>
              <a:t>tumor</a:t>
            </a:r>
            <a:r>
              <a:rPr lang="en-IN" sz="3200" b="1" dirty="0" smtClean="0">
                <a:latin typeface="Arial Narrow" pitchFamily="34" charset="0"/>
              </a:rPr>
              <a:t>, positive surgical margins, diffuse </a:t>
            </a:r>
            <a:r>
              <a:rPr lang="en-IN" sz="3200" b="1" dirty="0" err="1" smtClean="0">
                <a:latin typeface="Arial Narrow" pitchFamily="34" charset="0"/>
              </a:rPr>
              <a:t>tumor</a:t>
            </a:r>
            <a:r>
              <a:rPr lang="en-IN" sz="3200" b="1" dirty="0" smtClean="0">
                <a:latin typeface="Arial Narrow" pitchFamily="34" charset="0"/>
              </a:rPr>
              <a:t> spillage involving peritoneal surfaces, regional lymph node metastasis, or </a:t>
            </a:r>
            <a:r>
              <a:rPr lang="en-IN" sz="3200" b="1" dirty="0" err="1" smtClean="0">
                <a:latin typeface="Arial Narrow" pitchFamily="34" charset="0"/>
              </a:rPr>
              <a:t>transected</a:t>
            </a:r>
            <a:r>
              <a:rPr lang="en-IN" sz="3200" b="1" dirty="0" smtClean="0">
                <a:latin typeface="Arial Narrow" pitchFamily="34" charset="0"/>
              </a:rPr>
              <a:t> </a:t>
            </a:r>
            <a:r>
              <a:rPr lang="en-IN" sz="3200" b="1" dirty="0" err="1" smtClean="0">
                <a:latin typeface="Arial Narrow" pitchFamily="34" charset="0"/>
              </a:rPr>
              <a:t>tumor</a:t>
            </a:r>
            <a:r>
              <a:rPr lang="en-IN" sz="3200" b="1" dirty="0" smtClean="0">
                <a:latin typeface="Arial Narrow" pitchFamily="34" charset="0"/>
              </a:rPr>
              <a:t> thrombus. Biopsy before resection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0"/>
            <a:ext cx="8401080" cy="1000108"/>
          </a:xfrm>
        </p:spPr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Cont</a:t>
            </a:r>
            <a:r>
              <a:rPr lang="en-US" dirty="0" smtClean="0"/>
              <a:t>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500174"/>
            <a:ext cx="8186766" cy="4855386"/>
          </a:xfrm>
        </p:spPr>
        <p:txBody>
          <a:bodyPr/>
          <a:lstStyle/>
          <a:p>
            <a:pPr lvl="0"/>
            <a:r>
              <a:rPr lang="en-IN" sz="3600" b="1" i="1" dirty="0" smtClean="0">
                <a:solidFill>
                  <a:srgbClr val="FFC000"/>
                </a:solidFill>
                <a:latin typeface="Arial Black" pitchFamily="34" charset="0"/>
              </a:rPr>
              <a:t>Stage IV</a:t>
            </a:r>
            <a:r>
              <a:rPr lang="en-IN" sz="3600" dirty="0" smtClean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en-IN" dirty="0" smtClean="0"/>
              <a:t>- </a:t>
            </a:r>
            <a:r>
              <a:rPr lang="en-IN" sz="3200" dirty="0" err="1" smtClean="0">
                <a:latin typeface="Arial Rounded MT Bold" pitchFamily="34" charset="0"/>
              </a:rPr>
              <a:t>Hematogenous</a:t>
            </a:r>
            <a:r>
              <a:rPr lang="en-IN" sz="3200" dirty="0" smtClean="0">
                <a:latin typeface="Arial Rounded MT Bold" pitchFamily="34" charset="0"/>
              </a:rPr>
              <a:t> metastasis (lung, liver, bone, brain) or lymph node metastasis outside the abdominal or pelvic cavities.</a:t>
            </a:r>
          </a:p>
          <a:p>
            <a:endParaRPr lang="en-IN" b="1" i="1" dirty="0" smtClean="0">
              <a:solidFill>
                <a:srgbClr val="FFC000"/>
              </a:solidFill>
              <a:latin typeface="Arial Black" pitchFamily="34" charset="0"/>
            </a:endParaRPr>
          </a:p>
          <a:p>
            <a:r>
              <a:rPr lang="en-IN" b="1" i="1" dirty="0" smtClean="0">
                <a:solidFill>
                  <a:srgbClr val="FFC000"/>
                </a:solidFill>
                <a:latin typeface="Arial Black" pitchFamily="34" charset="0"/>
              </a:rPr>
              <a:t>Stage V</a:t>
            </a:r>
            <a:r>
              <a:rPr lang="en-IN" dirty="0" smtClean="0"/>
              <a:t> </a:t>
            </a:r>
            <a:r>
              <a:rPr lang="en-IN" sz="3200" dirty="0" smtClean="0">
                <a:latin typeface="Arial Rounded MT Bold" pitchFamily="34" charset="0"/>
              </a:rPr>
              <a:t>- Bilateral renal </a:t>
            </a:r>
            <a:r>
              <a:rPr lang="en-IN" sz="3200" dirty="0" err="1" smtClean="0">
                <a:latin typeface="Arial Rounded MT Bold" pitchFamily="34" charset="0"/>
              </a:rPr>
              <a:t>tumors</a:t>
            </a:r>
            <a:r>
              <a:rPr lang="en-IN" sz="3200" dirty="0" smtClean="0">
                <a:latin typeface="Arial Rounded MT Bold" pitchFamily="34" charset="0"/>
              </a:rPr>
              <a:t> at diagnosis</a:t>
            </a:r>
            <a:endParaRPr lang="en-IN" sz="32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http://www.physio-pedia.com/images/8/8d/Wilms-tumor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0"/>
            <a:ext cx="864396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1426464"/>
          </a:xfrm>
        </p:spPr>
        <p:txBody>
          <a:bodyPr/>
          <a:lstStyle/>
          <a:p>
            <a:pPr algn="ctr"/>
            <a:r>
              <a:rPr lang="en-IN" dirty="0" smtClean="0">
                <a:solidFill>
                  <a:srgbClr val="FFC000"/>
                </a:solidFill>
                <a:latin typeface="Arial Black" pitchFamily="34" charset="0"/>
              </a:rPr>
              <a:t>TREATMENT.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500174"/>
            <a:ext cx="8501122" cy="5214974"/>
          </a:xfrm>
        </p:spPr>
        <p:txBody>
          <a:bodyPr/>
          <a:lstStyle/>
          <a:p>
            <a:r>
              <a:rPr lang="en-IN" sz="3600" b="1" dirty="0" smtClean="0">
                <a:latin typeface="Arial Black" pitchFamily="34" charset="0"/>
              </a:rPr>
              <a:t>Radiation therapy</a:t>
            </a:r>
            <a:r>
              <a:rPr lang="en-IN" sz="3600" dirty="0" smtClean="0">
                <a:latin typeface="Arial Black" pitchFamily="34" charset="0"/>
              </a:rPr>
              <a:t>:-</a:t>
            </a:r>
          </a:p>
          <a:p>
            <a:endParaRPr lang="en-IN" sz="3600" b="1" dirty="0" smtClean="0">
              <a:latin typeface="Arial Black" pitchFamily="34" charset="0"/>
            </a:endParaRPr>
          </a:p>
          <a:p>
            <a:r>
              <a:rPr lang="en-IN" sz="3600" b="1" dirty="0" smtClean="0">
                <a:latin typeface="Arial Black" pitchFamily="34" charset="0"/>
              </a:rPr>
              <a:t>Chemotherapy </a:t>
            </a:r>
            <a:endParaRPr lang="en-IN" sz="3600" dirty="0" smtClean="0">
              <a:latin typeface="Arial Black" pitchFamily="34" charset="0"/>
            </a:endParaRPr>
          </a:p>
          <a:p>
            <a:endParaRPr lang="en-IN" sz="3600" b="1" dirty="0" smtClean="0">
              <a:latin typeface="Arial Black" pitchFamily="34" charset="0"/>
            </a:endParaRPr>
          </a:p>
          <a:p>
            <a:r>
              <a:rPr lang="en-IN" sz="3600" b="1" dirty="0" smtClean="0">
                <a:latin typeface="Arial Black" pitchFamily="34" charset="0"/>
              </a:rPr>
              <a:t>Surgery</a:t>
            </a:r>
            <a:endParaRPr lang="en-IN" sz="3600" dirty="0" smtClean="0">
              <a:latin typeface="Arial Black" pitchFamily="34" charset="0"/>
            </a:endParaRP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1071546"/>
          </a:xfrm>
        </p:spPr>
        <p:txBody>
          <a:bodyPr/>
          <a:lstStyle/>
          <a:p>
            <a:pPr algn="ctr"/>
            <a:r>
              <a:rPr lang="en-IN" dirty="0" smtClean="0">
                <a:latin typeface="Arial Black" pitchFamily="34" charset="0"/>
              </a:rPr>
              <a:t>NURSING MANAGEMENT</a:t>
            </a:r>
            <a:r>
              <a:rPr lang="en-IN" dirty="0" smtClean="0"/>
              <a:t>.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857232"/>
            <a:ext cx="8429684" cy="5786478"/>
          </a:xfrm>
        </p:spPr>
        <p:txBody>
          <a:bodyPr>
            <a:normAutofit fontScale="92500" lnSpcReduction="10000"/>
          </a:bodyPr>
          <a:lstStyle/>
          <a:p>
            <a:r>
              <a:rPr lang="en-IN" sz="3500" b="1" dirty="0" smtClean="0">
                <a:latin typeface="Arial Rounded MT Bold" pitchFamily="34" charset="0"/>
              </a:rPr>
              <a:t>Assessing for the presence of the </a:t>
            </a:r>
            <a:r>
              <a:rPr lang="en-IN" sz="3500" b="1" dirty="0" smtClean="0">
                <a:latin typeface="Arial Rounded MT Bold" pitchFamily="34" charset="0"/>
              </a:rPr>
              <a:t>tumour</a:t>
            </a:r>
            <a:endParaRPr lang="en-IN" sz="3500" b="1" dirty="0" smtClean="0">
              <a:latin typeface="Arial Rounded MT Bold" pitchFamily="34" charset="0"/>
            </a:endParaRPr>
          </a:p>
          <a:p>
            <a:endParaRPr lang="en-IN" sz="3500" b="1" dirty="0" smtClean="0">
              <a:latin typeface="Arial Rounded MT Bold" pitchFamily="34" charset="0"/>
            </a:endParaRPr>
          </a:p>
          <a:p>
            <a:r>
              <a:rPr lang="en-IN" sz="3500" b="1" dirty="0" smtClean="0">
                <a:latin typeface="Arial Rounded MT Bold" pitchFamily="34" charset="0"/>
              </a:rPr>
              <a:t>Preparing parents and child for diagnostic procedures</a:t>
            </a:r>
          </a:p>
          <a:p>
            <a:endParaRPr lang="en-IN" sz="3500" b="1" dirty="0" smtClean="0">
              <a:latin typeface="Arial Rounded MT Bold" pitchFamily="34" charset="0"/>
            </a:endParaRPr>
          </a:p>
          <a:p>
            <a:r>
              <a:rPr lang="en-IN" sz="3500" b="1" dirty="0" smtClean="0">
                <a:latin typeface="Arial Rounded MT Bold" pitchFamily="34" charset="0"/>
              </a:rPr>
              <a:t>Preoperative care:-</a:t>
            </a:r>
            <a:endParaRPr lang="en-IN" sz="3500" dirty="0" smtClean="0">
              <a:latin typeface="Arial Rounded MT Bold" pitchFamily="34" charset="0"/>
            </a:endParaRPr>
          </a:p>
          <a:p>
            <a:endParaRPr lang="en-IN" sz="3500" b="1" dirty="0" smtClean="0">
              <a:latin typeface="Arial Rounded MT Bold" pitchFamily="34" charset="0"/>
            </a:endParaRPr>
          </a:p>
          <a:p>
            <a:r>
              <a:rPr lang="en-IN" sz="3500" b="1" dirty="0" smtClean="0">
                <a:latin typeface="Arial Rounded MT Bold" pitchFamily="34" charset="0"/>
              </a:rPr>
              <a:t>Post operative care:-</a:t>
            </a:r>
            <a:endParaRPr lang="en-IN" sz="3500" dirty="0" smtClean="0">
              <a:latin typeface="Arial Rounded MT Bold" pitchFamily="34" charset="0"/>
            </a:endParaRPr>
          </a:p>
          <a:p>
            <a:endParaRPr lang="en-IN" sz="3500" b="1" dirty="0" smtClean="0">
              <a:latin typeface="Arial Rounded MT Bold" pitchFamily="34" charset="0"/>
            </a:endParaRPr>
          </a:p>
          <a:p>
            <a:r>
              <a:rPr lang="en-IN" sz="3500" b="1" dirty="0" smtClean="0">
                <a:latin typeface="Arial Rounded MT Bold" pitchFamily="34" charset="0"/>
              </a:rPr>
              <a:t>Family support:-</a:t>
            </a:r>
            <a:endParaRPr lang="en-IN" sz="3500" dirty="0" smtClean="0">
              <a:latin typeface="Arial Rounded MT Bold" pitchFamily="34" charset="0"/>
            </a:endParaRP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1071546"/>
          </a:xfrm>
        </p:spPr>
        <p:txBody>
          <a:bodyPr/>
          <a:lstStyle/>
          <a:p>
            <a:pPr algn="ctr"/>
            <a:r>
              <a:rPr lang="en-IN" b="1" dirty="0" smtClean="0"/>
              <a:t>NURSING DIAGNOSIS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258204" cy="4998262"/>
          </a:xfrm>
        </p:spPr>
        <p:txBody>
          <a:bodyPr>
            <a:normAutofit/>
          </a:bodyPr>
          <a:lstStyle/>
          <a:p>
            <a:r>
              <a:rPr lang="en-IN" sz="3200" dirty="0" smtClean="0">
                <a:latin typeface="Arial Rounded MT Bold" pitchFamily="34" charset="0"/>
              </a:rPr>
              <a:t>Imbalanced </a:t>
            </a:r>
            <a:r>
              <a:rPr lang="en-IN" sz="3200" dirty="0" smtClean="0">
                <a:latin typeface="Arial Rounded MT Bold" pitchFamily="34" charset="0"/>
              </a:rPr>
              <a:t> </a:t>
            </a:r>
            <a:r>
              <a:rPr lang="en-IN" sz="3200" dirty="0" smtClean="0">
                <a:latin typeface="Arial Rounded MT Bold" pitchFamily="34" charset="0"/>
              </a:rPr>
              <a:t>nutrition less than body requirements related to </a:t>
            </a:r>
            <a:r>
              <a:rPr lang="en-IN" sz="3200" dirty="0" smtClean="0">
                <a:latin typeface="Arial Rounded MT Bold" pitchFamily="34" charset="0"/>
              </a:rPr>
              <a:t>insufficient dietary intake </a:t>
            </a:r>
          </a:p>
          <a:p>
            <a:r>
              <a:rPr lang="en-IN" sz="3200" dirty="0" smtClean="0">
                <a:latin typeface="Arial Rounded MT Bold" pitchFamily="34" charset="0"/>
              </a:rPr>
              <a:t>High </a:t>
            </a:r>
            <a:r>
              <a:rPr lang="en-IN" sz="3200" dirty="0" smtClean="0">
                <a:latin typeface="Arial Rounded MT Bold" pitchFamily="34" charset="0"/>
              </a:rPr>
              <a:t>risk for fluid volume deficit related to altered intake, excessive losses through normal route</a:t>
            </a:r>
          </a:p>
          <a:p>
            <a:r>
              <a:rPr lang="en-IN" sz="3200" dirty="0" smtClean="0">
                <a:latin typeface="Arial Rounded MT Bold" pitchFamily="34" charset="0"/>
              </a:rPr>
              <a:t>Impaired </a:t>
            </a:r>
            <a:r>
              <a:rPr lang="en-IN" sz="3200" dirty="0" smtClean="0">
                <a:latin typeface="Arial Rounded MT Bold" pitchFamily="34" charset="0"/>
              </a:rPr>
              <a:t>  </a:t>
            </a:r>
            <a:r>
              <a:rPr lang="en-IN" sz="3200" dirty="0" smtClean="0">
                <a:latin typeface="Arial Rounded MT Bold" pitchFamily="34" charset="0"/>
              </a:rPr>
              <a:t>oral mucous membrane related to chemotherapy</a:t>
            </a:r>
            <a:endParaRPr lang="en-IN" sz="32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857232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14290"/>
            <a:ext cx="8429684" cy="6643710"/>
          </a:xfrm>
        </p:spPr>
        <p:txBody>
          <a:bodyPr>
            <a:noAutofit/>
          </a:bodyPr>
          <a:lstStyle/>
          <a:p>
            <a:pPr lvl="0"/>
            <a:r>
              <a:rPr lang="en-IN" sz="3200" b="1" dirty="0" smtClean="0"/>
              <a:t>Ineffective </a:t>
            </a:r>
            <a:r>
              <a:rPr lang="en-IN" sz="3200" b="1" dirty="0" smtClean="0"/>
              <a:t> </a:t>
            </a:r>
            <a:r>
              <a:rPr lang="en-IN" sz="3200" b="1" dirty="0" smtClean="0"/>
              <a:t>protection related to abnormal blood profiles </a:t>
            </a:r>
          </a:p>
          <a:p>
            <a:pPr lvl="0"/>
            <a:r>
              <a:rPr lang="en-IN" sz="3200" b="1" dirty="0" smtClean="0"/>
              <a:t>Anxiety of the child and family related to change in health status, threat of the death etc.</a:t>
            </a:r>
          </a:p>
          <a:p>
            <a:r>
              <a:rPr lang="en-IN" sz="3200" b="1" dirty="0" smtClean="0"/>
              <a:t>High risk for injury related to internal biochemical factors of regulatory function, abnormal blood profile</a:t>
            </a:r>
          </a:p>
          <a:p>
            <a:r>
              <a:rPr lang="en-IN" sz="3200" b="1" dirty="0" smtClean="0"/>
              <a:t>High risk for impaired skin integrity related to external factors of radiation and chemotherapy</a:t>
            </a:r>
            <a:endParaRPr lang="en-IN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OBJECTIVES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N" sz="2800" b="1" dirty="0" smtClean="0"/>
              <a:t>General  Objective</a:t>
            </a:r>
            <a:r>
              <a:rPr lang="en-IN" sz="2800" dirty="0" smtClean="0"/>
              <a:t>:- </a:t>
            </a:r>
            <a:r>
              <a:rPr lang="en-IN" sz="2800" dirty="0"/>
              <a:t>On  completion  of  class  student  will acquire in depth knowledge  regarding  </a:t>
            </a:r>
            <a:r>
              <a:rPr lang="en-IN" sz="2800" dirty="0" err="1" smtClean="0"/>
              <a:t>wilms</a:t>
            </a:r>
            <a:r>
              <a:rPr lang="en-IN" sz="2800" dirty="0" smtClean="0"/>
              <a:t> tumour and </a:t>
            </a:r>
            <a:r>
              <a:rPr lang="en-IN" sz="2800" dirty="0"/>
              <a:t>able to manage a child with </a:t>
            </a:r>
            <a:r>
              <a:rPr lang="en-IN" sz="2800" dirty="0" err="1" smtClean="0"/>
              <a:t>wilms</a:t>
            </a:r>
            <a:r>
              <a:rPr lang="en-IN" sz="2800" dirty="0" smtClean="0"/>
              <a:t> tumour  </a:t>
            </a:r>
            <a:r>
              <a:rPr lang="en-IN" sz="2800" dirty="0"/>
              <a:t>according to the severity   by applying nursing process approach in a positive manner.</a:t>
            </a:r>
            <a:endParaRPr lang="en-US" sz="2800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8972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2646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IN" sz="3200" b="1" dirty="0" smtClean="0"/>
              <a:t>Imbalanced </a:t>
            </a:r>
            <a:r>
              <a:rPr lang="en-IN" sz="3200" b="1" dirty="0" smtClean="0"/>
              <a:t> </a:t>
            </a:r>
            <a:r>
              <a:rPr lang="en-IN" sz="3200" b="1" dirty="0" smtClean="0"/>
              <a:t>nutrition less than body requirements related to </a:t>
            </a:r>
            <a:r>
              <a:rPr lang="en-IN" sz="3200" dirty="0">
                <a:latin typeface="Arial Rounded MT Bold" pitchFamily="34" charset="0"/>
              </a:rPr>
              <a:t>insufficient dietary intake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IN" dirty="0" smtClean="0"/>
              <a:t>Assess the history of food intake(24 hour recall), financial and cultural influences</a:t>
            </a:r>
          </a:p>
          <a:p>
            <a:pPr lvl="0"/>
            <a:r>
              <a:rPr lang="en-IN" dirty="0" smtClean="0"/>
              <a:t>Assess the </a:t>
            </a:r>
            <a:r>
              <a:rPr lang="en-IN" dirty="0" smtClean="0"/>
              <a:t>appetite </a:t>
            </a:r>
            <a:r>
              <a:rPr lang="en-IN" dirty="0" smtClean="0"/>
              <a:t>changes, presence of illness and diagnosis, effect of nutrition on skin.</a:t>
            </a:r>
          </a:p>
          <a:p>
            <a:pPr lvl="0"/>
            <a:r>
              <a:rPr lang="en-IN" dirty="0" smtClean="0"/>
              <a:t>Assess the height and weight, head circumstance, skin fold thickness compare with previous values and standard charts.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 smtClean="0"/>
              <a:t>Assess the abdominal girth, stool characteristics, presence of </a:t>
            </a:r>
            <a:r>
              <a:rPr lang="en-IN" dirty="0" err="1" smtClean="0"/>
              <a:t>diarrhea</a:t>
            </a:r>
            <a:r>
              <a:rPr lang="en-IN" dirty="0" smtClean="0"/>
              <a:t>, bowel sounds for increased motility.</a:t>
            </a:r>
          </a:p>
          <a:p>
            <a:pPr lvl="0"/>
            <a:r>
              <a:rPr lang="en-IN" dirty="0" smtClean="0"/>
              <a:t>Request parent to bring foods from home and preserve in age appropriate </a:t>
            </a:r>
            <a:r>
              <a:rPr lang="en-IN" dirty="0" err="1" smtClean="0"/>
              <a:t>quandities</a:t>
            </a:r>
            <a:r>
              <a:rPr lang="en-IN" dirty="0" smtClean="0"/>
              <a:t>.</a:t>
            </a:r>
          </a:p>
          <a:p>
            <a:pPr lvl="0"/>
            <a:r>
              <a:rPr lang="en-IN" dirty="0" smtClean="0"/>
              <a:t>Administer mineral or vitamin supplements.</a:t>
            </a:r>
          </a:p>
          <a:p>
            <a:r>
              <a:rPr lang="en-IN" dirty="0" smtClean="0"/>
              <a:t>Avoid excessive handling of the infant after feeding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430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IN" sz="3200" b="1" dirty="0" smtClean="0"/>
              <a:t>High risk for fluid volume deficit related to altered intake, excessive losses through normal route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85926"/>
            <a:ext cx="8715404" cy="5072074"/>
          </a:xfrm>
        </p:spPr>
        <p:txBody>
          <a:bodyPr>
            <a:normAutofit lnSpcReduction="10000"/>
          </a:bodyPr>
          <a:lstStyle/>
          <a:p>
            <a:pPr lvl="0"/>
            <a:r>
              <a:rPr lang="en-IN" dirty="0" smtClean="0"/>
              <a:t>Assess fluid losses, sources, amounts and effects urinary outputs</a:t>
            </a:r>
          </a:p>
          <a:p>
            <a:pPr lvl="0"/>
            <a:r>
              <a:rPr lang="en-IN" dirty="0" smtClean="0"/>
              <a:t>Assess weight naked on same scale daily in morning or before breakfast.</a:t>
            </a:r>
          </a:p>
          <a:p>
            <a:pPr lvl="0"/>
            <a:r>
              <a:rPr lang="en-IN" dirty="0" smtClean="0"/>
              <a:t>Assess for presence of electrolyte depletion and possible cause.</a:t>
            </a:r>
          </a:p>
          <a:p>
            <a:pPr lvl="0"/>
            <a:r>
              <a:rPr lang="en-IN" dirty="0" smtClean="0"/>
              <a:t>Encourage increased oral fluid intake in proportion to </a:t>
            </a:r>
            <a:r>
              <a:rPr lang="en-IN" dirty="0" err="1" smtClean="0"/>
              <a:t>lossess</a:t>
            </a:r>
            <a:r>
              <a:rPr lang="en-IN" dirty="0" smtClean="0"/>
              <a:t>.</a:t>
            </a:r>
          </a:p>
          <a:p>
            <a:pPr lvl="0"/>
            <a:r>
              <a:rPr lang="en-IN" dirty="0" smtClean="0"/>
              <a:t>Weigh the baby daily.</a:t>
            </a:r>
          </a:p>
          <a:p>
            <a:r>
              <a:rPr lang="en-IN" dirty="0" smtClean="0"/>
              <a:t>Use infusion pump or volume control chamber for IV with a </a:t>
            </a:r>
            <a:r>
              <a:rPr lang="en-IN" dirty="0" err="1" smtClean="0"/>
              <a:t>pediatric</a:t>
            </a:r>
            <a:r>
              <a:rPr lang="en-IN" dirty="0" smtClean="0"/>
              <a:t> infusion set with a long tubing</a:t>
            </a:r>
            <a:endParaRPr lang="en-IN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2646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IN" sz="3600" dirty="0" smtClean="0"/>
              <a:t>Impaired </a:t>
            </a:r>
            <a:r>
              <a:rPr lang="en-IN" sz="3600" dirty="0" smtClean="0"/>
              <a:t>  </a:t>
            </a:r>
            <a:r>
              <a:rPr lang="en-IN" sz="3600" dirty="0" smtClean="0"/>
              <a:t>oral mucous membrane related to chemotherapy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715404" cy="5429264"/>
          </a:xfrm>
        </p:spPr>
        <p:txBody>
          <a:bodyPr/>
          <a:lstStyle/>
          <a:p>
            <a:pPr lvl="1"/>
            <a:r>
              <a:rPr lang="en-IN" sz="2800" dirty="0" smtClean="0"/>
              <a:t>Assess  oral cavity for ulcer, pain, gingivitis and stomatitis.</a:t>
            </a:r>
            <a:endParaRPr lang="en-IN" sz="2400" dirty="0" smtClean="0"/>
          </a:p>
          <a:p>
            <a:pPr lvl="1"/>
            <a:r>
              <a:rPr lang="en-IN" sz="2800" dirty="0" smtClean="0"/>
              <a:t>Provide mouth rinses, </a:t>
            </a:r>
            <a:r>
              <a:rPr lang="en-IN" sz="2800" dirty="0" err="1" smtClean="0"/>
              <a:t>cleanising</a:t>
            </a:r>
            <a:r>
              <a:rPr lang="en-IN" sz="2800" dirty="0" smtClean="0"/>
              <a:t> with swabs or toothbrush.</a:t>
            </a:r>
            <a:endParaRPr lang="en-IN" sz="2400" dirty="0" smtClean="0"/>
          </a:p>
          <a:p>
            <a:pPr lvl="1"/>
            <a:r>
              <a:rPr lang="en-IN" sz="2800" dirty="0" smtClean="0"/>
              <a:t>Administer medication topically before meals.</a:t>
            </a:r>
            <a:endParaRPr lang="en-IN" sz="2400" dirty="0" smtClean="0"/>
          </a:p>
          <a:p>
            <a:pPr lvl="1"/>
            <a:r>
              <a:rPr lang="en-IN" sz="2800" dirty="0" smtClean="0"/>
              <a:t>Offer smooth, bland foods that are not hot or spicy.</a:t>
            </a:r>
            <a:endParaRPr lang="en-IN" sz="2400" dirty="0" smtClean="0"/>
          </a:p>
          <a:p>
            <a:pPr lvl="1"/>
            <a:r>
              <a:rPr lang="en-IN" sz="2800" dirty="0" smtClean="0"/>
              <a:t>Administer an antiseptic mouth rinse 30 minutes before any food or fluid intake.</a:t>
            </a:r>
            <a:endParaRPr lang="en-IN" sz="2400" dirty="0" smtClean="0"/>
          </a:p>
          <a:p>
            <a:pPr lvl="1"/>
            <a:r>
              <a:rPr lang="en-IN" sz="2800" dirty="0" smtClean="0"/>
              <a:t>Instruct to use soft brush or swab to clean mouth</a:t>
            </a:r>
            <a:endParaRPr lang="en-IN" sz="2400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2646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IN" sz="3600" dirty="0" smtClean="0"/>
              <a:t>Ineffective </a:t>
            </a:r>
            <a:r>
              <a:rPr lang="en-IN" sz="3600" dirty="0" smtClean="0"/>
              <a:t>protection </a:t>
            </a:r>
            <a:r>
              <a:rPr lang="en-IN" sz="3600" dirty="0" smtClean="0"/>
              <a:t>related to abnormal blood profiles 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501122" cy="5286412"/>
          </a:xfrm>
        </p:spPr>
        <p:txBody>
          <a:bodyPr>
            <a:normAutofit lnSpcReduction="10000"/>
          </a:bodyPr>
          <a:lstStyle/>
          <a:p>
            <a:pPr lvl="0"/>
            <a:r>
              <a:rPr lang="en-IN" dirty="0" smtClean="0"/>
              <a:t>Assess bleeding for any sites, WBC count, platelet count, RBC etc.</a:t>
            </a:r>
          </a:p>
          <a:p>
            <a:pPr lvl="0"/>
            <a:r>
              <a:rPr lang="en-IN" dirty="0" smtClean="0"/>
              <a:t>Pad the sides of the bed</a:t>
            </a:r>
          </a:p>
          <a:p>
            <a:pPr lvl="0"/>
            <a:r>
              <a:rPr lang="en-IN" dirty="0" smtClean="0"/>
              <a:t>Use protective measures such as glove, mask and cap</a:t>
            </a:r>
          </a:p>
          <a:p>
            <a:pPr lvl="0"/>
            <a:r>
              <a:rPr lang="en-IN" dirty="0" smtClean="0"/>
              <a:t>Administer blood transfusions as ordered for severe blood loss.</a:t>
            </a:r>
          </a:p>
          <a:p>
            <a:pPr lvl="0"/>
            <a:r>
              <a:rPr lang="en-IN" dirty="0" smtClean="0"/>
              <a:t>Instruct the child and parents to avoid rough play, straining at defecation, blowing nose hard.</a:t>
            </a:r>
          </a:p>
          <a:p>
            <a:pPr lvl="0"/>
            <a:r>
              <a:rPr lang="en-IN" dirty="0" smtClean="0"/>
              <a:t>Instruct the parents to avoid persons with upper respiratory tract infection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144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IN" sz="3600" dirty="0" smtClean="0"/>
              <a:t>Anxiety of the child and family related to change in health status, threat of the death etc.</a:t>
            </a:r>
            <a:br>
              <a:rPr lang="en-IN" sz="3600" dirty="0" smtClean="0"/>
            </a:b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857364"/>
            <a:ext cx="8715404" cy="500063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IN" dirty="0" smtClean="0"/>
              <a:t>Assess source and level of anxiety and need for support that will relieve it.</a:t>
            </a:r>
          </a:p>
          <a:p>
            <a:pPr lvl="0"/>
            <a:r>
              <a:rPr lang="en-IN" dirty="0" smtClean="0"/>
              <a:t>Allow expression of concerns and inquires about disease and possible consequences of surgery.</a:t>
            </a:r>
          </a:p>
          <a:p>
            <a:pPr lvl="0"/>
            <a:r>
              <a:rPr lang="en-IN" dirty="0" smtClean="0"/>
              <a:t>Allow parents to stay with the child or open visitation</a:t>
            </a:r>
          </a:p>
          <a:p>
            <a:pPr lvl="0"/>
            <a:r>
              <a:rPr lang="en-IN" dirty="0" smtClean="0"/>
              <a:t>Orient the child to the surgical and ICU unit, equipment, noises and staff.</a:t>
            </a:r>
          </a:p>
          <a:p>
            <a:pPr lvl="0"/>
            <a:r>
              <a:rPr lang="en-IN" dirty="0" smtClean="0"/>
              <a:t>Explain all procedures and care in simple, direct, honest terms and repeat as often as necessary.</a:t>
            </a:r>
          </a:p>
          <a:p>
            <a:pPr lvl="0"/>
            <a:r>
              <a:rPr lang="en-IN" dirty="0" smtClean="0"/>
              <a:t>Utilize the </a:t>
            </a:r>
            <a:r>
              <a:rPr lang="en-IN" dirty="0" err="1" smtClean="0"/>
              <a:t>therapeuticplay</a:t>
            </a:r>
            <a:r>
              <a:rPr lang="en-IN" dirty="0" smtClean="0"/>
              <a:t>, drawings, models for instruction to the child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14311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IN" sz="3600" b="1" dirty="0" smtClean="0"/>
              <a:t>High risk for injury related to internal biochemical factors of regulatory function, abnormal blood profile</a:t>
            </a:r>
            <a:r>
              <a:rPr lang="en-IN" dirty="0" smtClean="0"/>
              <a:t>.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43116"/>
            <a:ext cx="9144000" cy="471488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IN" dirty="0" smtClean="0"/>
              <a:t>Assess the blood pressure every 2 hourly.</a:t>
            </a:r>
          </a:p>
          <a:p>
            <a:pPr lvl="0"/>
            <a:r>
              <a:rPr lang="en-IN" dirty="0" smtClean="0"/>
              <a:t>Avoid palpation of the abdominal mass. Post sign on bed stating not to palpate.</a:t>
            </a:r>
          </a:p>
          <a:p>
            <a:pPr lvl="0"/>
            <a:r>
              <a:rPr lang="en-IN" dirty="0" smtClean="0"/>
              <a:t>Assess the bowel activity such as elimination pattern, bowel sounds and bowel movements.</a:t>
            </a:r>
          </a:p>
          <a:p>
            <a:pPr lvl="0"/>
            <a:r>
              <a:rPr lang="en-IN" dirty="0" smtClean="0"/>
              <a:t>Assess the incision site for redness, swelling and drainage.</a:t>
            </a:r>
          </a:p>
          <a:p>
            <a:r>
              <a:rPr lang="en-IN" dirty="0" smtClean="0"/>
              <a:t>Assess the urinary output and characteristics of the urine</a:t>
            </a:r>
            <a:endParaRPr lang="en-IN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430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IN" sz="3600" b="1" dirty="0" smtClean="0"/>
              <a:t>High risk for impaired skin integrity related to external factors of radiation and chemotherapy</a:t>
            </a:r>
            <a:r>
              <a:rPr lang="en-IN" sz="3600" dirty="0" smtClean="0"/>
              <a:t>.</a:t>
            </a:r>
            <a:br>
              <a:rPr lang="en-IN" sz="3600" dirty="0" smtClean="0"/>
            </a:b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521495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lvl="0"/>
            <a:r>
              <a:rPr lang="en-IN" sz="3200" dirty="0" smtClean="0"/>
              <a:t>Assess the skin and mucous membrane for </a:t>
            </a:r>
            <a:r>
              <a:rPr lang="en-IN" sz="3200" dirty="0" err="1" smtClean="0"/>
              <a:t>color</a:t>
            </a:r>
            <a:r>
              <a:rPr lang="en-IN" sz="3200" dirty="0" smtClean="0"/>
              <a:t> change, warmth and dryness.</a:t>
            </a:r>
            <a:endParaRPr lang="en-IN" sz="2800" dirty="0" smtClean="0"/>
          </a:p>
          <a:p>
            <a:pPr lvl="1"/>
            <a:r>
              <a:rPr lang="en-IN" sz="2800" dirty="0" smtClean="0"/>
              <a:t>Assess for any skin rashes, dermatitis, </a:t>
            </a:r>
            <a:r>
              <a:rPr lang="en-IN" sz="2800" dirty="0" err="1" smtClean="0"/>
              <a:t>pruritis</a:t>
            </a:r>
            <a:r>
              <a:rPr lang="en-IN" sz="2800" dirty="0" smtClean="0"/>
              <a:t> and scratching.</a:t>
            </a:r>
            <a:endParaRPr lang="en-IN" sz="2400" dirty="0" smtClean="0"/>
          </a:p>
          <a:p>
            <a:pPr lvl="1"/>
            <a:r>
              <a:rPr lang="en-IN" sz="2800" dirty="0" smtClean="0"/>
              <a:t>Assess for open wound and types of drainage.</a:t>
            </a:r>
            <a:endParaRPr lang="en-IN" sz="2400" dirty="0" smtClean="0"/>
          </a:p>
          <a:p>
            <a:pPr lvl="1"/>
            <a:r>
              <a:rPr lang="en-IN" sz="2800" dirty="0" smtClean="0"/>
              <a:t>Assess the skin </a:t>
            </a:r>
            <a:r>
              <a:rPr lang="en-IN" sz="2800" dirty="0" err="1" smtClean="0"/>
              <a:t>cleaniless</a:t>
            </a:r>
            <a:r>
              <a:rPr lang="en-IN" sz="2800" dirty="0" smtClean="0"/>
              <a:t> and examine body prominence for changes</a:t>
            </a:r>
            <a:endParaRPr lang="en-IN" sz="2400" dirty="0" smtClean="0"/>
          </a:p>
          <a:p>
            <a:pPr lvl="1"/>
            <a:r>
              <a:rPr lang="en-IN" sz="2800" dirty="0" smtClean="0"/>
              <a:t>Apply emollients, lotions to skin, bony prominence with gentle massage using fingers and hands.</a:t>
            </a:r>
            <a:endParaRPr lang="en-IN" sz="2400" dirty="0" smtClean="0"/>
          </a:p>
          <a:p>
            <a:pPr lvl="1"/>
            <a:r>
              <a:rPr lang="en-IN" sz="2800" dirty="0" smtClean="0"/>
              <a:t>Maintain body alignment and encourage to maintain correct posture</a:t>
            </a:r>
            <a:endParaRPr lang="en-IN" sz="2400" dirty="0" smtClean="0"/>
          </a:p>
          <a:p>
            <a:pPr lvl="1"/>
            <a:r>
              <a:rPr lang="en-IN" sz="2800" dirty="0" smtClean="0"/>
              <a:t>Provide nutritional diet that is high in protein and calorie</a:t>
            </a:r>
            <a:endParaRPr lang="en-IN" sz="2400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</a:rPr>
              <a:t>REFERENCE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12776"/>
            <a:ext cx="7920880" cy="4680520"/>
          </a:xfrm>
        </p:spPr>
        <p:txBody>
          <a:bodyPr>
            <a:normAutofit/>
          </a:bodyPr>
          <a:lstStyle/>
          <a:p>
            <a:pPr lvl="0"/>
            <a:r>
              <a:rPr lang="en-IN" sz="2400" dirty="0" err="1">
                <a:latin typeface="Arial" pitchFamily="34" charset="0"/>
                <a:cs typeface="Arial" pitchFamily="34" charset="0"/>
              </a:rPr>
              <a:t>Hockenberry.J.M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.(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2015) 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Wong’s Essentials of </a:t>
            </a:r>
            <a:r>
              <a:rPr lang="en-IN" sz="2400" dirty="0" err="1">
                <a:latin typeface="Arial" pitchFamily="34" charset="0"/>
                <a:cs typeface="Arial" pitchFamily="34" charset="0"/>
              </a:rPr>
              <a:t>Pediatric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 Nursing 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(9</a:t>
            </a:r>
            <a:r>
              <a:rPr lang="en-IN" sz="2400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edition). </a:t>
            </a:r>
            <a:r>
              <a:rPr lang="en-IN" sz="2400" dirty="0" err="1">
                <a:latin typeface="Arial" pitchFamily="34" charset="0"/>
                <a:cs typeface="Arial" pitchFamily="34" charset="0"/>
              </a:rPr>
              <a:t>Missouri:Mosby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publications.PP-897-898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IN" sz="2400" dirty="0" err="1" smtClean="0">
                <a:latin typeface="Arial" pitchFamily="34" charset="0"/>
                <a:cs typeface="Arial" pitchFamily="34" charset="0"/>
              </a:rPr>
              <a:t>Marlow.R.D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., and  Redding. A.B,(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2013).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Textbook of </a:t>
            </a:r>
            <a:r>
              <a:rPr lang="en-IN" sz="2400" dirty="0" err="1">
                <a:latin typeface="Arial" pitchFamily="34" charset="0"/>
                <a:cs typeface="Arial" pitchFamily="34" charset="0"/>
              </a:rPr>
              <a:t>Pediatric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 Nursing(6</a:t>
            </a:r>
            <a:r>
              <a:rPr lang="en-IN" sz="2400" baseline="30000" dirty="0">
                <a:latin typeface="Arial" pitchFamily="34" charset="0"/>
                <a:cs typeface="Arial" pitchFamily="34" charset="0"/>
              </a:rPr>
              <a:t>th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 edition). New Delhi:  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Publication.PP-476-491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IN" sz="2400" dirty="0">
                <a:latin typeface="Arial" pitchFamily="34" charset="0"/>
                <a:cs typeface="Arial" pitchFamily="34" charset="0"/>
              </a:rPr>
              <a:t>Kyle Terri (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2013) 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Essentials of </a:t>
            </a:r>
            <a:r>
              <a:rPr lang="en-IN" sz="2400" dirty="0" err="1">
                <a:latin typeface="Arial" pitchFamily="34" charset="0"/>
                <a:cs typeface="Arial" pitchFamily="34" charset="0"/>
              </a:rPr>
              <a:t>Pediatric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 Nursing 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(2</a:t>
            </a:r>
            <a:r>
              <a:rPr lang="en-IN" sz="2400" baseline="30000" dirty="0" smtClean="0">
                <a:latin typeface="Arial" pitchFamily="34" charset="0"/>
                <a:cs typeface="Arial" pitchFamily="34" charset="0"/>
              </a:rPr>
              <a:t>nd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edition) Philadelphia: Lippincott Williams &amp; Wilkins, PP:634-636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IN" sz="2400" dirty="0" err="1">
                <a:latin typeface="Arial" pitchFamily="34" charset="0"/>
                <a:cs typeface="Arial" pitchFamily="34" charset="0"/>
              </a:rPr>
              <a:t>O.P.Ghai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 and et al (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2013) </a:t>
            </a:r>
            <a:r>
              <a:rPr lang="en-IN" sz="2400" dirty="0" err="1">
                <a:latin typeface="Arial" pitchFamily="34" charset="0"/>
                <a:cs typeface="Arial" pitchFamily="34" charset="0"/>
              </a:rPr>
              <a:t>Ghai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 Essential </a:t>
            </a:r>
            <a:r>
              <a:rPr lang="en-IN" sz="2400" dirty="0" err="1">
                <a:latin typeface="Arial" pitchFamily="34" charset="0"/>
                <a:cs typeface="Arial" pitchFamily="34" charset="0"/>
              </a:rPr>
              <a:t>Pediatrics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(8</a:t>
            </a:r>
            <a:r>
              <a:rPr lang="en-IN" sz="2400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edition) New Delhi: CBS publishers PP-402-404</a:t>
            </a:r>
            <a:r>
              <a:rPr lang="en-IN" sz="2800" dirty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5683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utoShape 2" descr="THANK YOU - Scholes (Elmet) Primary School, Leed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THANK YOU - Scholes (Elmet) Primary School, Leed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s://www.scholeselmet.leeds.sch.uk/wp-content/uploads/2021/07/THANK-YO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54" y="7937"/>
            <a:ext cx="8805046" cy="685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6188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b="1" dirty="0" smtClean="0"/>
              <a:t>Specific  Objective:</a:t>
            </a:r>
            <a:r>
              <a:rPr lang="en-IN" dirty="0" smtClean="0"/>
              <a:t>-  </a:t>
            </a:r>
            <a:r>
              <a:rPr lang="en-IN" dirty="0"/>
              <a:t>At the end of the class the student will be able to.</a:t>
            </a:r>
            <a:endParaRPr lang="en-US" dirty="0"/>
          </a:p>
          <a:p>
            <a:pPr lvl="0"/>
            <a:r>
              <a:rPr lang="en-IN" dirty="0"/>
              <a:t>define  </a:t>
            </a:r>
            <a:r>
              <a:rPr lang="en-IN" dirty="0" smtClean="0"/>
              <a:t>the </a:t>
            </a:r>
            <a:r>
              <a:rPr lang="en-IN" dirty="0" err="1" smtClean="0"/>
              <a:t>wilms</a:t>
            </a:r>
            <a:r>
              <a:rPr lang="en-IN" dirty="0" smtClean="0"/>
              <a:t> tumour.</a:t>
            </a:r>
            <a:endParaRPr lang="en-US" dirty="0"/>
          </a:p>
          <a:p>
            <a:pPr lvl="0"/>
            <a:r>
              <a:rPr lang="en-IN" dirty="0"/>
              <a:t>e</a:t>
            </a:r>
            <a:r>
              <a:rPr lang="en-IN" dirty="0" smtClean="0"/>
              <a:t>nlist  </a:t>
            </a:r>
            <a:r>
              <a:rPr lang="en-IN" smtClean="0"/>
              <a:t>the risk </a:t>
            </a:r>
            <a:r>
              <a:rPr lang="en-IN" dirty="0" smtClean="0"/>
              <a:t>factors of </a:t>
            </a:r>
            <a:r>
              <a:rPr lang="en-IN" dirty="0" err="1" smtClean="0"/>
              <a:t>wilms</a:t>
            </a:r>
            <a:r>
              <a:rPr lang="en-IN" dirty="0" smtClean="0"/>
              <a:t> tumour</a:t>
            </a:r>
          </a:p>
          <a:p>
            <a:pPr lvl="0"/>
            <a:r>
              <a:rPr lang="en-IN" dirty="0" smtClean="0"/>
              <a:t>explain pathophysiology </a:t>
            </a:r>
            <a:r>
              <a:rPr lang="en-IN" dirty="0"/>
              <a:t>of </a:t>
            </a:r>
            <a:r>
              <a:rPr lang="en-IN" dirty="0" err="1"/>
              <a:t>wilms</a:t>
            </a:r>
            <a:r>
              <a:rPr lang="en-IN" dirty="0"/>
              <a:t> tumour</a:t>
            </a:r>
          </a:p>
          <a:p>
            <a:r>
              <a:rPr lang="en-IN" dirty="0" smtClean="0"/>
              <a:t>identify </a:t>
            </a:r>
            <a:r>
              <a:rPr lang="en-IN" dirty="0"/>
              <a:t>the  clinical manifestations of </a:t>
            </a:r>
            <a:r>
              <a:rPr lang="en-IN" dirty="0" err="1"/>
              <a:t>wilms</a:t>
            </a:r>
            <a:r>
              <a:rPr lang="en-IN" dirty="0"/>
              <a:t> </a:t>
            </a:r>
            <a:r>
              <a:rPr lang="en-IN" dirty="0" smtClean="0"/>
              <a:t>tumour</a:t>
            </a:r>
            <a:endParaRPr lang="en-US" dirty="0"/>
          </a:p>
          <a:p>
            <a:pPr lvl="0"/>
            <a:r>
              <a:rPr lang="en-IN" dirty="0"/>
              <a:t>recognise diagnostic measures for </a:t>
            </a:r>
            <a:r>
              <a:rPr lang="en-IN" dirty="0" err="1"/>
              <a:t>wilms</a:t>
            </a:r>
            <a:r>
              <a:rPr lang="en-IN" dirty="0"/>
              <a:t> tumour</a:t>
            </a:r>
          </a:p>
          <a:p>
            <a:r>
              <a:rPr lang="en-IN" dirty="0" smtClean="0"/>
              <a:t>discuss </a:t>
            </a:r>
            <a:r>
              <a:rPr lang="en-IN" dirty="0"/>
              <a:t>therapeutic management of </a:t>
            </a:r>
            <a:r>
              <a:rPr lang="en-IN" dirty="0" err="1"/>
              <a:t>wilms</a:t>
            </a:r>
            <a:r>
              <a:rPr lang="en-IN" dirty="0"/>
              <a:t> </a:t>
            </a:r>
            <a:r>
              <a:rPr lang="en-IN" dirty="0" smtClean="0"/>
              <a:t>tumour</a:t>
            </a:r>
            <a:endParaRPr lang="en-US" dirty="0"/>
          </a:p>
          <a:p>
            <a:r>
              <a:rPr lang="en-IN" dirty="0"/>
              <a:t>detect the complications  of </a:t>
            </a:r>
            <a:r>
              <a:rPr lang="en-IN" dirty="0" err="1"/>
              <a:t>wilms</a:t>
            </a:r>
            <a:r>
              <a:rPr lang="en-IN" dirty="0"/>
              <a:t> </a:t>
            </a:r>
            <a:r>
              <a:rPr lang="en-IN" dirty="0" smtClean="0"/>
              <a:t>tumour</a:t>
            </a:r>
            <a:endParaRPr lang="en-US" dirty="0"/>
          </a:p>
          <a:p>
            <a:r>
              <a:rPr lang="en-IN" dirty="0"/>
              <a:t>evaluate  nursing  care of  a </a:t>
            </a:r>
            <a:r>
              <a:rPr lang="en-IN" dirty="0" err="1"/>
              <a:t>wilms</a:t>
            </a:r>
            <a:r>
              <a:rPr lang="en-IN" dirty="0"/>
              <a:t> tumour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699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121442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DEFINITION</a:t>
            </a:r>
            <a:endParaRPr lang="en-IN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0"/>
            <a:ext cx="8429684" cy="5357850"/>
          </a:xfrm>
        </p:spPr>
        <p:txBody>
          <a:bodyPr>
            <a:normAutofit/>
          </a:bodyPr>
          <a:lstStyle/>
          <a:p>
            <a:r>
              <a:rPr lang="en-IN" dirty="0" err="1" smtClean="0">
                <a:latin typeface="Arial Black" pitchFamily="34" charset="0"/>
              </a:rPr>
              <a:t>Nephroblastomas</a:t>
            </a:r>
            <a:r>
              <a:rPr lang="en-IN" dirty="0" smtClean="0">
                <a:latin typeface="Arial Black" pitchFamily="34" charset="0"/>
              </a:rPr>
              <a:t> or </a:t>
            </a:r>
            <a:r>
              <a:rPr lang="en-IN" dirty="0" err="1" smtClean="0">
                <a:latin typeface="Arial Black" pitchFamily="34" charset="0"/>
              </a:rPr>
              <a:t>Wilm's</a:t>
            </a:r>
            <a:r>
              <a:rPr lang="en-IN" dirty="0" smtClean="0">
                <a:latin typeface="Arial Black" pitchFamily="34" charset="0"/>
              </a:rPr>
              <a:t> tumour is a malignant kidney tumour, reproducing the </a:t>
            </a:r>
            <a:r>
              <a:rPr lang="en-IN" dirty="0" err="1" smtClean="0">
                <a:latin typeface="Arial Black" pitchFamily="34" charset="0"/>
              </a:rPr>
              <a:t>metanephros</a:t>
            </a:r>
            <a:r>
              <a:rPr lang="en-IN" dirty="0" smtClean="0">
                <a:latin typeface="Arial Black" pitchFamily="34" charset="0"/>
              </a:rPr>
              <a:t>-derived </a:t>
            </a:r>
            <a:r>
              <a:rPr lang="en-IN" dirty="0" err="1" smtClean="0">
                <a:latin typeface="Arial Black" pitchFamily="34" charset="0"/>
              </a:rPr>
              <a:t>embryonal</a:t>
            </a:r>
            <a:r>
              <a:rPr lang="en-IN" dirty="0" smtClean="0">
                <a:latin typeface="Arial Black" pitchFamily="34" charset="0"/>
              </a:rPr>
              <a:t> tissue</a:t>
            </a:r>
          </a:p>
          <a:p>
            <a:r>
              <a:rPr lang="en-IN" dirty="0" err="1" smtClean="0">
                <a:latin typeface="Arial Black" pitchFamily="34" charset="0"/>
              </a:rPr>
              <a:t>Nephroblastoma</a:t>
            </a:r>
            <a:r>
              <a:rPr lang="en-IN" dirty="0" smtClean="0">
                <a:latin typeface="Arial Black" pitchFamily="34" charset="0"/>
              </a:rPr>
              <a:t>, or </a:t>
            </a:r>
            <a:r>
              <a:rPr lang="en-IN" dirty="0" err="1" smtClean="0">
                <a:latin typeface="Arial Black" pitchFamily="34" charset="0"/>
              </a:rPr>
              <a:t>Wilms</a:t>
            </a:r>
            <a:r>
              <a:rPr lang="en-IN" dirty="0" smtClean="0">
                <a:latin typeface="Arial Black" pitchFamily="34" charset="0"/>
              </a:rPr>
              <a:t>’ </a:t>
            </a:r>
            <a:r>
              <a:rPr lang="en-IN" dirty="0" err="1" smtClean="0">
                <a:latin typeface="Arial Black" pitchFamily="34" charset="0"/>
              </a:rPr>
              <a:t>Tumor</a:t>
            </a:r>
            <a:r>
              <a:rPr lang="en-IN" dirty="0" smtClean="0">
                <a:latin typeface="Arial Black" pitchFamily="34" charset="0"/>
              </a:rPr>
              <a:t>, is the most common solid abdominal </a:t>
            </a:r>
            <a:r>
              <a:rPr lang="en-IN" dirty="0" err="1" smtClean="0">
                <a:latin typeface="Arial Black" pitchFamily="34" charset="0"/>
              </a:rPr>
              <a:t>tumor</a:t>
            </a:r>
            <a:r>
              <a:rPr lang="en-IN" dirty="0" smtClean="0">
                <a:latin typeface="Arial Black" pitchFamily="34" charset="0"/>
              </a:rPr>
              <a:t> in childhood and usually appears as a painless abdominal mass in an otherwise well child</a:t>
            </a:r>
          </a:p>
          <a:p>
            <a:endParaRPr lang="en-IN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1142984"/>
          </a:xfrm>
        </p:spPr>
        <p:txBody>
          <a:bodyPr/>
          <a:lstStyle/>
          <a:p>
            <a:pPr algn="ctr"/>
            <a:r>
              <a:rPr lang="en-IN" dirty="0" smtClean="0">
                <a:solidFill>
                  <a:srgbClr val="FF0000"/>
                </a:solidFill>
                <a:latin typeface="Arial Black" pitchFamily="34" charset="0"/>
              </a:rPr>
              <a:t>EPIDEMIOLOGY</a:t>
            </a:r>
            <a:br>
              <a:rPr lang="en-IN" dirty="0" smtClean="0">
                <a:solidFill>
                  <a:srgbClr val="FF0000"/>
                </a:solidFill>
                <a:latin typeface="Arial Black" pitchFamily="34" charset="0"/>
              </a:rPr>
            </a:br>
            <a:endParaRPr lang="en-IN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142984"/>
            <a:ext cx="8572560" cy="5429288"/>
          </a:xfrm>
        </p:spPr>
        <p:txBody>
          <a:bodyPr>
            <a:normAutofit/>
          </a:bodyPr>
          <a:lstStyle/>
          <a:p>
            <a:pPr lvl="0"/>
            <a:r>
              <a:rPr lang="en-IN" sz="3200" b="1" dirty="0" smtClean="0">
                <a:solidFill>
                  <a:srgbClr val="FFC000"/>
                </a:solidFill>
              </a:rPr>
              <a:t>Childhood kidney tumours in 90% of the cases are </a:t>
            </a:r>
            <a:r>
              <a:rPr lang="en-IN" sz="3200" b="1" dirty="0" err="1" smtClean="0">
                <a:solidFill>
                  <a:srgbClr val="FFC000"/>
                </a:solidFill>
              </a:rPr>
              <a:t>nephroblastomas</a:t>
            </a:r>
            <a:endParaRPr lang="en-IN" sz="3200" b="1" dirty="0" smtClean="0">
              <a:solidFill>
                <a:srgbClr val="FFC000"/>
              </a:solidFill>
            </a:endParaRPr>
          </a:p>
          <a:p>
            <a:pPr lvl="0"/>
            <a:r>
              <a:rPr lang="en-IN" sz="3200" b="1" dirty="0" err="1" smtClean="0">
                <a:solidFill>
                  <a:srgbClr val="FFC000"/>
                </a:solidFill>
              </a:rPr>
              <a:t>Nephroblastoma</a:t>
            </a:r>
            <a:r>
              <a:rPr lang="en-IN" sz="3200" b="1" dirty="0" smtClean="0">
                <a:solidFill>
                  <a:srgbClr val="FFC000"/>
                </a:solidFill>
              </a:rPr>
              <a:t> incidence is lower in Asian countries</a:t>
            </a:r>
          </a:p>
          <a:p>
            <a:pPr lvl="0"/>
            <a:r>
              <a:rPr lang="en-IN" sz="3200" b="1" dirty="0" smtClean="0">
                <a:solidFill>
                  <a:srgbClr val="FFC000"/>
                </a:solidFill>
              </a:rPr>
              <a:t>It is a young child cancer:- 77 percent under 5years, and  90% of the cases occurring before the age of 7 years.</a:t>
            </a:r>
          </a:p>
          <a:p>
            <a:endParaRPr lang="en-IN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0"/>
            <a:ext cx="8858280" cy="1071546"/>
          </a:xfrm>
        </p:spPr>
        <p:txBody>
          <a:bodyPr/>
          <a:lstStyle/>
          <a:p>
            <a:r>
              <a:rPr lang="en-US" dirty="0" smtClean="0"/>
              <a:t>CONT…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0"/>
            <a:ext cx="8358246" cy="5214974"/>
          </a:xfrm>
        </p:spPr>
        <p:txBody>
          <a:bodyPr/>
          <a:lstStyle/>
          <a:p>
            <a:pPr lvl="0"/>
            <a:r>
              <a:rPr lang="en-IN" sz="3200" b="1" dirty="0" smtClean="0">
                <a:solidFill>
                  <a:srgbClr val="FFC000"/>
                </a:solidFill>
              </a:rPr>
              <a:t>The median age is 31/2 years.  The peak ages are from 1 through 3 years. </a:t>
            </a:r>
            <a:endParaRPr lang="en-IN" sz="3200" b="1" dirty="0" smtClean="0">
              <a:solidFill>
                <a:srgbClr val="FFC000"/>
              </a:solidFill>
            </a:endParaRPr>
          </a:p>
          <a:p>
            <a:pPr lvl="0"/>
            <a:r>
              <a:rPr lang="en-IN" sz="3200" b="1" dirty="0">
                <a:solidFill>
                  <a:srgbClr val="FFC000"/>
                </a:solidFill>
              </a:rPr>
              <a:t>O</a:t>
            </a:r>
            <a:r>
              <a:rPr lang="en-IN" sz="3200" b="1" dirty="0" smtClean="0">
                <a:solidFill>
                  <a:srgbClr val="FFC000"/>
                </a:solidFill>
              </a:rPr>
              <a:t>ne </a:t>
            </a:r>
            <a:r>
              <a:rPr lang="en-IN" sz="3200" b="1" dirty="0" smtClean="0">
                <a:solidFill>
                  <a:srgbClr val="FFC000"/>
                </a:solidFill>
              </a:rPr>
              <a:t>eighth of  all patients are younger than 1 year.</a:t>
            </a:r>
          </a:p>
          <a:p>
            <a:pPr lvl="0"/>
            <a:r>
              <a:rPr lang="en-IN" sz="3200" b="1" dirty="0" smtClean="0">
                <a:solidFill>
                  <a:srgbClr val="FFC000"/>
                </a:solidFill>
              </a:rPr>
              <a:t>There is equal incidence in boys and girls.</a:t>
            </a:r>
          </a:p>
          <a:p>
            <a:pPr lvl="0"/>
            <a:r>
              <a:rPr lang="en-IN" sz="3200" b="1" dirty="0" smtClean="0">
                <a:solidFill>
                  <a:srgbClr val="FFC000"/>
                </a:solidFill>
              </a:rPr>
              <a:t> </a:t>
            </a:r>
            <a:r>
              <a:rPr lang="en-IN" sz="3200" b="1" dirty="0" smtClean="0">
                <a:solidFill>
                  <a:srgbClr val="FFC000"/>
                </a:solidFill>
              </a:rPr>
              <a:t>10% of the cases </a:t>
            </a:r>
            <a:r>
              <a:rPr lang="en-IN" sz="3200" b="1" dirty="0" err="1" smtClean="0">
                <a:solidFill>
                  <a:srgbClr val="FFC000"/>
                </a:solidFill>
              </a:rPr>
              <a:t>nephroblastomas</a:t>
            </a:r>
            <a:r>
              <a:rPr lang="en-IN" sz="3200" b="1" dirty="0" smtClean="0">
                <a:solidFill>
                  <a:srgbClr val="FFC000"/>
                </a:solidFill>
              </a:rPr>
              <a:t> are combined with </a:t>
            </a:r>
            <a:r>
              <a:rPr lang="en-IN" sz="3200" b="1" dirty="0" err="1" smtClean="0">
                <a:solidFill>
                  <a:srgbClr val="FFC000"/>
                </a:solidFill>
              </a:rPr>
              <a:t>polymalformative</a:t>
            </a:r>
            <a:r>
              <a:rPr lang="en-IN" sz="3200" b="1" dirty="0" smtClean="0">
                <a:solidFill>
                  <a:srgbClr val="FFC000"/>
                </a:solidFill>
              </a:rPr>
              <a:t> syndromes. 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1071546"/>
          </a:xfrm>
        </p:spPr>
        <p:txBody>
          <a:bodyPr/>
          <a:lstStyle/>
          <a:p>
            <a:pPr algn="ctr"/>
            <a:r>
              <a:rPr lang="en-IN" b="1" dirty="0" smtClean="0">
                <a:solidFill>
                  <a:srgbClr val="FFC000"/>
                </a:solidFill>
              </a:rPr>
              <a:t>RISK FACTORS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14422"/>
            <a:ext cx="8501122" cy="5429288"/>
          </a:xfrm>
        </p:spPr>
        <p:txBody>
          <a:bodyPr>
            <a:normAutofit/>
          </a:bodyPr>
          <a:lstStyle/>
          <a:p>
            <a:r>
              <a:rPr lang="en-IN" dirty="0" err="1" smtClean="0">
                <a:latin typeface="Arial Black" pitchFamily="34" charset="0"/>
              </a:rPr>
              <a:t>Aniridia</a:t>
            </a:r>
            <a:endParaRPr lang="en-IN" dirty="0" smtClean="0">
              <a:latin typeface="Arial Black" pitchFamily="34" charset="0"/>
            </a:endParaRPr>
          </a:p>
          <a:p>
            <a:pPr lvl="0"/>
            <a:endParaRPr lang="en-IN" dirty="0" smtClean="0">
              <a:latin typeface="Arial Black" pitchFamily="34" charset="0"/>
            </a:endParaRPr>
          </a:p>
          <a:p>
            <a:pPr lvl="0"/>
            <a:r>
              <a:rPr lang="en-IN" dirty="0" err="1" smtClean="0">
                <a:latin typeface="Arial Black" pitchFamily="34" charset="0"/>
              </a:rPr>
              <a:t>hemihypertrophy</a:t>
            </a:r>
            <a:r>
              <a:rPr lang="en-IN" dirty="0" smtClean="0">
                <a:latin typeface="Arial Black" pitchFamily="34" charset="0"/>
              </a:rPr>
              <a:t>.</a:t>
            </a:r>
          </a:p>
          <a:p>
            <a:endParaRPr lang="en-IN" dirty="0" smtClean="0">
              <a:latin typeface="Arial Black" pitchFamily="34" charset="0"/>
            </a:endParaRPr>
          </a:p>
          <a:p>
            <a:r>
              <a:rPr lang="en-IN" dirty="0" smtClean="0">
                <a:latin typeface="Arial Black" pitchFamily="34" charset="0"/>
              </a:rPr>
              <a:t>sporadic or familial </a:t>
            </a:r>
          </a:p>
          <a:p>
            <a:endParaRPr lang="en-IN" b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WAGR Syndrome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00174"/>
            <a:ext cx="8501122" cy="5357826"/>
          </a:xfrm>
        </p:spPr>
        <p:txBody>
          <a:bodyPr/>
          <a:lstStyle/>
          <a:p>
            <a:r>
              <a:rPr lang="en-IN" dirty="0" smtClean="0"/>
              <a:t>WAGR </a:t>
            </a:r>
            <a:r>
              <a:rPr lang="en-IN" dirty="0" smtClean="0"/>
              <a:t>stands for </a:t>
            </a:r>
            <a:r>
              <a:rPr lang="en-IN" dirty="0" err="1" smtClean="0"/>
              <a:t>Wilms</a:t>
            </a:r>
            <a:r>
              <a:rPr lang="en-IN" dirty="0" smtClean="0"/>
              <a:t> tumour, </a:t>
            </a:r>
            <a:r>
              <a:rPr lang="en-IN" dirty="0" err="1" smtClean="0"/>
              <a:t>aniridia</a:t>
            </a:r>
            <a:r>
              <a:rPr lang="en-IN" dirty="0" smtClean="0"/>
              <a:t>, genitourinary malformation and mental Retardation. </a:t>
            </a:r>
          </a:p>
          <a:p>
            <a:r>
              <a:rPr lang="en-IN" dirty="0" smtClean="0"/>
              <a:t>Patients with the other features of the syndrome have a 30% lifelong risk of </a:t>
            </a:r>
            <a:r>
              <a:rPr lang="en-IN" dirty="0" err="1" smtClean="0"/>
              <a:t>nephroblastoma</a:t>
            </a:r>
            <a:r>
              <a:rPr lang="en-IN" dirty="0" smtClean="0"/>
              <a:t>. </a:t>
            </a:r>
          </a:p>
          <a:p>
            <a:r>
              <a:rPr lang="en-IN" dirty="0" smtClean="0"/>
              <a:t>This syndrome is due to a deletion of part of chromosome 11 that includes the WT1 gene</a:t>
            </a:r>
            <a:endParaRPr lang="en-I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1530</Words>
  <Application>Microsoft Office PowerPoint</Application>
  <PresentationFormat>On-screen Show (4:3)</PresentationFormat>
  <Paragraphs>214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1" baseType="lpstr">
      <vt:lpstr>Metro</vt:lpstr>
      <vt:lpstr>Flow</vt:lpstr>
      <vt:lpstr>PowerPoint Presentation</vt:lpstr>
      <vt:lpstr>WILMS TUMOR</vt:lpstr>
      <vt:lpstr>OBJECTIVES </vt:lpstr>
      <vt:lpstr>Cont..</vt:lpstr>
      <vt:lpstr>DEFINITION</vt:lpstr>
      <vt:lpstr>EPIDEMIOLOGY </vt:lpstr>
      <vt:lpstr>CONT…</vt:lpstr>
      <vt:lpstr>RISK FACTORS </vt:lpstr>
      <vt:lpstr>WAGR Syndrome</vt:lpstr>
      <vt:lpstr>Beckwith-Weidemann Syndrome:</vt:lpstr>
      <vt:lpstr>PATHOPHYSIOLOGY </vt:lpstr>
      <vt:lpstr>CONT…</vt:lpstr>
      <vt:lpstr>CONT…</vt:lpstr>
      <vt:lpstr>PowerPoint Presentation</vt:lpstr>
      <vt:lpstr>CLINICAL MANIFESTATION</vt:lpstr>
      <vt:lpstr>CONT…</vt:lpstr>
      <vt:lpstr>CONT…</vt:lpstr>
      <vt:lpstr>Wilms' tumour</vt:lpstr>
      <vt:lpstr>DIAGNOSTIC MEASURES. </vt:lpstr>
      <vt:lpstr>CONT…</vt:lpstr>
      <vt:lpstr>NATIONAL WILMS TUMOR STUDY 5 STAGING SYSTEM </vt:lpstr>
      <vt:lpstr>Cont..</vt:lpstr>
      <vt:lpstr>PowerPoint Presentation</vt:lpstr>
      <vt:lpstr>Cont..</vt:lpstr>
      <vt:lpstr>PowerPoint Presentation</vt:lpstr>
      <vt:lpstr>TREATMENT. </vt:lpstr>
      <vt:lpstr>NURSING MANAGEMENT. </vt:lpstr>
      <vt:lpstr>NURSING DIAGNOSIS </vt:lpstr>
      <vt:lpstr>PowerPoint Presentation</vt:lpstr>
      <vt:lpstr>Imbalanced  nutrition less than body requirements related to insufficient dietary intake </vt:lpstr>
      <vt:lpstr>cont</vt:lpstr>
      <vt:lpstr>High risk for fluid volume deficit related to altered intake, excessive losses through normal route</vt:lpstr>
      <vt:lpstr>Impaired   oral mucous membrane related to chemotherapy</vt:lpstr>
      <vt:lpstr>Ineffective protection related to abnormal blood profiles  </vt:lpstr>
      <vt:lpstr>Anxiety of the child and family related to change in health status, threat of the death etc. </vt:lpstr>
      <vt:lpstr>High risk for injury related to internal biochemical factors of regulatory function, abnormal blood profile. </vt:lpstr>
      <vt:lpstr>High risk for impaired skin integrity related to external factors of radiation and chemotherapy. </vt:lpstr>
      <vt:lpstr>REFERENCE 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DELL</cp:lastModifiedBy>
  <cp:revision>14</cp:revision>
  <dcterms:created xsi:type="dcterms:W3CDTF">2011-11-28T17:28:42Z</dcterms:created>
  <dcterms:modified xsi:type="dcterms:W3CDTF">2023-12-11T06:15:59Z</dcterms:modified>
</cp:coreProperties>
</file>