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34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3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</p:sldIdLst>
  <p:sldSz cy="6858000" cx="9144000"/>
  <p:notesSz cx="6858000" cy="9144000"/>
  <p:embeddedFontLst>
    <p:embeddedFont>
      <p:font typeface="Century Schoolbook"/>
      <p:regular r:id="rId40"/>
      <p:bold r:id="rId41"/>
      <p:italic r:id="rId42"/>
      <p:boldItalic r:id="rId4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44" roundtripDataSignature="AMtx7mioXPMQDn9FUT5VvoUND93m3toCs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font" Target="fonts/CenturySchoolbook-regular.fntdata"/><Relationship Id="rId20" Type="http://schemas.openxmlformats.org/officeDocument/2006/relationships/slide" Target="slides/slide15.xml"/><Relationship Id="rId42" Type="http://schemas.openxmlformats.org/officeDocument/2006/relationships/font" Target="fonts/CenturySchoolbook-italic.fntdata"/><Relationship Id="rId41" Type="http://schemas.openxmlformats.org/officeDocument/2006/relationships/font" Target="fonts/CenturySchoolbook-bold.fntdata"/><Relationship Id="rId22" Type="http://schemas.openxmlformats.org/officeDocument/2006/relationships/slide" Target="slides/slide17.xml"/><Relationship Id="rId44" Type="http://customschemas.google.com/relationships/presentationmetadata" Target="metadata"/><Relationship Id="rId21" Type="http://schemas.openxmlformats.org/officeDocument/2006/relationships/slide" Target="slides/slide16.xml"/><Relationship Id="rId43" Type="http://schemas.openxmlformats.org/officeDocument/2006/relationships/font" Target="fonts/CenturySchoolbook-boldItalic.fntdata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slide" Target="slides/slide28.xml"/><Relationship Id="rId10" Type="http://schemas.openxmlformats.org/officeDocument/2006/relationships/slide" Target="slides/slide5.xml"/><Relationship Id="rId32" Type="http://schemas.openxmlformats.org/officeDocument/2006/relationships/slide" Target="slides/slide27.xml"/><Relationship Id="rId13" Type="http://schemas.openxmlformats.org/officeDocument/2006/relationships/slide" Target="slides/slide8.xml"/><Relationship Id="rId35" Type="http://schemas.openxmlformats.org/officeDocument/2006/relationships/slide" Target="slides/slide30.xml"/><Relationship Id="rId12" Type="http://schemas.openxmlformats.org/officeDocument/2006/relationships/slide" Target="slides/slide7.xml"/><Relationship Id="rId34" Type="http://schemas.openxmlformats.org/officeDocument/2006/relationships/slide" Target="slides/slide29.xml"/><Relationship Id="rId15" Type="http://schemas.openxmlformats.org/officeDocument/2006/relationships/slide" Target="slides/slide10.xml"/><Relationship Id="rId37" Type="http://schemas.openxmlformats.org/officeDocument/2006/relationships/slide" Target="slides/slide32.xml"/><Relationship Id="rId14" Type="http://schemas.openxmlformats.org/officeDocument/2006/relationships/slide" Target="slides/slide9.xml"/><Relationship Id="rId36" Type="http://schemas.openxmlformats.org/officeDocument/2006/relationships/slide" Target="slides/slide31.xml"/><Relationship Id="rId17" Type="http://schemas.openxmlformats.org/officeDocument/2006/relationships/slide" Target="slides/slide12.xml"/><Relationship Id="rId39" Type="http://schemas.openxmlformats.org/officeDocument/2006/relationships/slide" Target="slides/slide34.xml"/><Relationship Id="rId16" Type="http://schemas.openxmlformats.org/officeDocument/2006/relationships/slide" Target="slides/slide11.xml"/><Relationship Id="rId38" Type="http://schemas.openxmlformats.org/officeDocument/2006/relationships/slide" Target="slides/slide33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1" name="Google Shape;191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7" name="Google Shape;197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3" name="Google Shape;203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9" name="Google Shape;209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5" name="Google Shape;215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1" name="Google Shape;221;p1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7" name="Google Shape;227;p1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3" name="Google Shape;233;p1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9" name="Google Shape;239;p1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5" name="Google Shape;245;p1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1" name="Google Shape;251;p2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7" name="Google Shape;257;p2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3" name="Google Shape;263;p2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7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9" name="Google Shape;269;p2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5" name="Google Shape;275;p2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9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1" name="Google Shape;281;p2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5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p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7" name="Google Shape;287;p2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p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3" name="Google Shape;293;p2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7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9" name="Google Shape;299;p2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3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5" name="Google Shape;305;p2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9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p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1" name="Google Shape;311;p3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5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p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7" name="Google Shape;317;p3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p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3" name="Google Shape;323;p3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7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Google Shape;328;p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9" name="Google Shape;329;p3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3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p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5" name="Google Shape;335;p3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5" name="Google Shape;155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" name="Google Shape;161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" name="Google Shape;173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9" name="Google Shape;179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5" name="Google Shape;185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 type="title">
  <p:cSld name="TITLE">
    <p:bg>
      <p:bgPr>
        <a:solidFill>
          <a:schemeClr val="lt1"/>
        </a:solidFill>
      </p:bgPr>
    </p:bg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6"/>
          <p:cNvSpPr txBox="1"/>
          <p:nvPr>
            <p:ph type="ctrTitle"/>
          </p:nvPr>
        </p:nvSpPr>
        <p:spPr>
          <a:xfrm>
            <a:off x="2286000" y="3124200"/>
            <a:ext cx="6172200" cy="18943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Century Schoolbook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6"/>
          <p:cNvSpPr txBox="1"/>
          <p:nvPr>
            <p:ph idx="1" type="subTitle"/>
          </p:nvPr>
        </p:nvSpPr>
        <p:spPr>
          <a:xfrm>
            <a:off x="2286000" y="5003322"/>
            <a:ext cx="61722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600"/>
              </a:spcBef>
              <a:spcAft>
                <a:spcPts val="0"/>
              </a:spcAft>
              <a:buSzPts val="1260"/>
              <a:buNone/>
              <a:defRPr b="1" sz="1800">
                <a:solidFill>
                  <a:schemeClr val="dk2"/>
                </a:solidFill>
              </a:defRPr>
            </a:lvl1pPr>
            <a:lvl2pPr lvl="1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2pPr>
            <a:lvl3pPr lvl="2" algn="ctr">
              <a:spcBef>
                <a:spcPts val="360"/>
              </a:spcBef>
              <a:spcAft>
                <a:spcPts val="0"/>
              </a:spcAft>
              <a:buSzPts val="1080"/>
              <a:buNone/>
              <a:defRPr/>
            </a:lvl3pPr>
            <a:lvl4pPr lvl="3" algn="ctr">
              <a:spcBef>
                <a:spcPts val="360"/>
              </a:spcBef>
              <a:spcAft>
                <a:spcPts val="0"/>
              </a:spcAft>
              <a:buSzPts val="1080"/>
              <a:buNone/>
              <a:defRPr/>
            </a:lvl4pPr>
            <a:lvl5pPr lvl="4" algn="ctr">
              <a:spcBef>
                <a:spcPts val="360"/>
              </a:spcBef>
              <a:spcAft>
                <a:spcPts val="0"/>
              </a:spcAft>
              <a:buSzPts val="1224"/>
              <a:buNone/>
              <a:defRPr/>
            </a:lvl5pPr>
            <a:lvl6pPr lvl="5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6pPr>
            <a:lvl7pPr lvl="6" algn="ctr">
              <a:spcBef>
                <a:spcPts val="360"/>
              </a:spcBef>
              <a:spcAft>
                <a:spcPts val="0"/>
              </a:spcAft>
              <a:buSzPts val="1080"/>
              <a:buNone/>
              <a:defRPr/>
            </a:lvl7pPr>
            <a:lvl8pPr lvl="7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20" name="Google Shape;20;p36"/>
          <p:cNvSpPr txBox="1"/>
          <p:nvPr>
            <p:ph idx="10" type="dt"/>
          </p:nvPr>
        </p:nvSpPr>
        <p:spPr>
          <a:xfrm rot="5400000">
            <a:off x="7764621" y="1174097"/>
            <a:ext cx="22860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36"/>
          <p:cNvSpPr txBox="1"/>
          <p:nvPr>
            <p:ph idx="11" type="ftr"/>
          </p:nvPr>
        </p:nvSpPr>
        <p:spPr>
          <a:xfrm rot="5400000">
            <a:off x="7077269" y="4181669"/>
            <a:ext cx="365760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36"/>
          <p:cNvSpPr/>
          <p:nvPr/>
        </p:nvSpPr>
        <p:spPr>
          <a:xfrm>
            <a:off x="381000" y="0"/>
            <a:ext cx="609600" cy="6858000"/>
          </a:xfrm>
          <a:prstGeom prst="rect">
            <a:avLst/>
          </a:prstGeom>
          <a:solidFill>
            <a:srgbClr val="FEC2AC">
              <a:alpha val="53725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23" name="Google Shape;23;p36"/>
          <p:cNvSpPr/>
          <p:nvPr/>
        </p:nvSpPr>
        <p:spPr>
          <a:xfrm>
            <a:off x="276336" y="0"/>
            <a:ext cx="104664" cy="6858000"/>
          </a:xfrm>
          <a:prstGeom prst="rect">
            <a:avLst/>
          </a:prstGeom>
          <a:solidFill>
            <a:srgbClr val="FFD8CC">
              <a:alpha val="35686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24" name="Google Shape;24;p36"/>
          <p:cNvSpPr/>
          <p:nvPr/>
        </p:nvSpPr>
        <p:spPr>
          <a:xfrm>
            <a:off x="990600" y="0"/>
            <a:ext cx="181872" cy="6858000"/>
          </a:xfrm>
          <a:prstGeom prst="rect">
            <a:avLst/>
          </a:prstGeom>
          <a:solidFill>
            <a:srgbClr val="FFD8CC">
              <a:alpha val="69803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25" name="Google Shape;25;p36"/>
          <p:cNvSpPr/>
          <p:nvPr/>
        </p:nvSpPr>
        <p:spPr>
          <a:xfrm>
            <a:off x="1141320" y="0"/>
            <a:ext cx="230280" cy="6858000"/>
          </a:xfrm>
          <a:prstGeom prst="rect">
            <a:avLst/>
          </a:prstGeom>
          <a:solidFill>
            <a:srgbClr val="FFEDE7">
              <a:alpha val="7098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cxnSp>
        <p:nvCxnSpPr>
          <p:cNvPr id="26" name="Google Shape;26;p36"/>
          <p:cNvCxnSpPr/>
          <p:nvPr/>
        </p:nvCxnSpPr>
        <p:spPr>
          <a:xfrm>
            <a:off x="106344" y="0"/>
            <a:ext cx="0" cy="6858000"/>
          </a:xfrm>
          <a:prstGeom prst="straightConnector1">
            <a:avLst/>
          </a:prstGeom>
          <a:noFill/>
          <a:ln cap="flat" cmpd="sng" w="57150">
            <a:solidFill>
              <a:srgbClr val="FEC2AC">
                <a:alpha val="72941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7" name="Google Shape;27;p36"/>
          <p:cNvCxnSpPr/>
          <p:nvPr/>
        </p:nvCxnSpPr>
        <p:spPr>
          <a:xfrm>
            <a:off x="914400" y="0"/>
            <a:ext cx="0" cy="6858000"/>
          </a:xfrm>
          <a:prstGeom prst="straightConnector1">
            <a:avLst/>
          </a:prstGeom>
          <a:noFill/>
          <a:ln cap="flat" cmpd="sng" w="57150">
            <a:solidFill>
              <a:srgbClr val="FFEDE7">
                <a:alpha val="82745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8" name="Google Shape;28;p36"/>
          <p:cNvCxnSpPr/>
          <p:nvPr/>
        </p:nvCxnSpPr>
        <p:spPr>
          <a:xfrm>
            <a:off x="854112" y="0"/>
            <a:ext cx="0" cy="6858000"/>
          </a:xfrm>
          <a:prstGeom prst="straightConnector1">
            <a:avLst/>
          </a:prstGeom>
          <a:noFill/>
          <a:ln cap="flat" cmpd="sng" w="57150">
            <a:solidFill>
              <a:srgbClr val="FEC2AC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9" name="Google Shape;29;p36"/>
          <p:cNvCxnSpPr/>
          <p:nvPr/>
        </p:nvCxnSpPr>
        <p:spPr>
          <a:xfrm>
            <a:off x="1726640" y="0"/>
            <a:ext cx="0" cy="6858000"/>
          </a:xfrm>
          <a:prstGeom prst="straightConnector1">
            <a:avLst/>
          </a:prstGeom>
          <a:noFill/>
          <a:ln cap="flat" cmpd="sng" w="28575">
            <a:solidFill>
              <a:srgbClr val="FEC2AC">
                <a:alpha val="81960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0" name="Google Shape;30;p36"/>
          <p:cNvCxnSpPr/>
          <p:nvPr/>
        </p:nvCxnSpPr>
        <p:spPr>
          <a:xfrm>
            <a:off x="1066800" y="0"/>
            <a:ext cx="0" cy="6858000"/>
          </a:xfrm>
          <a:prstGeom prst="straightConnector1">
            <a:avLst/>
          </a:prstGeom>
          <a:noFill/>
          <a:ln cap="flat" cmpd="sng" w="9525">
            <a:solidFill>
              <a:srgbClr val="FEC2AC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1" name="Google Shape;31;p36"/>
          <p:cNvCxnSpPr/>
          <p:nvPr/>
        </p:nvCxnSpPr>
        <p:spPr>
          <a:xfrm>
            <a:off x="9113856" y="0"/>
            <a:ext cx="0" cy="6858000"/>
          </a:xfrm>
          <a:prstGeom prst="straightConnector1">
            <a:avLst/>
          </a:prstGeom>
          <a:noFill/>
          <a:ln cap="flat" cmpd="thickThin" w="57150">
            <a:solidFill>
              <a:srgbClr val="FEC2AC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2" name="Google Shape;32;p36"/>
          <p:cNvSpPr/>
          <p:nvPr/>
        </p:nvSpPr>
        <p:spPr>
          <a:xfrm>
            <a:off x="1219200" y="0"/>
            <a:ext cx="76200" cy="6858000"/>
          </a:xfrm>
          <a:prstGeom prst="rect">
            <a:avLst/>
          </a:prstGeom>
          <a:solidFill>
            <a:srgbClr val="FEC2AC">
              <a:alpha val="5098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33" name="Google Shape;33;p36"/>
          <p:cNvSpPr/>
          <p:nvPr/>
        </p:nvSpPr>
        <p:spPr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34" name="Google Shape;34;p36"/>
          <p:cNvSpPr/>
          <p:nvPr/>
        </p:nvSpPr>
        <p:spPr>
          <a:xfrm>
            <a:off x="1309632" y="4866752"/>
            <a:ext cx="641424" cy="64142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35" name="Google Shape;35;p36"/>
          <p:cNvSpPr/>
          <p:nvPr/>
        </p:nvSpPr>
        <p:spPr>
          <a:xfrm>
            <a:off x="1091080" y="5500632"/>
            <a:ext cx="137160" cy="13716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36" name="Google Shape;36;p36"/>
          <p:cNvSpPr/>
          <p:nvPr/>
        </p:nvSpPr>
        <p:spPr>
          <a:xfrm>
            <a:off x="1664208" y="5788152"/>
            <a:ext cx="274320" cy="27432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37" name="Google Shape;37;p36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38" name="Google Shape;38;p36"/>
          <p:cNvSpPr txBox="1"/>
          <p:nvPr>
            <p:ph idx="12" type="sldNum"/>
          </p:nvPr>
        </p:nvSpPr>
        <p:spPr>
          <a:xfrm>
            <a:off x="1325544" y="4928702"/>
            <a:ext cx="609600" cy="5175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45"/>
          <p:cNvSpPr txBox="1"/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2" name="Google Shape;122;p45"/>
          <p:cNvSpPr txBox="1"/>
          <p:nvPr>
            <p:ph idx="1" type="body"/>
          </p:nvPr>
        </p:nvSpPr>
        <p:spPr>
          <a:xfrm rot="5400000">
            <a:off x="1754124" y="303276"/>
            <a:ext cx="4873752" cy="7467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8610" lvl="0" marL="457200" algn="l">
              <a:spcBef>
                <a:spcPts val="600"/>
              </a:spcBef>
              <a:spcAft>
                <a:spcPts val="0"/>
              </a:spcAft>
              <a:buSzPts val="1260"/>
              <a:buChar char="🞆"/>
              <a:defRPr/>
            </a:lvl1pPr>
            <a:lvl2pPr indent="-320040" lvl="1" marL="914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2pPr>
            <a:lvl3pPr indent="-297180" lvl="2" marL="13716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3pPr>
            <a:lvl4pPr indent="-297180" lvl="3" marL="18288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4pPr>
            <a:lvl5pPr indent="-306323" lvl="4" marL="2286000" algn="l">
              <a:spcBef>
                <a:spcPts val="360"/>
              </a:spcBef>
              <a:spcAft>
                <a:spcPts val="0"/>
              </a:spcAft>
              <a:buSzPts val="1224"/>
              <a:buChar char="⚫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297179" lvl="6" marL="3200400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123" name="Google Shape;123;p45"/>
          <p:cNvSpPr txBox="1"/>
          <p:nvPr>
            <p:ph idx="10" type="dt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4" name="Google Shape;124;p45"/>
          <p:cNvSpPr txBox="1"/>
          <p:nvPr>
            <p:ph idx="11" type="ftr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45"/>
          <p:cNvSpPr txBox="1"/>
          <p:nvPr>
            <p:ph idx="12" type="sldNum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46"/>
          <p:cNvSpPr txBox="1"/>
          <p:nvPr>
            <p:ph type="title"/>
          </p:nvPr>
        </p:nvSpPr>
        <p:spPr>
          <a:xfrm rot="5400000">
            <a:off x="4541838" y="2362202"/>
            <a:ext cx="5851525" cy="1676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8" name="Google Shape;128;p46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8610" lvl="0" marL="457200" algn="l">
              <a:spcBef>
                <a:spcPts val="600"/>
              </a:spcBef>
              <a:spcAft>
                <a:spcPts val="0"/>
              </a:spcAft>
              <a:buSzPts val="1260"/>
              <a:buChar char="🞆"/>
              <a:defRPr/>
            </a:lvl1pPr>
            <a:lvl2pPr indent="-320040" lvl="1" marL="914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2pPr>
            <a:lvl3pPr indent="-297180" lvl="2" marL="13716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3pPr>
            <a:lvl4pPr indent="-297180" lvl="3" marL="18288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4pPr>
            <a:lvl5pPr indent="-306323" lvl="4" marL="2286000" algn="l">
              <a:spcBef>
                <a:spcPts val="360"/>
              </a:spcBef>
              <a:spcAft>
                <a:spcPts val="0"/>
              </a:spcAft>
              <a:buSzPts val="1224"/>
              <a:buChar char="⚫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297179" lvl="6" marL="3200400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129" name="Google Shape;129;p46"/>
          <p:cNvSpPr txBox="1"/>
          <p:nvPr>
            <p:ph idx="10" type="dt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0" name="Google Shape;130;p46"/>
          <p:cNvSpPr txBox="1"/>
          <p:nvPr>
            <p:ph idx="11" type="ftr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1" name="Google Shape;131;p46"/>
          <p:cNvSpPr txBox="1"/>
          <p:nvPr>
            <p:ph idx="12" type="sldNum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37"/>
          <p:cNvSpPr txBox="1"/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37"/>
          <p:cNvSpPr txBox="1"/>
          <p:nvPr>
            <p:ph idx="1" type="body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8610" lvl="0" marL="457200" algn="l">
              <a:spcBef>
                <a:spcPts val="600"/>
              </a:spcBef>
              <a:spcAft>
                <a:spcPts val="0"/>
              </a:spcAft>
              <a:buSzPts val="1260"/>
              <a:buChar char="🞆"/>
              <a:defRPr/>
            </a:lvl1pPr>
            <a:lvl2pPr indent="-320040" lvl="1" marL="914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2pPr>
            <a:lvl3pPr indent="-297180" lvl="2" marL="13716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3pPr>
            <a:lvl4pPr indent="-297180" lvl="3" marL="18288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4pPr>
            <a:lvl5pPr indent="-306323" lvl="4" marL="2286000" algn="l">
              <a:spcBef>
                <a:spcPts val="360"/>
              </a:spcBef>
              <a:spcAft>
                <a:spcPts val="0"/>
              </a:spcAft>
              <a:buSzPts val="1224"/>
              <a:buChar char="⚫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297179" lvl="6" marL="3200400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37"/>
          <p:cNvSpPr txBox="1"/>
          <p:nvPr>
            <p:ph idx="10" type="dt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37"/>
          <p:cNvSpPr txBox="1"/>
          <p:nvPr>
            <p:ph idx="12" type="sldNum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  <p:sp>
        <p:nvSpPr>
          <p:cNvPr id="44" name="Google Shape;44;p37"/>
          <p:cNvSpPr txBox="1"/>
          <p:nvPr>
            <p:ph idx="11" type="ftr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showMasterSp="0" type="secHead">
  <p:cSld name="SECTION_HEADER">
    <p:bg>
      <p:bgPr>
        <a:solidFill>
          <a:schemeClr val="dk2"/>
        </a:solidFill>
      </p:bgPr>
    </p:bg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38"/>
          <p:cNvSpPr txBox="1"/>
          <p:nvPr>
            <p:ph type="title"/>
          </p:nvPr>
        </p:nvSpPr>
        <p:spPr>
          <a:xfrm>
            <a:off x="2286000" y="2895600"/>
            <a:ext cx="6172200" cy="205359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Century Schoolbook"/>
              <a:buNone/>
              <a:defRPr b="1" sz="3000" cap="small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38"/>
          <p:cNvSpPr txBox="1"/>
          <p:nvPr>
            <p:ph idx="1" type="body"/>
          </p:nvPr>
        </p:nvSpPr>
        <p:spPr>
          <a:xfrm>
            <a:off x="2286000" y="5010150"/>
            <a:ext cx="61722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600"/>
              </a:spcBef>
              <a:spcAft>
                <a:spcPts val="0"/>
              </a:spcAft>
              <a:buSzPts val="1260"/>
              <a:buNone/>
              <a:defRPr b="1" sz="1800">
                <a:solidFill>
                  <a:schemeClr val="lt2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SzPts val="1440"/>
              <a:buNone/>
              <a:defRPr sz="1800">
                <a:solidFill>
                  <a:schemeClr val="lt1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SzPts val="960"/>
              <a:buNone/>
              <a:defRPr sz="1600">
                <a:solidFill>
                  <a:schemeClr val="lt1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SzPts val="840"/>
              <a:buNone/>
              <a:defRPr sz="1400">
                <a:solidFill>
                  <a:schemeClr val="lt1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SzPts val="952"/>
              <a:buNone/>
              <a:defRPr sz="1400">
                <a:solidFill>
                  <a:schemeClr val="lt1"/>
                </a:solidFill>
              </a:defRPr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297179" lvl="6" marL="3200400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48" name="Google Shape;48;p38"/>
          <p:cNvSpPr txBox="1"/>
          <p:nvPr>
            <p:ph idx="10" type="dt"/>
          </p:nvPr>
        </p:nvSpPr>
        <p:spPr>
          <a:xfrm rot="5400000">
            <a:off x="7763256" y="1170432"/>
            <a:ext cx="22860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38"/>
          <p:cNvSpPr txBox="1"/>
          <p:nvPr>
            <p:ph idx="11" type="ftr"/>
          </p:nvPr>
        </p:nvSpPr>
        <p:spPr>
          <a:xfrm rot="5400000">
            <a:off x="7077456" y="4178808"/>
            <a:ext cx="365760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38"/>
          <p:cNvSpPr/>
          <p:nvPr/>
        </p:nvSpPr>
        <p:spPr>
          <a:xfrm>
            <a:off x="381000" y="0"/>
            <a:ext cx="609600" cy="6858000"/>
          </a:xfrm>
          <a:prstGeom prst="rect">
            <a:avLst/>
          </a:prstGeom>
          <a:solidFill>
            <a:srgbClr val="FEC2AC">
              <a:alpha val="53725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51" name="Google Shape;51;p38"/>
          <p:cNvSpPr/>
          <p:nvPr/>
        </p:nvSpPr>
        <p:spPr>
          <a:xfrm>
            <a:off x="276336" y="0"/>
            <a:ext cx="104664" cy="6858000"/>
          </a:xfrm>
          <a:prstGeom prst="rect">
            <a:avLst/>
          </a:prstGeom>
          <a:solidFill>
            <a:srgbClr val="FFD8CC">
              <a:alpha val="35686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52" name="Google Shape;52;p38"/>
          <p:cNvSpPr/>
          <p:nvPr/>
        </p:nvSpPr>
        <p:spPr>
          <a:xfrm>
            <a:off x="990600" y="0"/>
            <a:ext cx="181872" cy="6858000"/>
          </a:xfrm>
          <a:prstGeom prst="rect">
            <a:avLst/>
          </a:prstGeom>
          <a:solidFill>
            <a:srgbClr val="FFD8CC">
              <a:alpha val="69803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53" name="Google Shape;53;p38"/>
          <p:cNvSpPr/>
          <p:nvPr/>
        </p:nvSpPr>
        <p:spPr>
          <a:xfrm>
            <a:off x="1141320" y="0"/>
            <a:ext cx="230280" cy="6858000"/>
          </a:xfrm>
          <a:prstGeom prst="rect">
            <a:avLst/>
          </a:prstGeom>
          <a:solidFill>
            <a:srgbClr val="FFEDE7">
              <a:alpha val="7098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cxnSp>
        <p:nvCxnSpPr>
          <p:cNvPr id="54" name="Google Shape;54;p38"/>
          <p:cNvCxnSpPr/>
          <p:nvPr/>
        </p:nvCxnSpPr>
        <p:spPr>
          <a:xfrm>
            <a:off x="106344" y="0"/>
            <a:ext cx="0" cy="6858000"/>
          </a:xfrm>
          <a:prstGeom prst="straightConnector1">
            <a:avLst/>
          </a:prstGeom>
          <a:noFill/>
          <a:ln cap="flat" cmpd="sng" w="57150">
            <a:solidFill>
              <a:srgbClr val="FEC2AC">
                <a:alpha val="72941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5" name="Google Shape;55;p38"/>
          <p:cNvCxnSpPr/>
          <p:nvPr/>
        </p:nvCxnSpPr>
        <p:spPr>
          <a:xfrm>
            <a:off x="914400" y="0"/>
            <a:ext cx="0" cy="6858000"/>
          </a:xfrm>
          <a:prstGeom prst="straightConnector1">
            <a:avLst/>
          </a:prstGeom>
          <a:noFill/>
          <a:ln cap="flat" cmpd="sng" w="57150">
            <a:solidFill>
              <a:srgbClr val="FFEDE7">
                <a:alpha val="82745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6" name="Google Shape;56;p38"/>
          <p:cNvCxnSpPr/>
          <p:nvPr/>
        </p:nvCxnSpPr>
        <p:spPr>
          <a:xfrm>
            <a:off x="854112" y="0"/>
            <a:ext cx="0" cy="6858000"/>
          </a:xfrm>
          <a:prstGeom prst="straightConnector1">
            <a:avLst/>
          </a:prstGeom>
          <a:noFill/>
          <a:ln cap="flat" cmpd="sng" w="57150">
            <a:solidFill>
              <a:srgbClr val="FEC2AC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7" name="Google Shape;57;p38"/>
          <p:cNvCxnSpPr/>
          <p:nvPr/>
        </p:nvCxnSpPr>
        <p:spPr>
          <a:xfrm>
            <a:off x="1726640" y="0"/>
            <a:ext cx="0" cy="6858000"/>
          </a:xfrm>
          <a:prstGeom prst="straightConnector1">
            <a:avLst/>
          </a:prstGeom>
          <a:noFill/>
          <a:ln cap="flat" cmpd="sng" w="28575">
            <a:solidFill>
              <a:srgbClr val="FEC2AC">
                <a:alpha val="81960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8" name="Google Shape;58;p38"/>
          <p:cNvCxnSpPr/>
          <p:nvPr/>
        </p:nvCxnSpPr>
        <p:spPr>
          <a:xfrm>
            <a:off x="1066800" y="0"/>
            <a:ext cx="0" cy="6858000"/>
          </a:xfrm>
          <a:prstGeom prst="straightConnector1">
            <a:avLst/>
          </a:prstGeom>
          <a:noFill/>
          <a:ln cap="flat" cmpd="sng" w="9525">
            <a:solidFill>
              <a:srgbClr val="FEC2AC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59" name="Google Shape;59;p38"/>
          <p:cNvSpPr/>
          <p:nvPr/>
        </p:nvSpPr>
        <p:spPr>
          <a:xfrm>
            <a:off x="1219200" y="0"/>
            <a:ext cx="76200" cy="6858000"/>
          </a:xfrm>
          <a:prstGeom prst="rect">
            <a:avLst/>
          </a:prstGeom>
          <a:solidFill>
            <a:srgbClr val="FEC2AC">
              <a:alpha val="5098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60" name="Google Shape;60;p38"/>
          <p:cNvSpPr/>
          <p:nvPr/>
        </p:nvSpPr>
        <p:spPr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61" name="Google Shape;61;p38"/>
          <p:cNvSpPr/>
          <p:nvPr/>
        </p:nvSpPr>
        <p:spPr>
          <a:xfrm>
            <a:off x="1324704" y="4866752"/>
            <a:ext cx="641424" cy="64142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62" name="Google Shape;62;p38"/>
          <p:cNvSpPr/>
          <p:nvPr/>
        </p:nvSpPr>
        <p:spPr>
          <a:xfrm>
            <a:off x="1091080" y="5500632"/>
            <a:ext cx="137160" cy="13716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63" name="Google Shape;63;p38"/>
          <p:cNvSpPr/>
          <p:nvPr/>
        </p:nvSpPr>
        <p:spPr>
          <a:xfrm>
            <a:off x="1664208" y="5791200"/>
            <a:ext cx="274320" cy="27432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64" name="Google Shape;64;p38"/>
          <p:cNvSpPr/>
          <p:nvPr/>
        </p:nvSpPr>
        <p:spPr>
          <a:xfrm>
            <a:off x="1879040" y="4479888"/>
            <a:ext cx="365760" cy="36576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cxnSp>
        <p:nvCxnSpPr>
          <p:cNvPr id="65" name="Google Shape;65;p38"/>
          <p:cNvCxnSpPr/>
          <p:nvPr/>
        </p:nvCxnSpPr>
        <p:spPr>
          <a:xfrm>
            <a:off x="9097944" y="0"/>
            <a:ext cx="0" cy="6858000"/>
          </a:xfrm>
          <a:prstGeom prst="straightConnector1">
            <a:avLst/>
          </a:prstGeom>
          <a:noFill/>
          <a:ln cap="flat" cmpd="thickThin" w="57150">
            <a:solidFill>
              <a:srgbClr val="FEC2AC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66" name="Google Shape;66;p38"/>
          <p:cNvSpPr txBox="1"/>
          <p:nvPr>
            <p:ph idx="12" type="sldNum"/>
          </p:nvPr>
        </p:nvSpPr>
        <p:spPr>
          <a:xfrm>
            <a:off x="1340616" y="4928702"/>
            <a:ext cx="609600" cy="5175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39"/>
          <p:cNvSpPr txBox="1"/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39"/>
          <p:cNvSpPr txBox="1"/>
          <p:nvPr>
            <p:ph idx="10" type="dt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39"/>
          <p:cNvSpPr txBox="1"/>
          <p:nvPr>
            <p:ph idx="11" type="ftr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39"/>
          <p:cNvSpPr txBox="1"/>
          <p:nvPr>
            <p:ph idx="12" type="sldNum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  <p:sp>
        <p:nvSpPr>
          <p:cNvPr id="72" name="Google Shape;72;p39"/>
          <p:cNvSpPr txBox="1"/>
          <p:nvPr>
            <p:ph idx="1" type="body"/>
          </p:nvPr>
        </p:nvSpPr>
        <p:spPr>
          <a:xfrm>
            <a:off x="457200" y="1600200"/>
            <a:ext cx="3657600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8610" lvl="0" marL="457200" algn="l">
              <a:spcBef>
                <a:spcPts val="600"/>
              </a:spcBef>
              <a:spcAft>
                <a:spcPts val="0"/>
              </a:spcAft>
              <a:buSzPts val="1260"/>
              <a:buChar char="🞆"/>
              <a:defRPr/>
            </a:lvl1pPr>
            <a:lvl2pPr indent="-320040" lvl="1" marL="914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2pPr>
            <a:lvl3pPr indent="-297180" lvl="2" marL="13716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3pPr>
            <a:lvl4pPr indent="-297180" lvl="3" marL="18288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4pPr>
            <a:lvl5pPr indent="-306323" lvl="4" marL="2286000" algn="l">
              <a:spcBef>
                <a:spcPts val="360"/>
              </a:spcBef>
              <a:spcAft>
                <a:spcPts val="0"/>
              </a:spcAft>
              <a:buSzPts val="1224"/>
              <a:buChar char="⚫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297179" lvl="6" marL="3200400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73" name="Google Shape;73;p39"/>
          <p:cNvSpPr txBox="1"/>
          <p:nvPr>
            <p:ph idx="2" type="body"/>
          </p:nvPr>
        </p:nvSpPr>
        <p:spPr>
          <a:xfrm>
            <a:off x="4270248" y="1600200"/>
            <a:ext cx="3657600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8610" lvl="0" marL="457200" algn="l">
              <a:spcBef>
                <a:spcPts val="600"/>
              </a:spcBef>
              <a:spcAft>
                <a:spcPts val="0"/>
              </a:spcAft>
              <a:buSzPts val="1260"/>
              <a:buChar char="🞆"/>
              <a:defRPr/>
            </a:lvl1pPr>
            <a:lvl2pPr indent="-320040" lvl="1" marL="914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2pPr>
            <a:lvl3pPr indent="-297180" lvl="2" marL="13716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3pPr>
            <a:lvl4pPr indent="-297180" lvl="3" marL="18288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4pPr>
            <a:lvl5pPr indent="-306323" lvl="4" marL="2286000" algn="l">
              <a:spcBef>
                <a:spcPts val="360"/>
              </a:spcBef>
              <a:spcAft>
                <a:spcPts val="0"/>
              </a:spcAft>
              <a:buSzPts val="1224"/>
              <a:buChar char="⚫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297179" lvl="6" marL="3200400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40"/>
          <p:cNvSpPr txBox="1"/>
          <p:nvPr>
            <p:ph type="title"/>
          </p:nvPr>
        </p:nvSpPr>
        <p:spPr>
          <a:xfrm>
            <a:off x="457200" y="273050"/>
            <a:ext cx="7543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Century Schoolbook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40"/>
          <p:cNvSpPr txBox="1"/>
          <p:nvPr>
            <p:ph idx="10" type="dt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40"/>
          <p:cNvSpPr txBox="1"/>
          <p:nvPr>
            <p:ph idx="11" type="ftr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40"/>
          <p:cNvSpPr txBox="1"/>
          <p:nvPr>
            <p:ph idx="12" type="sldNum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  <p:sp>
        <p:nvSpPr>
          <p:cNvPr id="79" name="Google Shape;79;p40"/>
          <p:cNvSpPr txBox="1"/>
          <p:nvPr>
            <p:ph idx="1" type="body"/>
          </p:nvPr>
        </p:nvSpPr>
        <p:spPr>
          <a:xfrm>
            <a:off x="457200" y="2362200"/>
            <a:ext cx="3657600" cy="388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8610" lvl="0" marL="457200" algn="l">
              <a:spcBef>
                <a:spcPts val="600"/>
              </a:spcBef>
              <a:spcAft>
                <a:spcPts val="0"/>
              </a:spcAft>
              <a:buSzPts val="1260"/>
              <a:buChar char="🞆"/>
              <a:defRPr/>
            </a:lvl1pPr>
            <a:lvl2pPr indent="-320040" lvl="1" marL="914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2pPr>
            <a:lvl3pPr indent="-297180" lvl="2" marL="13716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3pPr>
            <a:lvl4pPr indent="-297180" lvl="3" marL="18288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4pPr>
            <a:lvl5pPr indent="-306323" lvl="4" marL="2286000" algn="l">
              <a:spcBef>
                <a:spcPts val="360"/>
              </a:spcBef>
              <a:spcAft>
                <a:spcPts val="0"/>
              </a:spcAft>
              <a:buSzPts val="1224"/>
              <a:buChar char="⚫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297179" lvl="6" marL="3200400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80" name="Google Shape;80;p40"/>
          <p:cNvSpPr txBox="1"/>
          <p:nvPr>
            <p:ph idx="2" type="body"/>
          </p:nvPr>
        </p:nvSpPr>
        <p:spPr>
          <a:xfrm>
            <a:off x="4371975" y="2362200"/>
            <a:ext cx="3657600" cy="388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8610" lvl="0" marL="457200" algn="l">
              <a:spcBef>
                <a:spcPts val="600"/>
              </a:spcBef>
              <a:spcAft>
                <a:spcPts val="0"/>
              </a:spcAft>
              <a:buSzPts val="1260"/>
              <a:buChar char="🞆"/>
              <a:defRPr/>
            </a:lvl1pPr>
            <a:lvl2pPr indent="-320040" lvl="1" marL="914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2pPr>
            <a:lvl3pPr indent="-297180" lvl="2" marL="13716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3pPr>
            <a:lvl4pPr indent="-297180" lvl="3" marL="18288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4pPr>
            <a:lvl5pPr indent="-306323" lvl="4" marL="2286000" algn="l">
              <a:spcBef>
                <a:spcPts val="360"/>
              </a:spcBef>
              <a:spcAft>
                <a:spcPts val="0"/>
              </a:spcAft>
              <a:buSzPts val="1224"/>
              <a:buChar char="⚫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297179" lvl="6" marL="3200400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40"/>
          <p:cNvSpPr/>
          <p:nvPr>
            <p:ph idx="3" type="body"/>
          </p:nvPr>
        </p:nvSpPr>
        <p:spPr>
          <a:xfrm>
            <a:off x="457200" y="1569720"/>
            <a:ext cx="3657600" cy="658368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600"/>
              </a:spcBef>
              <a:spcAft>
                <a:spcPts val="0"/>
              </a:spcAft>
              <a:buSzPts val="1400"/>
              <a:buFont typeface="Century Schoolbook"/>
              <a:buNone/>
              <a:defRPr b="1" sz="2000">
                <a:solidFill>
                  <a:srgbClr val="FFFFFF"/>
                </a:solidFill>
              </a:defRPr>
            </a:lvl1pPr>
            <a:lvl2pPr indent="-320040" lvl="1" marL="914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2pPr>
            <a:lvl3pPr indent="-297180" lvl="2" marL="13716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3pPr>
            <a:lvl4pPr indent="-297180" lvl="3" marL="18288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4pPr>
            <a:lvl5pPr indent="-306323" lvl="4" marL="2286000" algn="l">
              <a:spcBef>
                <a:spcPts val="360"/>
              </a:spcBef>
              <a:spcAft>
                <a:spcPts val="0"/>
              </a:spcAft>
              <a:buSzPts val="1224"/>
              <a:buChar char="⚫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297179" lvl="6" marL="3200400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82" name="Google Shape;82;p40"/>
          <p:cNvSpPr/>
          <p:nvPr>
            <p:ph idx="4" type="body"/>
          </p:nvPr>
        </p:nvSpPr>
        <p:spPr>
          <a:xfrm>
            <a:off x="4343400" y="1569720"/>
            <a:ext cx="3657600" cy="658368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600"/>
              </a:spcBef>
              <a:spcAft>
                <a:spcPts val="0"/>
              </a:spcAft>
              <a:buSzPts val="1400"/>
              <a:buFont typeface="Century Schoolbook"/>
              <a:buNone/>
              <a:defRPr b="1" sz="2000">
                <a:solidFill>
                  <a:srgbClr val="FFFFFF"/>
                </a:solidFill>
              </a:defRPr>
            </a:lvl1pPr>
            <a:lvl2pPr indent="-320040" lvl="1" marL="914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2pPr>
            <a:lvl3pPr indent="-297180" lvl="2" marL="13716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3pPr>
            <a:lvl4pPr indent="-297180" lvl="3" marL="18288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4pPr>
            <a:lvl5pPr indent="-306323" lvl="4" marL="2286000" algn="l">
              <a:spcBef>
                <a:spcPts val="360"/>
              </a:spcBef>
              <a:spcAft>
                <a:spcPts val="0"/>
              </a:spcAft>
              <a:buSzPts val="1224"/>
              <a:buChar char="⚫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297179" lvl="6" marL="3200400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41"/>
          <p:cNvSpPr txBox="1"/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41"/>
          <p:cNvSpPr txBox="1"/>
          <p:nvPr>
            <p:ph idx="10" type="dt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41"/>
          <p:cNvSpPr txBox="1"/>
          <p:nvPr>
            <p:ph idx="12" type="sldNum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  <p:sp>
        <p:nvSpPr>
          <p:cNvPr id="87" name="Google Shape;87;p41"/>
          <p:cNvSpPr txBox="1"/>
          <p:nvPr>
            <p:ph idx="11" type="ftr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42"/>
          <p:cNvSpPr txBox="1"/>
          <p:nvPr>
            <p:ph idx="10" type="dt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42"/>
          <p:cNvSpPr txBox="1"/>
          <p:nvPr>
            <p:ph idx="11" type="ftr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42"/>
          <p:cNvSpPr txBox="1"/>
          <p:nvPr>
            <p:ph idx="12" type="sldNum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showMasterSp="0" type="objTx">
  <p:cSld name="OBJECT_WITH_CAPTION_TEXT">
    <p:bg>
      <p:bgPr>
        <a:solidFill>
          <a:schemeClr val="lt1"/>
        </a:solid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3" name="Google Shape;93;p43"/>
          <p:cNvCxnSpPr/>
          <p:nvPr/>
        </p:nvCxnSpPr>
        <p:spPr>
          <a:xfrm>
            <a:off x="8763000" y="0"/>
            <a:ext cx="0" cy="6858000"/>
          </a:xfrm>
          <a:prstGeom prst="straightConnector1">
            <a:avLst/>
          </a:prstGeom>
          <a:noFill/>
          <a:ln cap="flat" cmpd="sng" w="38100">
            <a:solidFill>
              <a:srgbClr val="FEC2AC">
                <a:alpha val="92941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94" name="Google Shape;94;p43"/>
          <p:cNvSpPr txBox="1"/>
          <p:nvPr>
            <p:ph type="title"/>
          </p:nvPr>
        </p:nvSpPr>
        <p:spPr>
          <a:xfrm rot="5400000">
            <a:off x="3371850" y="3200400"/>
            <a:ext cx="630936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Century Schoolbook"/>
              <a:buNone/>
              <a:defRPr b="1" sz="2000" cap="small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43"/>
          <p:cNvSpPr txBox="1"/>
          <p:nvPr>
            <p:ph idx="1" type="body"/>
          </p:nvPr>
        </p:nvSpPr>
        <p:spPr>
          <a:xfrm>
            <a:off x="6812280" y="274320"/>
            <a:ext cx="1527048" cy="49834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SzPts val="840"/>
              <a:buNone/>
              <a:defRPr sz="12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SzPts val="6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SzPts val="54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SzPts val="612"/>
              <a:buNone/>
              <a:defRPr sz="9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297179" lvl="6" marL="3200400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cxnSp>
        <p:nvCxnSpPr>
          <p:cNvPr id="96" name="Google Shape;96;p43"/>
          <p:cNvCxnSpPr/>
          <p:nvPr/>
        </p:nvCxnSpPr>
        <p:spPr>
          <a:xfrm>
            <a:off x="6248400" y="0"/>
            <a:ext cx="0" cy="6858000"/>
          </a:xfrm>
          <a:prstGeom prst="straightConnector1">
            <a:avLst/>
          </a:prstGeom>
          <a:noFill/>
          <a:ln cap="flat" cmpd="sng" w="38100">
            <a:solidFill>
              <a:srgbClr val="FEC2AC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97" name="Google Shape;97;p43"/>
          <p:cNvCxnSpPr/>
          <p:nvPr/>
        </p:nvCxnSpPr>
        <p:spPr>
          <a:xfrm>
            <a:off x="6192296" y="0"/>
            <a:ext cx="0" cy="6858000"/>
          </a:xfrm>
          <a:prstGeom prst="straightConnector1">
            <a:avLst/>
          </a:prstGeom>
          <a:noFill/>
          <a:ln cap="flat" cmpd="sng" w="127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98" name="Google Shape;98;p43"/>
          <p:cNvCxnSpPr/>
          <p:nvPr/>
        </p:nvCxnSpPr>
        <p:spPr>
          <a:xfrm>
            <a:off x="8991600" y="0"/>
            <a:ext cx="0" cy="6858000"/>
          </a:xfrm>
          <a:prstGeom prst="straightConnector1">
            <a:avLst/>
          </a:prstGeom>
          <a:noFill/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99" name="Google Shape;99;p43"/>
          <p:cNvSpPr/>
          <p:nvPr/>
        </p:nvSpPr>
        <p:spPr>
          <a:xfrm>
            <a:off x="8839200" y="0"/>
            <a:ext cx="304800" cy="6858000"/>
          </a:xfrm>
          <a:prstGeom prst="rect">
            <a:avLst/>
          </a:prstGeom>
          <a:solidFill>
            <a:srgbClr val="FEC2AC">
              <a:alpha val="86666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cxnSp>
        <p:nvCxnSpPr>
          <p:cNvPr id="100" name="Google Shape;100;p43"/>
          <p:cNvCxnSpPr/>
          <p:nvPr/>
        </p:nvCxnSpPr>
        <p:spPr>
          <a:xfrm>
            <a:off x="8915400" y="0"/>
            <a:ext cx="0" cy="685800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01" name="Google Shape;101;p4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102" name="Google Shape;102;p43"/>
          <p:cNvSpPr txBox="1"/>
          <p:nvPr>
            <p:ph idx="2" type="body"/>
          </p:nvPr>
        </p:nvSpPr>
        <p:spPr>
          <a:xfrm>
            <a:off x="304800" y="274320"/>
            <a:ext cx="5638800" cy="63276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8610" lvl="0" marL="457200" algn="l">
              <a:spcBef>
                <a:spcPts val="600"/>
              </a:spcBef>
              <a:spcAft>
                <a:spcPts val="0"/>
              </a:spcAft>
              <a:buSzPts val="1260"/>
              <a:buChar char="🞆"/>
              <a:defRPr/>
            </a:lvl1pPr>
            <a:lvl2pPr indent="-320040" lvl="1" marL="914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2pPr>
            <a:lvl3pPr indent="-297180" lvl="2" marL="13716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3pPr>
            <a:lvl4pPr indent="-297180" lvl="3" marL="18288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4pPr>
            <a:lvl5pPr indent="-306323" lvl="4" marL="2286000" algn="l">
              <a:spcBef>
                <a:spcPts val="360"/>
              </a:spcBef>
              <a:spcAft>
                <a:spcPts val="0"/>
              </a:spcAft>
              <a:buSzPts val="1224"/>
              <a:buChar char="⚫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297179" lvl="6" marL="3200400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103" name="Google Shape;103;p43"/>
          <p:cNvSpPr txBox="1"/>
          <p:nvPr>
            <p:ph idx="10" type="dt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43"/>
          <p:cNvSpPr txBox="1"/>
          <p:nvPr>
            <p:ph idx="12" type="sldNum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  <p:sp>
        <p:nvSpPr>
          <p:cNvPr id="105" name="Google Shape;105;p43"/>
          <p:cNvSpPr txBox="1"/>
          <p:nvPr>
            <p:ph idx="11" type="ftr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showMasterSp="0" type="picTx">
  <p:cSld name="PICTURE_WITH_CAPTION_TEXT"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7" name="Google Shape;107;p44"/>
          <p:cNvCxnSpPr/>
          <p:nvPr/>
        </p:nvCxnSpPr>
        <p:spPr>
          <a:xfrm>
            <a:off x="8763000" y="0"/>
            <a:ext cx="0" cy="6858000"/>
          </a:xfrm>
          <a:prstGeom prst="straightConnector1">
            <a:avLst/>
          </a:prstGeom>
          <a:noFill/>
          <a:ln cap="flat" cmpd="sng" w="38100">
            <a:solidFill>
              <a:srgbClr val="FEC2AC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08" name="Google Shape;108;p44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109" name="Google Shape;109;p44"/>
          <p:cNvSpPr txBox="1"/>
          <p:nvPr>
            <p:ph type="title"/>
          </p:nvPr>
        </p:nvSpPr>
        <p:spPr>
          <a:xfrm rot="5400000">
            <a:off x="3350133" y="3200400"/>
            <a:ext cx="630936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Century Schoolbook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44"/>
          <p:cNvSpPr/>
          <p:nvPr>
            <p:ph idx="2" type="pic"/>
          </p:nvPr>
        </p:nvSpPr>
        <p:spPr>
          <a:xfrm>
            <a:off x="0" y="0"/>
            <a:ext cx="61722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111" name="Google Shape;111;p44"/>
          <p:cNvSpPr txBox="1"/>
          <p:nvPr>
            <p:ph idx="1" type="body"/>
          </p:nvPr>
        </p:nvSpPr>
        <p:spPr>
          <a:xfrm>
            <a:off x="6765798" y="264795"/>
            <a:ext cx="1524000" cy="49560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"/>
              </a:spcBef>
              <a:spcAft>
                <a:spcPts val="0"/>
              </a:spcAft>
              <a:buSzPts val="840"/>
              <a:buFont typeface="Century Schoolbook"/>
              <a:buNone/>
              <a:defRPr sz="1200"/>
            </a:lvl1pPr>
            <a:lvl2pPr indent="-289560" lvl="1" marL="914400" algn="l">
              <a:spcBef>
                <a:spcPts val="400"/>
              </a:spcBef>
              <a:spcAft>
                <a:spcPts val="0"/>
              </a:spcAft>
              <a:buSzPts val="960"/>
              <a:buChar char="⚫"/>
              <a:defRPr sz="1200"/>
            </a:lvl2pPr>
            <a:lvl3pPr indent="-266700" lvl="2" marL="1371600" algn="l">
              <a:spcBef>
                <a:spcPts val="200"/>
              </a:spcBef>
              <a:spcAft>
                <a:spcPts val="0"/>
              </a:spcAft>
              <a:buSzPts val="600"/>
              <a:buChar char="🞆"/>
              <a:defRPr sz="1000"/>
            </a:lvl3pPr>
            <a:lvl4pPr indent="-262889" lvl="3" marL="1828800" algn="l">
              <a:spcBef>
                <a:spcPts val="180"/>
              </a:spcBef>
              <a:spcAft>
                <a:spcPts val="0"/>
              </a:spcAft>
              <a:buSzPts val="540"/>
              <a:buChar char="🞆"/>
              <a:defRPr sz="900"/>
            </a:lvl4pPr>
            <a:lvl5pPr indent="-267461" lvl="4" marL="2286000" algn="l">
              <a:spcBef>
                <a:spcPts val="180"/>
              </a:spcBef>
              <a:spcAft>
                <a:spcPts val="0"/>
              </a:spcAft>
              <a:buSzPts val="612"/>
              <a:buChar char="⚫"/>
              <a:defRPr sz="9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297179" lvl="6" marL="3200400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cxnSp>
        <p:nvCxnSpPr>
          <p:cNvPr id="112" name="Google Shape;112;p44"/>
          <p:cNvCxnSpPr/>
          <p:nvPr/>
        </p:nvCxnSpPr>
        <p:spPr>
          <a:xfrm>
            <a:off x="8991600" y="0"/>
            <a:ext cx="0" cy="68580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13" name="Google Shape;113;p44"/>
          <p:cNvSpPr/>
          <p:nvPr/>
        </p:nvSpPr>
        <p:spPr>
          <a:xfrm>
            <a:off x="8839200" y="0"/>
            <a:ext cx="304800" cy="6858000"/>
          </a:xfrm>
          <a:prstGeom prst="rect">
            <a:avLst/>
          </a:prstGeom>
          <a:solidFill>
            <a:srgbClr val="FEC2A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cxnSp>
        <p:nvCxnSpPr>
          <p:cNvPr id="114" name="Google Shape;114;p44"/>
          <p:cNvCxnSpPr/>
          <p:nvPr/>
        </p:nvCxnSpPr>
        <p:spPr>
          <a:xfrm>
            <a:off x="8915400" y="0"/>
            <a:ext cx="0" cy="685800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15" name="Google Shape;115;p44"/>
          <p:cNvCxnSpPr/>
          <p:nvPr/>
        </p:nvCxnSpPr>
        <p:spPr>
          <a:xfrm>
            <a:off x="6248400" y="0"/>
            <a:ext cx="0" cy="6858000"/>
          </a:xfrm>
          <a:prstGeom prst="straightConnector1">
            <a:avLst/>
          </a:prstGeom>
          <a:noFill/>
          <a:ln cap="flat" cmpd="sng" w="38100">
            <a:solidFill>
              <a:srgbClr val="FEC2AC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16" name="Google Shape;116;p44"/>
          <p:cNvCxnSpPr/>
          <p:nvPr/>
        </p:nvCxnSpPr>
        <p:spPr>
          <a:xfrm>
            <a:off x="6192296" y="0"/>
            <a:ext cx="0" cy="6858000"/>
          </a:xfrm>
          <a:prstGeom prst="straightConnector1">
            <a:avLst/>
          </a:prstGeom>
          <a:noFill/>
          <a:ln cap="flat" cmpd="sng" w="127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17" name="Google Shape;117;p44"/>
          <p:cNvSpPr txBox="1"/>
          <p:nvPr>
            <p:ph idx="10" type="dt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8" name="Google Shape;118;p44"/>
          <p:cNvSpPr txBox="1"/>
          <p:nvPr>
            <p:ph idx="12" type="sldNum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  <p:sp>
        <p:nvSpPr>
          <p:cNvPr id="119" name="Google Shape;119;p44"/>
          <p:cNvSpPr txBox="1"/>
          <p:nvPr>
            <p:ph idx="11" type="ftr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Google Shape;6;p35"/>
          <p:cNvCxnSpPr/>
          <p:nvPr/>
        </p:nvCxnSpPr>
        <p:spPr>
          <a:xfrm>
            <a:off x="8763000" y="0"/>
            <a:ext cx="0" cy="6858000"/>
          </a:xfrm>
          <a:prstGeom prst="straightConnector1">
            <a:avLst/>
          </a:prstGeom>
          <a:noFill/>
          <a:ln cap="flat" cmpd="sng" w="38100">
            <a:solidFill>
              <a:srgbClr val="FEC2AC">
                <a:alpha val="92941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7" name="Google Shape;7;p35"/>
          <p:cNvSpPr txBox="1"/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Century Schoolbook"/>
              <a:buNone/>
              <a:defRPr b="0" i="0" sz="3000" u="none" cap="small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8" name="Google Shape;8;p35"/>
          <p:cNvSpPr txBox="1"/>
          <p:nvPr>
            <p:ph idx="1" type="body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35280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680"/>
              <a:buFont typeface="Noto Sans Symbols"/>
              <a:buChar char="🞆"/>
              <a:defRPr b="0" i="0" sz="24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indent="-335280" lvl="1" marL="914400" marR="0" rtl="0" algn="l">
              <a:spcBef>
                <a:spcPts val="420"/>
              </a:spcBef>
              <a:spcAft>
                <a:spcPts val="0"/>
              </a:spcAft>
              <a:buClr>
                <a:schemeClr val="accent1"/>
              </a:buClr>
              <a:buSzPts val="1680"/>
              <a:buFont typeface="Noto Sans Symbols"/>
              <a:buChar char="⚫"/>
              <a:defRPr b="0" i="0" sz="21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indent="-297180" lvl="2" marL="1371600" marR="0" rtl="0" algn="l">
              <a:spcBef>
                <a:spcPts val="360"/>
              </a:spcBef>
              <a:spcAft>
                <a:spcPts val="0"/>
              </a:spcAft>
              <a:buClr>
                <a:srgbClr val="DE7530"/>
              </a:buClr>
              <a:buSzPts val="1080"/>
              <a:buFont typeface="Noto Sans Symbols"/>
              <a:buChar char="🞆"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indent="-297180" lvl="3" marL="1828800" marR="0" rtl="0" algn="l">
              <a:spcBef>
                <a:spcPts val="360"/>
              </a:spcBef>
              <a:spcAft>
                <a:spcPts val="0"/>
              </a:spcAft>
              <a:buClr>
                <a:srgbClr val="FEC2AC"/>
              </a:buClr>
              <a:buSzPts val="1080"/>
              <a:buFont typeface="Noto Sans Symbols"/>
              <a:buChar char="🞆"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indent="-297688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BBC9E9"/>
              </a:buClr>
              <a:buSzPts val="1088"/>
              <a:buFont typeface="Noto Sans Symbols"/>
              <a:buChar char="⚫"/>
              <a:defRPr b="0" i="0" sz="16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Century Schoolbook"/>
              <a:buChar char="•"/>
              <a:defRPr b="0" i="0" sz="16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indent="-281939" lvl="6" marL="3200400" marR="0" rtl="0" algn="l">
              <a:spcBef>
                <a:spcPts val="280"/>
              </a:spcBef>
              <a:spcAft>
                <a:spcPts val="0"/>
              </a:spcAft>
              <a:buClr>
                <a:srgbClr val="FEC2AC"/>
              </a:buClr>
              <a:buSzPts val="840"/>
              <a:buFont typeface="Noto Sans Symbols"/>
              <a:buChar char="⚪"/>
              <a:defRPr b="0" i="0" sz="14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indent="-3175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Century Schoolbook"/>
              <a:buChar char="•"/>
              <a:defRPr b="0" i="0" sz="1400" u="none" cap="small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indent="-317500" lvl="8" marL="4114800" marR="0" rtl="0" algn="l">
              <a:spcBef>
                <a:spcPts val="280"/>
              </a:spcBef>
              <a:spcAft>
                <a:spcPts val="0"/>
              </a:spcAft>
              <a:buClr>
                <a:srgbClr val="DE7530"/>
              </a:buClr>
              <a:buSzPts val="1400"/>
              <a:buFont typeface="Century Schoolbook"/>
              <a:buChar char="•"/>
              <a:defRPr b="0" i="0" sz="14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9" name="Google Shape;9;p35"/>
          <p:cNvSpPr txBox="1"/>
          <p:nvPr>
            <p:ph idx="10" type="dt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10" name="Google Shape;10;p35"/>
          <p:cNvSpPr txBox="1"/>
          <p:nvPr>
            <p:ph idx="11" type="ftr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cxnSp>
        <p:nvCxnSpPr>
          <p:cNvPr id="11" name="Google Shape;11;p35"/>
          <p:cNvCxnSpPr/>
          <p:nvPr/>
        </p:nvCxnSpPr>
        <p:spPr>
          <a:xfrm>
            <a:off x="76200" y="0"/>
            <a:ext cx="0" cy="6858000"/>
          </a:xfrm>
          <a:prstGeom prst="straightConnector1">
            <a:avLst/>
          </a:prstGeom>
          <a:noFill/>
          <a:ln cap="flat" cmpd="thickThin" w="57150">
            <a:solidFill>
              <a:srgbClr val="FEC2AC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2" name="Google Shape;12;p35"/>
          <p:cNvCxnSpPr/>
          <p:nvPr/>
        </p:nvCxnSpPr>
        <p:spPr>
          <a:xfrm>
            <a:off x="8991600" y="0"/>
            <a:ext cx="0" cy="6858000"/>
          </a:xfrm>
          <a:prstGeom prst="straightConnector1">
            <a:avLst/>
          </a:prstGeom>
          <a:noFill/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3" name="Google Shape;13;p35"/>
          <p:cNvSpPr/>
          <p:nvPr/>
        </p:nvSpPr>
        <p:spPr>
          <a:xfrm>
            <a:off x="8839200" y="0"/>
            <a:ext cx="304800" cy="6858000"/>
          </a:xfrm>
          <a:prstGeom prst="rect">
            <a:avLst/>
          </a:prstGeom>
          <a:solidFill>
            <a:srgbClr val="FEC2AC">
              <a:alpha val="86666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cxnSp>
        <p:nvCxnSpPr>
          <p:cNvPr id="14" name="Google Shape;14;p35"/>
          <p:cNvCxnSpPr/>
          <p:nvPr/>
        </p:nvCxnSpPr>
        <p:spPr>
          <a:xfrm>
            <a:off x="8915400" y="0"/>
            <a:ext cx="0" cy="685800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5" name="Google Shape;15;p35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16" name="Google Shape;16;p35"/>
          <p:cNvSpPr txBox="1"/>
          <p:nvPr>
            <p:ph idx="12" type="sldNum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indent="0" lvl="1" marL="0" marR="0" rtl="0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indent="0" lvl="2" marL="0" marR="0" rtl="0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indent="0" lvl="3" marL="0" marR="0" rtl="0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indent="0" lvl="4" marL="0" marR="0" rtl="0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indent="0" lvl="5" marL="0" marR="0" rtl="0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indent="0" lvl="6" marL="0" marR="0" rtl="0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indent="0" lvl="7" marL="0" marR="0" rtl="0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indent="0" lvl="8" marL="0" marR="0" rtl="0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3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2.pn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1"/>
          <p:cNvSpPr txBox="1"/>
          <p:nvPr>
            <p:ph type="ctrTitle"/>
          </p:nvPr>
        </p:nvSpPr>
        <p:spPr>
          <a:xfrm>
            <a:off x="1714480" y="714356"/>
            <a:ext cx="6815142" cy="128588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Century Schoolbook"/>
              <a:buNone/>
            </a:pPr>
            <a:r>
              <a:rPr lang="en-IN"/>
              <a:t>Population, Sample &amp; Sampling</a:t>
            </a:r>
            <a:endParaRPr/>
          </a:p>
        </p:txBody>
      </p:sp>
      <p:sp>
        <p:nvSpPr>
          <p:cNvPr id="137" name="Google Shape;137;p1"/>
          <p:cNvSpPr txBox="1"/>
          <p:nvPr>
            <p:ph idx="1" type="subTitle"/>
          </p:nvPr>
        </p:nvSpPr>
        <p:spPr>
          <a:xfrm>
            <a:off x="2357422" y="2857496"/>
            <a:ext cx="6172200" cy="19431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260"/>
              <a:buNone/>
            </a:pPr>
            <a:r>
              <a:rPr lang="en-IN"/>
              <a:t>Ms. Anusha Selvin Mary</a:t>
            </a:r>
            <a:endParaRPr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SzPts val="1260"/>
              <a:buNone/>
            </a:pPr>
            <a:r>
              <a:rPr lang="en-IN"/>
              <a:t>Asst. Professor</a:t>
            </a:r>
            <a:endParaRPr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SzPts val="1260"/>
              <a:buNone/>
            </a:pPr>
            <a:r>
              <a:rPr lang="en-IN"/>
              <a:t>JMCON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10"/>
          <p:cNvSpPr txBox="1"/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Century Schoolbook"/>
              <a:buNone/>
            </a:pPr>
            <a:r>
              <a:t/>
            </a:r>
            <a:endParaRPr/>
          </a:p>
        </p:txBody>
      </p:sp>
      <p:pic>
        <p:nvPicPr>
          <p:cNvPr descr="research.jpg" id="194" name="Google Shape;194;p10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85786" y="357166"/>
            <a:ext cx="7072362" cy="628654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11"/>
          <p:cNvSpPr txBox="1"/>
          <p:nvPr>
            <p:ph type="title"/>
          </p:nvPr>
        </p:nvSpPr>
        <p:spPr>
          <a:xfrm>
            <a:off x="457200" y="274638"/>
            <a:ext cx="7467600" cy="58259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Century Schoolbook"/>
              <a:buNone/>
            </a:pPr>
            <a:r>
              <a:rPr lang="en-IN"/>
              <a:t>Types of sampling technique</a:t>
            </a:r>
            <a:endParaRPr/>
          </a:p>
        </p:txBody>
      </p:sp>
      <p:sp>
        <p:nvSpPr>
          <p:cNvPr id="200" name="Google Shape;200;p11"/>
          <p:cNvSpPr txBox="1"/>
          <p:nvPr>
            <p:ph idx="1" type="body"/>
          </p:nvPr>
        </p:nvSpPr>
        <p:spPr>
          <a:xfrm>
            <a:off x="457200" y="1071546"/>
            <a:ext cx="7467600" cy="54024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-274320" lvl="0" marL="27432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70000"/>
              <a:buChar char="🞆"/>
            </a:pPr>
            <a:r>
              <a:rPr lang="en-IN"/>
              <a:t>Sampling is the process of selecting a representative part of the population</a:t>
            </a:r>
            <a:endParaRPr/>
          </a:p>
          <a:p>
            <a:pPr indent="-274320" lvl="0" marL="27432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ct val="70000"/>
              <a:buChar char="🞆"/>
            </a:pPr>
            <a:r>
              <a:rPr lang="en-IN"/>
              <a:t>It should represent the characteristics of the population</a:t>
            </a:r>
            <a:endParaRPr/>
          </a:p>
          <a:p>
            <a:pPr indent="-274320" lvl="0" marL="27432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ct val="70000"/>
              <a:buNone/>
            </a:pPr>
            <a:r>
              <a:rPr lang="en-IN"/>
              <a:t>PROBABILITY SAMPLING TECHNIQUE;</a:t>
            </a:r>
            <a:endParaRPr/>
          </a:p>
          <a:p>
            <a:pPr indent="-274320" lvl="0" marL="27432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ct val="70000"/>
              <a:buChar char="🞆"/>
            </a:pPr>
            <a:r>
              <a:rPr lang="en-IN"/>
              <a:t>It is based on the theory of probability</a:t>
            </a:r>
            <a:endParaRPr/>
          </a:p>
          <a:p>
            <a:pPr indent="-274320" lvl="0" marL="27432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ct val="70000"/>
              <a:buChar char="🞆"/>
            </a:pPr>
            <a:r>
              <a:rPr lang="en-IN"/>
              <a:t>Random selection of elements /members of the population</a:t>
            </a:r>
            <a:endParaRPr/>
          </a:p>
          <a:p>
            <a:pPr indent="-274320" lvl="0" marL="27432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ct val="70000"/>
              <a:buChar char="🞆"/>
            </a:pPr>
            <a:r>
              <a:rPr lang="en-IN"/>
              <a:t>Every subject has equal chance to be selected</a:t>
            </a:r>
            <a:endParaRPr/>
          </a:p>
          <a:p>
            <a:pPr indent="-274320" lvl="0" marL="27432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ct val="70000"/>
              <a:buChar char="🞆"/>
            </a:pPr>
            <a:r>
              <a:rPr lang="en-IN"/>
              <a:t>Chances of bias are less as the subjects are randomly selected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12"/>
          <p:cNvSpPr txBox="1"/>
          <p:nvPr>
            <p:ph type="title"/>
          </p:nvPr>
        </p:nvSpPr>
        <p:spPr>
          <a:xfrm>
            <a:off x="457200" y="274638"/>
            <a:ext cx="7467600" cy="15396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Century Schoolbook"/>
              <a:buNone/>
            </a:pPr>
            <a:r>
              <a:t/>
            </a:r>
            <a:endParaRPr/>
          </a:p>
        </p:txBody>
      </p:sp>
      <p:sp>
        <p:nvSpPr>
          <p:cNvPr id="206" name="Google Shape;206;p12"/>
          <p:cNvSpPr txBox="1"/>
          <p:nvPr>
            <p:ph idx="1" type="body"/>
          </p:nvPr>
        </p:nvSpPr>
        <p:spPr>
          <a:xfrm>
            <a:off x="457200" y="428604"/>
            <a:ext cx="7467600" cy="60453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-457200" lvl="0" marL="457200" rtl="0" algn="l">
              <a:spcBef>
                <a:spcPts val="0"/>
              </a:spcBef>
              <a:spcAft>
                <a:spcPts val="0"/>
              </a:spcAft>
              <a:buSzPct val="70000"/>
              <a:buNone/>
            </a:pPr>
            <a:r>
              <a:rPr lang="en-IN"/>
              <a:t>1. Simple Random sampling:</a:t>
            </a:r>
            <a:endParaRPr/>
          </a:p>
          <a:p>
            <a:pPr indent="-457200" lvl="0" marL="45720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ct val="70000"/>
              <a:buChar char="🞆"/>
            </a:pPr>
            <a:r>
              <a:rPr lang="en-IN"/>
              <a:t>Basic probability sampling design</a:t>
            </a:r>
            <a:endParaRPr/>
          </a:p>
          <a:p>
            <a:pPr indent="-457200" lvl="0" marL="45720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ct val="70000"/>
              <a:buChar char="🞆"/>
            </a:pPr>
            <a:r>
              <a:rPr lang="en-IN"/>
              <a:t>The whole process of sampling is carried out in a single step</a:t>
            </a:r>
            <a:endParaRPr/>
          </a:p>
          <a:p>
            <a:pPr indent="-457200" lvl="0" marL="45720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ct val="70000"/>
              <a:buChar char="🞆"/>
            </a:pPr>
            <a:r>
              <a:rPr lang="en-IN"/>
              <a:t>The essential prerequisite is</a:t>
            </a:r>
            <a:endParaRPr/>
          </a:p>
          <a:p>
            <a:pPr indent="-457200" lvl="0" marL="45720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ct val="70000"/>
              <a:buNone/>
            </a:pPr>
            <a:r>
              <a:rPr lang="en-IN"/>
              <a:t>	 - population must be homogenous</a:t>
            </a:r>
            <a:endParaRPr/>
          </a:p>
          <a:p>
            <a:pPr indent="-457200" lvl="0" marL="45720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ct val="70000"/>
              <a:buNone/>
            </a:pPr>
            <a:r>
              <a:rPr lang="en-IN"/>
              <a:t>	 - researcher must have the list of  elements  </a:t>
            </a:r>
            <a:endParaRPr/>
          </a:p>
          <a:p>
            <a:pPr indent="-457200" lvl="0" marL="45720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ct val="70000"/>
              <a:buNone/>
            </a:pPr>
            <a:r>
              <a:rPr lang="en-IN"/>
              <a:t>        /members </a:t>
            </a:r>
            <a:endParaRPr/>
          </a:p>
          <a:p>
            <a:pPr indent="-457200" lvl="0" marL="45720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ct val="70000"/>
              <a:buChar char="🞆"/>
            </a:pPr>
            <a:r>
              <a:rPr lang="en-IN"/>
              <a:t>First step is </a:t>
            </a:r>
            <a:endParaRPr/>
          </a:p>
          <a:p>
            <a:pPr indent="-457200" lvl="0" marL="45720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ct val="70000"/>
              <a:buNone/>
            </a:pPr>
            <a:r>
              <a:rPr lang="en-IN"/>
              <a:t>	-  to identify the accessible population and prepare a list of all elements</a:t>
            </a:r>
            <a:endParaRPr/>
          </a:p>
          <a:p>
            <a:pPr indent="-457200" lvl="0" marL="45720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ct val="70000"/>
              <a:buNone/>
            </a:pPr>
            <a:r>
              <a:rPr lang="en-IN"/>
              <a:t>	- the list of subjects in the population is known as sampling frame</a:t>
            </a:r>
            <a:endParaRPr/>
          </a:p>
          <a:p>
            <a:pPr indent="-457200" lvl="0" marL="457200" rtl="0" algn="l">
              <a:spcBef>
                <a:spcPts val="600"/>
              </a:spcBef>
              <a:spcAft>
                <a:spcPts val="0"/>
              </a:spcAft>
              <a:buSzPct val="7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13"/>
          <p:cNvSpPr txBox="1"/>
          <p:nvPr>
            <p:ph type="title"/>
          </p:nvPr>
        </p:nvSpPr>
        <p:spPr>
          <a:xfrm>
            <a:off x="457200" y="274638"/>
            <a:ext cx="7467600" cy="825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Century Schoolbook"/>
              <a:buNone/>
            </a:pPr>
            <a:r>
              <a:t/>
            </a:r>
            <a:endParaRPr/>
          </a:p>
        </p:txBody>
      </p:sp>
      <p:sp>
        <p:nvSpPr>
          <p:cNvPr id="212" name="Google Shape;212;p13"/>
          <p:cNvSpPr txBox="1"/>
          <p:nvPr>
            <p:ph idx="1" type="body"/>
          </p:nvPr>
        </p:nvSpPr>
        <p:spPr>
          <a:xfrm>
            <a:off x="457200" y="357166"/>
            <a:ext cx="7467600" cy="61167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62500" lnSpcReduction="20000"/>
          </a:bodyPr>
          <a:lstStyle/>
          <a:p>
            <a:pPr indent="-274320" lvl="0" marL="274320" rtl="0" algn="l">
              <a:spcBef>
                <a:spcPts val="0"/>
              </a:spcBef>
              <a:spcAft>
                <a:spcPts val="0"/>
              </a:spcAft>
              <a:buSzPct val="70000"/>
              <a:buChar char="🞆"/>
            </a:pPr>
            <a:r>
              <a:rPr lang="en-IN"/>
              <a:t>It has 3 methods</a:t>
            </a:r>
            <a:endParaRPr/>
          </a:p>
          <a:p>
            <a:pPr indent="-457200" lvl="0" marL="457200" rtl="0" algn="l">
              <a:spcBef>
                <a:spcPts val="600"/>
              </a:spcBef>
              <a:spcAft>
                <a:spcPts val="0"/>
              </a:spcAft>
              <a:buSzPct val="70000"/>
              <a:buNone/>
            </a:pPr>
            <a:r>
              <a:rPr lang="en-IN"/>
              <a:t>a. </a:t>
            </a:r>
            <a:r>
              <a:rPr lang="en-IN" sz="2900"/>
              <a:t>The lottery method</a:t>
            </a:r>
            <a:endParaRPr/>
          </a:p>
          <a:p>
            <a:pPr indent="-457200" lvl="0" marL="45720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ct val="70000"/>
              <a:buNone/>
            </a:pPr>
            <a:r>
              <a:rPr lang="en-IN" sz="2900"/>
              <a:t>	- oldest and mechanical method</a:t>
            </a:r>
            <a:endParaRPr/>
          </a:p>
          <a:p>
            <a:pPr indent="-457200" lvl="0" marL="45720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ct val="70000"/>
              <a:buNone/>
            </a:pPr>
            <a:r>
              <a:rPr lang="en-IN" sz="2900"/>
              <a:t>	- each member attributed to a unique number</a:t>
            </a:r>
            <a:endParaRPr/>
          </a:p>
          <a:p>
            <a:pPr indent="-457200" lvl="0" marL="45720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ct val="70000"/>
              <a:buNone/>
            </a:pPr>
            <a:r>
              <a:rPr lang="en-IN" sz="2900"/>
              <a:t>	- researcher cnoose the number tags</a:t>
            </a:r>
            <a:endParaRPr/>
          </a:p>
          <a:p>
            <a:pPr indent="-457200" lvl="0" marL="45720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ct val="70000"/>
              <a:buNone/>
            </a:pPr>
            <a:r>
              <a:rPr lang="en-IN" sz="2900"/>
              <a:t>	- replacement method and non replacement</a:t>
            </a:r>
            <a:endParaRPr/>
          </a:p>
          <a:p>
            <a:pPr indent="-457200" lvl="0" marL="45720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ct val="70000"/>
              <a:buNone/>
            </a:pPr>
            <a:r>
              <a:rPr lang="en-IN" sz="2900"/>
              <a:t>b. Use of table of random numbers</a:t>
            </a:r>
            <a:endParaRPr/>
          </a:p>
          <a:p>
            <a:pPr indent="-457200" lvl="0" marL="45720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ct val="70000"/>
              <a:buNone/>
            </a:pPr>
            <a:r>
              <a:rPr lang="en-IN" sz="2900"/>
              <a:t>	- most commonly and accurately used method</a:t>
            </a:r>
            <a:endParaRPr/>
          </a:p>
          <a:p>
            <a:pPr indent="-457200" lvl="0" marL="45720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ct val="70000"/>
              <a:buNone/>
            </a:pPr>
            <a:r>
              <a:rPr lang="en-IN" sz="2900"/>
              <a:t>	- Random tables present several numbers in rows and columns</a:t>
            </a:r>
            <a:endParaRPr/>
          </a:p>
          <a:p>
            <a:pPr indent="-457200" lvl="0" marL="45720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ct val="70000"/>
              <a:buNone/>
            </a:pPr>
            <a:r>
              <a:rPr lang="en-IN" sz="2900"/>
              <a:t>	- researcher initially prepares a number list</a:t>
            </a:r>
            <a:endParaRPr/>
          </a:p>
          <a:p>
            <a:pPr indent="-457200" lvl="0" marL="45720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ct val="70000"/>
              <a:buNone/>
            </a:pPr>
            <a:r>
              <a:rPr lang="en-IN" sz="2900"/>
              <a:t>	- the same proceedure is continued until desired  number is selected</a:t>
            </a:r>
            <a:endParaRPr/>
          </a:p>
          <a:p>
            <a:pPr indent="-457200" lvl="0" marL="45720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ct val="70000"/>
              <a:buNone/>
            </a:pPr>
            <a:r>
              <a:rPr lang="en-IN" sz="2900"/>
              <a:t>	- if repeatedly similar numbers are encountered they are ignored and the next number is selected</a:t>
            </a:r>
            <a:endParaRPr/>
          </a:p>
          <a:p>
            <a:pPr indent="-390525" lvl="0" marL="457200" rtl="0" algn="l">
              <a:spcBef>
                <a:spcPts val="600"/>
              </a:spcBef>
              <a:spcAft>
                <a:spcPts val="0"/>
              </a:spcAft>
              <a:buSzPct val="7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14"/>
          <p:cNvSpPr txBox="1"/>
          <p:nvPr>
            <p:ph type="title"/>
          </p:nvPr>
        </p:nvSpPr>
        <p:spPr>
          <a:xfrm>
            <a:off x="457200" y="274638"/>
            <a:ext cx="7467600" cy="15396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Century Schoolbook"/>
              <a:buNone/>
            </a:pPr>
            <a:r>
              <a:t/>
            </a:r>
            <a:endParaRPr/>
          </a:p>
        </p:txBody>
      </p:sp>
      <p:sp>
        <p:nvSpPr>
          <p:cNvPr id="218" name="Google Shape;218;p14"/>
          <p:cNvSpPr txBox="1"/>
          <p:nvPr>
            <p:ph idx="1" type="body"/>
          </p:nvPr>
        </p:nvSpPr>
        <p:spPr>
          <a:xfrm>
            <a:off x="457200" y="500042"/>
            <a:ext cx="7467600" cy="59739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70000" lnSpcReduction="20000"/>
          </a:bodyPr>
          <a:lstStyle/>
          <a:p>
            <a:pPr indent="-274320" lvl="0" marL="27432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SzPct val="70000"/>
              <a:buNone/>
            </a:pPr>
            <a:r>
              <a:rPr lang="en-IN"/>
              <a:t>c. Use of computers:</a:t>
            </a:r>
            <a:endParaRPr/>
          </a:p>
          <a:p>
            <a:pPr indent="-274320" lvl="0" marL="274320" rtl="0" algn="l">
              <a:lnSpc>
                <a:spcPct val="160000"/>
              </a:lnSpc>
              <a:spcBef>
                <a:spcPts val="600"/>
              </a:spcBef>
              <a:spcAft>
                <a:spcPts val="0"/>
              </a:spcAft>
              <a:buSzPct val="70000"/>
              <a:buNone/>
            </a:pPr>
            <a:r>
              <a:rPr lang="en-IN"/>
              <a:t>	- Random table is generated from computer if population is more</a:t>
            </a:r>
            <a:endParaRPr/>
          </a:p>
          <a:p>
            <a:pPr indent="-274320" lvl="0" marL="274320" rtl="0" algn="l">
              <a:lnSpc>
                <a:spcPct val="160000"/>
              </a:lnSpc>
              <a:spcBef>
                <a:spcPts val="600"/>
              </a:spcBef>
              <a:spcAft>
                <a:spcPts val="0"/>
              </a:spcAft>
              <a:buSzPct val="70000"/>
              <a:buNone/>
            </a:pPr>
            <a:r>
              <a:rPr lang="en-IN"/>
              <a:t>Merits:</a:t>
            </a:r>
            <a:endParaRPr/>
          </a:p>
          <a:p>
            <a:pPr indent="-274320" lvl="0" marL="274320" rtl="0" algn="l">
              <a:lnSpc>
                <a:spcPct val="160000"/>
              </a:lnSpc>
              <a:spcBef>
                <a:spcPts val="600"/>
              </a:spcBef>
              <a:spcAft>
                <a:spcPts val="0"/>
              </a:spcAft>
              <a:buSzPct val="70000"/>
              <a:buChar char="🞆"/>
            </a:pPr>
            <a:r>
              <a:rPr lang="en-IN"/>
              <a:t>Ease of seempling the sample</a:t>
            </a:r>
            <a:endParaRPr/>
          </a:p>
          <a:p>
            <a:pPr indent="-274320" lvl="0" marL="274320" rtl="0" algn="l">
              <a:lnSpc>
                <a:spcPct val="160000"/>
              </a:lnSpc>
              <a:spcBef>
                <a:spcPts val="600"/>
              </a:spcBef>
              <a:spcAft>
                <a:spcPts val="0"/>
              </a:spcAft>
              <a:buSzPct val="70000"/>
              <a:buChar char="🞆"/>
            </a:pPr>
            <a:r>
              <a:rPr lang="en-IN"/>
              <a:t>Fair way of selecting sample</a:t>
            </a:r>
            <a:endParaRPr/>
          </a:p>
          <a:p>
            <a:pPr indent="-274320" lvl="0" marL="274320" rtl="0" algn="l">
              <a:lnSpc>
                <a:spcPct val="160000"/>
              </a:lnSpc>
              <a:spcBef>
                <a:spcPts val="600"/>
              </a:spcBef>
              <a:spcAft>
                <a:spcPts val="0"/>
              </a:spcAft>
              <a:buSzPct val="70000"/>
              <a:buChar char="🞆"/>
            </a:pPr>
            <a:r>
              <a:rPr lang="en-IN"/>
              <a:t>Requires minimum knowledge about the poulation</a:t>
            </a:r>
            <a:endParaRPr/>
          </a:p>
          <a:p>
            <a:pPr indent="-274320" lvl="0" marL="274320" rtl="0" algn="l">
              <a:lnSpc>
                <a:spcPct val="160000"/>
              </a:lnSpc>
              <a:spcBef>
                <a:spcPts val="600"/>
              </a:spcBef>
              <a:spcAft>
                <a:spcPts val="0"/>
              </a:spcAft>
              <a:buSzPct val="70000"/>
              <a:buChar char="🞆"/>
            </a:pPr>
            <a:r>
              <a:rPr lang="en-IN"/>
              <a:t>Most unbiased method</a:t>
            </a:r>
            <a:endParaRPr/>
          </a:p>
          <a:p>
            <a:pPr indent="-274320" lvl="0" marL="274320" rtl="0" algn="l">
              <a:lnSpc>
                <a:spcPct val="160000"/>
              </a:lnSpc>
              <a:spcBef>
                <a:spcPts val="600"/>
              </a:spcBef>
              <a:spcAft>
                <a:spcPts val="0"/>
              </a:spcAft>
              <a:buSzPct val="70000"/>
              <a:buChar char="🞆"/>
            </a:pPr>
            <a:r>
              <a:rPr lang="en-IN"/>
              <a:t>Free from sampling errors</a:t>
            </a:r>
            <a:endParaRPr/>
          </a:p>
          <a:p>
            <a:pPr indent="-274320" lvl="0" marL="274320" rtl="0" algn="l">
              <a:lnSpc>
                <a:spcPct val="160000"/>
              </a:lnSpc>
              <a:spcBef>
                <a:spcPts val="600"/>
              </a:spcBef>
              <a:spcAft>
                <a:spcPts val="0"/>
              </a:spcAft>
              <a:buSzPct val="70000"/>
              <a:buChar char="🞆"/>
            </a:pPr>
            <a:r>
              <a:rPr lang="en-IN"/>
              <a:t>Sample errors can be easily computed</a:t>
            </a:r>
            <a:endParaRPr/>
          </a:p>
          <a:p>
            <a:pPr indent="-274320" lvl="0" marL="274320" rtl="0" algn="l">
              <a:lnSpc>
                <a:spcPct val="160000"/>
              </a:lnSpc>
              <a:spcBef>
                <a:spcPts val="600"/>
              </a:spcBef>
              <a:spcAft>
                <a:spcPts val="0"/>
              </a:spcAft>
              <a:buSzPct val="70000"/>
              <a:buNone/>
            </a:pPr>
            <a:r>
              <a:rPr lang="en-IN"/>
              <a:t>Demerits: </a:t>
            </a:r>
            <a:endParaRPr/>
          </a:p>
          <a:p>
            <a:pPr indent="-274320" lvl="0" marL="274320" rtl="0" algn="l">
              <a:lnSpc>
                <a:spcPct val="160000"/>
              </a:lnSpc>
              <a:spcBef>
                <a:spcPts val="600"/>
              </a:spcBef>
              <a:spcAft>
                <a:spcPts val="0"/>
              </a:spcAft>
              <a:buSzPct val="70000"/>
              <a:buChar char="🞆"/>
            </a:pPr>
            <a:r>
              <a:rPr lang="en-IN"/>
              <a:t>Requirement of uptodate list of all memebers</a:t>
            </a:r>
            <a:endParaRPr/>
          </a:p>
          <a:p>
            <a:pPr indent="-274320" lvl="0" marL="274320" rtl="0" algn="l">
              <a:lnSpc>
                <a:spcPct val="160000"/>
              </a:lnSpc>
              <a:spcBef>
                <a:spcPts val="600"/>
              </a:spcBef>
              <a:spcAft>
                <a:spcPts val="0"/>
              </a:spcAft>
              <a:buSzPct val="70000"/>
              <a:buChar char="🞆"/>
            </a:pPr>
            <a:r>
              <a:rPr lang="en-IN"/>
              <a:t>More proceedure needed</a:t>
            </a:r>
            <a:endParaRPr/>
          </a:p>
          <a:p>
            <a:pPr indent="-274320" lvl="0" marL="274320" rtl="0" algn="l">
              <a:lnSpc>
                <a:spcPct val="160000"/>
              </a:lnSpc>
              <a:spcBef>
                <a:spcPts val="600"/>
              </a:spcBef>
              <a:spcAft>
                <a:spcPts val="0"/>
              </a:spcAft>
              <a:buSzPct val="70000"/>
              <a:buChar char="🞆"/>
            </a:pPr>
            <a:r>
              <a:rPr lang="en-IN"/>
              <a:t>Expensive and time consuming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15"/>
          <p:cNvSpPr txBox="1"/>
          <p:nvPr>
            <p:ph type="title"/>
          </p:nvPr>
        </p:nvSpPr>
        <p:spPr>
          <a:xfrm>
            <a:off x="428596" y="-357214"/>
            <a:ext cx="7467600" cy="35721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Century Schoolbook"/>
              <a:buNone/>
            </a:pPr>
            <a:r>
              <a:t/>
            </a:r>
            <a:endParaRPr/>
          </a:p>
        </p:txBody>
      </p:sp>
      <p:sp>
        <p:nvSpPr>
          <p:cNvPr id="224" name="Google Shape;224;p15"/>
          <p:cNvSpPr txBox="1"/>
          <p:nvPr>
            <p:ph idx="1" type="body"/>
          </p:nvPr>
        </p:nvSpPr>
        <p:spPr>
          <a:xfrm>
            <a:off x="457200" y="214290"/>
            <a:ext cx="7467600" cy="62596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74320" lvl="0" marL="274320" rtl="0" algn="l">
              <a:spcBef>
                <a:spcPts val="0"/>
              </a:spcBef>
              <a:spcAft>
                <a:spcPts val="0"/>
              </a:spcAft>
              <a:buSzPts val="1680"/>
              <a:buNone/>
            </a:pPr>
            <a:r>
              <a:rPr lang="en-IN"/>
              <a:t>2. Stratified random Sampling:</a:t>
            </a:r>
            <a:endParaRPr/>
          </a:p>
          <a:p>
            <a:pPr indent="-274320" lvl="0" marL="274320" rtl="0" algn="l">
              <a:spcBef>
                <a:spcPts val="600"/>
              </a:spcBef>
              <a:spcAft>
                <a:spcPts val="0"/>
              </a:spcAft>
              <a:buSzPts val="1680"/>
              <a:buNone/>
            </a:pPr>
            <a:r>
              <a:rPr lang="en-IN"/>
              <a:t>	- used for heterogenous population</a:t>
            </a:r>
            <a:endParaRPr/>
          </a:p>
          <a:p>
            <a:pPr indent="-274320" lvl="0" marL="274320" rtl="0" algn="l">
              <a:spcBef>
                <a:spcPts val="600"/>
              </a:spcBef>
              <a:spcAft>
                <a:spcPts val="0"/>
              </a:spcAft>
              <a:buSzPts val="1680"/>
              <a:buNone/>
            </a:pPr>
            <a:r>
              <a:rPr lang="en-IN"/>
              <a:t>	- divides the population into different homogenous subgroup or strata</a:t>
            </a:r>
            <a:endParaRPr/>
          </a:p>
          <a:p>
            <a:pPr indent="-274320" lvl="0" marL="274320" rtl="0" algn="l">
              <a:spcBef>
                <a:spcPts val="600"/>
              </a:spcBef>
              <a:spcAft>
                <a:spcPts val="0"/>
              </a:spcAft>
              <a:buSzPts val="1680"/>
              <a:buNone/>
            </a:pPr>
            <a:r>
              <a:rPr lang="en-IN"/>
              <a:t>	- Randomly select subject from different strata</a:t>
            </a:r>
            <a:endParaRPr/>
          </a:p>
          <a:p>
            <a:pPr indent="-274320" lvl="0" marL="274320" rtl="0" algn="l">
              <a:spcBef>
                <a:spcPts val="600"/>
              </a:spcBef>
              <a:spcAft>
                <a:spcPts val="0"/>
              </a:spcAft>
              <a:buSzPts val="1680"/>
              <a:buNone/>
            </a:pPr>
            <a:r>
              <a:rPr lang="en-IN"/>
              <a:t>	- strata are divided according to selected triats</a:t>
            </a:r>
            <a:endParaRPr/>
          </a:p>
          <a:p>
            <a:pPr indent="-274320" lvl="0" marL="274320" rtl="0" algn="l">
              <a:spcBef>
                <a:spcPts val="600"/>
              </a:spcBef>
              <a:spcAft>
                <a:spcPts val="0"/>
              </a:spcAft>
              <a:buSzPts val="1680"/>
              <a:buNone/>
            </a:pPr>
            <a:r>
              <a:rPr lang="en-IN"/>
              <a:t>	- eg) Age, gernder, religion</a:t>
            </a:r>
            <a:endParaRPr/>
          </a:p>
          <a:p>
            <a:pPr indent="-457200" lvl="0" marL="457200" rtl="0" algn="l">
              <a:spcBef>
                <a:spcPts val="600"/>
              </a:spcBef>
              <a:spcAft>
                <a:spcPts val="0"/>
              </a:spcAft>
              <a:buSzPts val="1680"/>
              <a:buAutoNum type="alphaLcPeriod"/>
            </a:pPr>
            <a:r>
              <a:rPr lang="en-IN"/>
              <a:t>Proportionate Stratified Random sampling</a:t>
            </a:r>
            <a:endParaRPr/>
          </a:p>
          <a:p>
            <a:pPr indent="-457200" lvl="0" marL="457200" rtl="0" algn="l">
              <a:spcBef>
                <a:spcPts val="600"/>
              </a:spcBef>
              <a:spcAft>
                <a:spcPts val="0"/>
              </a:spcAft>
              <a:buSzPts val="1680"/>
              <a:buNone/>
            </a:pPr>
            <a:r>
              <a:rPr lang="en-IN"/>
              <a:t>	- Sample choosen from each stratum is proportion to the size of the population</a:t>
            </a:r>
            <a:endParaRPr/>
          </a:p>
          <a:p>
            <a:pPr indent="-457200" lvl="0" marL="457200" rtl="0" algn="l">
              <a:spcBef>
                <a:spcPts val="600"/>
              </a:spcBef>
              <a:spcAft>
                <a:spcPts val="0"/>
              </a:spcAft>
              <a:buSzPts val="1680"/>
              <a:buNone/>
            </a:pPr>
            <a:r>
              <a:rPr lang="en-IN"/>
              <a:t>	- utilize similar sampling fraction for each stratum irrespective of the difference in stratal population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16"/>
          <p:cNvSpPr txBox="1"/>
          <p:nvPr>
            <p:ph type="title"/>
          </p:nvPr>
        </p:nvSpPr>
        <p:spPr>
          <a:xfrm>
            <a:off x="457200" y="274638"/>
            <a:ext cx="7467600" cy="825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Century Schoolbook"/>
              <a:buNone/>
            </a:pPr>
            <a:r>
              <a:t/>
            </a:r>
            <a:endParaRPr/>
          </a:p>
        </p:txBody>
      </p:sp>
      <p:sp>
        <p:nvSpPr>
          <p:cNvPr id="230" name="Google Shape;230;p16"/>
          <p:cNvSpPr txBox="1"/>
          <p:nvPr>
            <p:ph idx="1" type="body"/>
          </p:nvPr>
        </p:nvSpPr>
        <p:spPr>
          <a:xfrm>
            <a:off x="457200" y="285728"/>
            <a:ext cx="7467600" cy="6188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74320" lvl="0" marL="274320" rtl="0" algn="l">
              <a:spcBef>
                <a:spcPts val="0"/>
              </a:spcBef>
              <a:spcAft>
                <a:spcPts val="0"/>
              </a:spcAft>
              <a:buSzPts val="1680"/>
              <a:buNone/>
            </a:pPr>
            <a:r>
              <a:rPr lang="en-IN"/>
              <a:t>b. Disproportionate startified random sampling:</a:t>
            </a:r>
            <a:endParaRPr/>
          </a:p>
          <a:p>
            <a:pPr indent="-274320" lvl="0" marL="274320" rtl="0" algn="l">
              <a:spcBef>
                <a:spcPts val="600"/>
              </a:spcBef>
              <a:spcAft>
                <a:spcPts val="0"/>
              </a:spcAft>
              <a:buSzPts val="1680"/>
              <a:buNone/>
            </a:pPr>
            <a:r>
              <a:rPr lang="en-IN"/>
              <a:t>	- Samlple choosen is not in a proportion</a:t>
            </a:r>
            <a:endParaRPr/>
          </a:p>
          <a:p>
            <a:pPr indent="-274320" lvl="0" marL="274320" rtl="0" algn="l">
              <a:spcBef>
                <a:spcPts val="600"/>
              </a:spcBef>
              <a:spcAft>
                <a:spcPts val="0"/>
              </a:spcAft>
              <a:buSzPts val="1680"/>
              <a:buFont typeface="Century Schoolbook"/>
              <a:buChar char="-"/>
            </a:pPr>
            <a:r>
              <a:rPr lang="en-IN"/>
              <a:t>Sampling fraction is the only diffrence</a:t>
            </a:r>
            <a:endParaRPr/>
          </a:p>
          <a:p>
            <a:pPr indent="-274320" lvl="0" marL="274320" rtl="0" algn="l">
              <a:spcBef>
                <a:spcPts val="600"/>
              </a:spcBef>
              <a:spcAft>
                <a:spcPts val="0"/>
              </a:spcAft>
              <a:buSzPts val="1680"/>
              <a:buNone/>
            </a:pPr>
            <a:r>
              <a:rPr lang="en-IN"/>
              <a:t>Merits:</a:t>
            </a:r>
            <a:endParaRPr/>
          </a:p>
          <a:p>
            <a:pPr indent="-274320" lvl="0" marL="274320" rtl="0" algn="l">
              <a:spcBef>
                <a:spcPts val="600"/>
              </a:spcBef>
              <a:spcAft>
                <a:spcPts val="0"/>
              </a:spcAft>
              <a:buSzPts val="1680"/>
              <a:buFont typeface="Century Schoolbook"/>
              <a:buChar char="-"/>
            </a:pPr>
            <a:r>
              <a:rPr lang="en-IN"/>
              <a:t>Ensure representation of all groups</a:t>
            </a:r>
            <a:endParaRPr/>
          </a:p>
          <a:p>
            <a:pPr indent="-274320" lvl="0" marL="274320" rtl="0" algn="l">
              <a:spcBef>
                <a:spcPts val="600"/>
              </a:spcBef>
              <a:spcAft>
                <a:spcPts val="0"/>
              </a:spcAft>
              <a:buSzPts val="1680"/>
              <a:buFont typeface="Century Schoolbook"/>
              <a:buChar char="-"/>
            </a:pPr>
            <a:r>
              <a:rPr lang="en-IN"/>
              <a:t>To observe existing replationship between two subgroups</a:t>
            </a:r>
            <a:endParaRPr/>
          </a:p>
          <a:p>
            <a:pPr indent="-274320" lvl="0" marL="274320" rtl="0" algn="l">
              <a:spcBef>
                <a:spcPts val="600"/>
              </a:spcBef>
              <a:spcAft>
                <a:spcPts val="0"/>
              </a:spcAft>
              <a:buSzPts val="1680"/>
              <a:buFont typeface="Century Schoolbook"/>
              <a:buChar char="-"/>
            </a:pPr>
            <a:r>
              <a:rPr lang="en-IN"/>
              <a:t>Save money time and energey</a:t>
            </a:r>
            <a:endParaRPr/>
          </a:p>
          <a:p>
            <a:pPr indent="-274320" lvl="0" marL="274320" rtl="0" algn="l">
              <a:spcBef>
                <a:spcPts val="600"/>
              </a:spcBef>
              <a:spcAft>
                <a:spcPts val="0"/>
              </a:spcAft>
              <a:buSzPts val="1680"/>
              <a:buNone/>
            </a:pPr>
            <a:r>
              <a:rPr lang="en-IN"/>
              <a:t>Demerits:</a:t>
            </a:r>
            <a:endParaRPr/>
          </a:p>
          <a:p>
            <a:pPr indent="-274320" lvl="0" marL="274320" rtl="0" algn="l">
              <a:spcBef>
                <a:spcPts val="600"/>
              </a:spcBef>
              <a:spcAft>
                <a:spcPts val="0"/>
              </a:spcAft>
              <a:buSzPts val="1680"/>
              <a:buFont typeface="Century Schoolbook"/>
              <a:buChar char="-"/>
            </a:pPr>
            <a:r>
              <a:rPr lang="en-IN"/>
              <a:t>Requires accurate information on the proportion</a:t>
            </a:r>
            <a:endParaRPr/>
          </a:p>
          <a:p>
            <a:pPr indent="-274320" lvl="0" marL="274320" rtl="0" algn="l">
              <a:spcBef>
                <a:spcPts val="600"/>
              </a:spcBef>
              <a:spcAft>
                <a:spcPts val="0"/>
              </a:spcAft>
              <a:buSzPts val="1680"/>
              <a:buFont typeface="Century Schoolbook"/>
              <a:buChar char="-"/>
            </a:pPr>
            <a:r>
              <a:rPr lang="en-IN"/>
              <a:t>Large population must be vailable</a:t>
            </a:r>
            <a:endParaRPr/>
          </a:p>
          <a:p>
            <a:pPr indent="-274320" lvl="0" marL="274320" rtl="0" algn="l">
              <a:spcBef>
                <a:spcPts val="600"/>
              </a:spcBef>
              <a:spcAft>
                <a:spcPts val="0"/>
              </a:spcAft>
              <a:buSzPts val="168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17"/>
          <p:cNvSpPr txBox="1"/>
          <p:nvPr>
            <p:ph type="title"/>
          </p:nvPr>
        </p:nvSpPr>
        <p:spPr>
          <a:xfrm>
            <a:off x="457200" y="274638"/>
            <a:ext cx="7467600" cy="15396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Century Schoolbook"/>
              <a:buNone/>
            </a:pPr>
            <a:r>
              <a:t/>
            </a:r>
            <a:endParaRPr/>
          </a:p>
        </p:txBody>
      </p:sp>
      <p:sp>
        <p:nvSpPr>
          <p:cNvPr id="236" name="Google Shape;236;p17"/>
          <p:cNvSpPr txBox="1"/>
          <p:nvPr>
            <p:ph idx="1" type="body"/>
          </p:nvPr>
        </p:nvSpPr>
        <p:spPr>
          <a:xfrm>
            <a:off x="457200" y="357166"/>
            <a:ext cx="7467600" cy="61167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74320" lvl="0" marL="274320" rtl="0" algn="l">
              <a:spcBef>
                <a:spcPts val="0"/>
              </a:spcBef>
              <a:spcAft>
                <a:spcPts val="0"/>
              </a:spcAft>
              <a:buSzPts val="1680"/>
              <a:buNone/>
            </a:pPr>
            <a:r>
              <a:rPr lang="en-IN"/>
              <a:t>3. Systemic random sampling</a:t>
            </a:r>
            <a:endParaRPr/>
          </a:p>
          <a:p>
            <a:pPr indent="-274320" lvl="0" marL="274320" rtl="0" algn="l">
              <a:spcBef>
                <a:spcPts val="600"/>
              </a:spcBef>
              <a:spcAft>
                <a:spcPts val="0"/>
              </a:spcAft>
              <a:buSzPts val="1680"/>
              <a:buFont typeface="Century Schoolbook"/>
              <a:buChar char="-"/>
            </a:pPr>
            <a:r>
              <a:rPr lang="en-IN"/>
              <a:t>Can be linked to an arithmatic progression</a:t>
            </a:r>
            <a:endParaRPr/>
          </a:p>
          <a:p>
            <a:pPr indent="-274320" lvl="0" marL="274320" rtl="0" algn="l">
              <a:spcBef>
                <a:spcPts val="600"/>
              </a:spcBef>
              <a:spcAft>
                <a:spcPts val="0"/>
              </a:spcAft>
              <a:buSzPts val="1680"/>
              <a:buFont typeface="Century Schoolbook"/>
              <a:buChar char="-"/>
            </a:pPr>
            <a:r>
              <a:rPr lang="en-IN"/>
              <a:t>Difference between two consecutive number is the same</a:t>
            </a:r>
            <a:endParaRPr/>
          </a:p>
          <a:p>
            <a:pPr indent="-274320" lvl="0" marL="274320" rtl="0" algn="l">
              <a:spcBef>
                <a:spcPts val="600"/>
              </a:spcBef>
              <a:spcAft>
                <a:spcPts val="0"/>
              </a:spcAft>
              <a:buSzPts val="1680"/>
              <a:buFont typeface="Century Schoolbook"/>
              <a:buChar char="-"/>
            </a:pPr>
            <a:r>
              <a:rPr lang="en-IN"/>
              <a:t>Selection of f th case</a:t>
            </a:r>
            <a:endParaRPr/>
          </a:p>
          <a:p>
            <a:pPr indent="-274320" lvl="0" marL="274320" rtl="0" algn="l">
              <a:spcBef>
                <a:spcPts val="600"/>
              </a:spcBef>
              <a:spcAft>
                <a:spcPts val="0"/>
              </a:spcAft>
              <a:buSzPts val="1680"/>
              <a:buFont typeface="Century Schoolbook"/>
              <a:buChar char="-"/>
            </a:pPr>
            <a:r>
              <a:rPr lang="en-IN"/>
              <a:t>F= no of subject in target population/ sample size</a:t>
            </a:r>
            <a:endParaRPr/>
          </a:p>
          <a:p>
            <a:pPr indent="-274320" lvl="0" marL="274320" rtl="0" algn="l">
              <a:spcBef>
                <a:spcPts val="600"/>
              </a:spcBef>
              <a:spcAft>
                <a:spcPts val="0"/>
              </a:spcAft>
              <a:buSzPts val="1680"/>
              <a:buNone/>
            </a:pPr>
            <a:r>
              <a:rPr lang="en-IN"/>
              <a:t>Merits: </a:t>
            </a:r>
            <a:endParaRPr/>
          </a:p>
          <a:p>
            <a:pPr indent="-274320" lvl="0" marL="274320" rtl="0" algn="l">
              <a:spcBef>
                <a:spcPts val="600"/>
              </a:spcBef>
              <a:spcAft>
                <a:spcPts val="0"/>
              </a:spcAft>
              <a:buSzPts val="1680"/>
              <a:buFont typeface="Century Schoolbook"/>
              <a:buChar char="-"/>
            </a:pPr>
            <a:r>
              <a:rPr lang="en-IN"/>
              <a:t>Convenient and simple to carried out</a:t>
            </a:r>
            <a:endParaRPr/>
          </a:p>
          <a:p>
            <a:pPr indent="-274320" lvl="0" marL="274320" rtl="0" algn="l">
              <a:spcBef>
                <a:spcPts val="600"/>
              </a:spcBef>
              <a:spcAft>
                <a:spcPts val="0"/>
              </a:spcAft>
              <a:buSzPts val="1680"/>
              <a:buFont typeface="Century Schoolbook"/>
              <a:buChar char="-"/>
            </a:pPr>
            <a:r>
              <a:rPr lang="en-IN"/>
              <a:t>Distribution of sample is spread even</a:t>
            </a:r>
            <a:endParaRPr/>
          </a:p>
          <a:p>
            <a:pPr indent="-274320" lvl="0" marL="274320" rtl="0" algn="l">
              <a:spcBef>
                <a:spcPts val="600"/>
              </a:spcBef>
              <a:spcAft>
                <a:spcPts val="0"/>
              </a:spcAft>
              <a:buSzPts val="1680"/>
              <a:buFont typeface="Century Schoolbook"/>
              <a:buChar char="-"/>
            </a:pPr>
            <a:r>
              <a:rPr lang="en-IN"/>
              <a:t>Time consuming and cheaper</a:t>
            </a:r>
            <a:endParaRPr/>
          </a:p>
          <a:p>
            <a:pPr indent="-274320" lvl="0" marL="274320" rtl="0" algn="l">
              <a:spcBef>
                <a:spcPts val="600"/>
              </a:spcBef>
              <a:spcAft>
                <a:spcPts val="0"/>
              </a:spcAft>
              <a:buSzPts val="1680"/>
              <a:buNone/>
            </a:pPr>
            <a:r>
              <a:rPr lang="en-IN"/>
              <a:t>Demerits:</a:t>
            </a:r>
            <a:endParaRPr/>
          </a:p>
          <a:p>
            <a:pPr indent="-274320" lvl="0" marL="274320" rtl="0" algn="l">
              <a:spcBef>
                <a:spcPts val="600"/>
              </a:spcBef>
              <a:spcAft>
                <a:spcPts val="0"/>
              </a:spcAft>
              <a:buSzPts val="1680"/>
              <a:buNone/>
            </a:pPr>
            <a:r>
              <a:rPr lang="en-IN"/>
              <a:t>	- if the first seubject is not randomly selected it is non random sampling</a:t>
            </a:r>
            <a:endParaRPr/>
          </a:p>
          <a:p>
            <a:pPr indent="-274320" lvl="0" marL="274320" rtl="0" algn="l">
              <a:spcBef>
                <a:spcPts val="600"/>
              </a:spcBef>
              <a:spcAft>
                <a:spcPts val="0"/>
              </a:spcAft>
              <a:buSzPts val="1680"/>
              <a:buNone/>
            </a:pPr>
            <a:r>
              <a:rPr lang="en-IN"/>
              <a:t>Sometimes result in biased sample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18"/>
          <p:cNvSpPr txBox="1"/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Century Schoolbook"/>
              <a:buNone/>
            </a:pPr>
            <a:r>
              <a:t/>
            </a:r>
            <a:endParaRPr/>
          </a:p>
        </p:txBody>
      </p:sp>
      <p:pic>
        <p:nvPicPr>
          <p:cNvPr descr="sam 1.png" id="242" name="Google Shape;242;p18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57158" y="1000108"/>
            <a:ext cx="7500990" cy="471490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19"/>
          <p:cNvSpPr txBox="1"/>
          <p:nvPr>
            <p:ph type="title"/>
          </p:nvPr>
        </p:nvSpPr>
        <p:spPr>
          <a:xfrm>
            <a:off x="457200" y="274638"/>
            <a:ext cx="7467600" cy="15396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Century Schoolbook"/>
              <a:buNone/>
            </a:pPr>
            <a:r>
              <a:t/>
            </a:r>
            <a:endParaRPr/>
          </a:p>
        </p:txBody>
      </p:sp>
      <p:sp>
        <p:nvSpPr>
          <p:cNvPr id="248" name="Google Shape;248;p19"/>
          <p:cNvSpPr txBox="1"/>
          <p:nvPr>
            <p:ph idx="1" type="body"/>
          </p:nvPr>
        </p:nvSpPr>
        <p:spPr>
          <a:xfrm>
            <a:off x="457200" y="500042"/>
            <a:ext cx="7467600" cy="59739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74320" lvl="0" marL="274320" rtl="0" algn="l">
              <a:spcBef>
                <a:spcPts val="0"/>
              </a:spcBef>
              <a:spcAft>
                <a:spcPts val="0"/>
              </a:spcAft>
              <a:buSzPts val="1680"/>
              <a:buNone/>
            </a:pPr>
            <a:r>
              <a:rPr lang="en-IN"/>
              <a:t>4. Cluster or multi stage sampling</a:t>
            </a:r>
            <a:endParaRPr/>
          </a:p>
          <a:p>
            <a:pPr indent="-274320" lvl="0" marL="274320" rtl="0" algn="l">
              <a:spcBef>
                <a:spcPts val="600"/>
              </a:spcBef>
              <a:spcAft>
                <a:spcPts val="0"/>
              </a:spcAft>
              <a:buSzPts val="1680"/>
              <a:buFont typeface="Century Schoolbook"/>
              <a:buChar char="-"/>
            </a:pPr>
            <a:r>
              <a:rPr lang="en-IN"/>
              <a:t>Random selection of sampling unit consisting of population element</a:t>
            </a:r>
            <a:endParaRPr/>
          </a:p>
          <a:p>
            <a:pPr indent="-274320" lvl="0" marL="274320" rtl="0" algn="l">
              <a:spcBef>
                <a:spcPts val="600"/>
              </a:spcBef>
              <a:spcAft>
                <a:spcPts val="0"/>
              </a:spcAft>
              <a:buSzPts val="1680"/>
              <a:buFont typeface="Century Schoolbook"/>
              <a:buChar char="-"/>
            </a:pPr>
            <a:r>
              <a:rPr lang="en-IN"/>
              <a:t>From each sampling unit a sample of population element is drawn by either simple or dtratified random sampling</a:t>
            </a:r>
            <a:endParaRPr/>
          </a:p>
          <a:p>
            <a:pPr indent="-274320" lvl="0" marL="274320" rtl="0" algn="l">
              <a:spcBef>
                <a:spcPts val="600"/>
              </a:spcBef>
              <a:spcAft>
                <a:spcPts val="0"/>
              </a:spcAft>
              <a:buSzPts val="1680"/>
              <a:buFont typeface="Century Schoolbook"/>
              <a:buChar char="-"/>
            </a:pPr>
            <a:r>
              <a:rPr lang="en-IN"/>
              <a:t>Used in case where popualtion elements are scattered</a:t>
            </a:r>
            <a:endParaRPr/>
          </a:p>
          <a:p>
            <a:pPr indent="-274320" lvl="0" marL="274320" rtl="0" algn="l">
              <a:spcBef>
                <a:spcPts val="600"/>
              </a:spcBef>
              <a:spcAft>
                <a:spcPts val="0"/>
              </a:spcAft>
              <a:buSzPts val="1680"/>
              <a:buFont typeface="Century Schoolbook"/>
              <a:buChar char="-"/>
            </a:pPr>
            <a:r>
              <a:rPr lang="en-IN"/>
              <a:t>Geographical units are most commonly used</a:t>
            </a:r>
            <a:endParaRPr/>
          </a:p>
          <a:p>
            <a:pPr indent="-457200" lvl="0" marL="457200" rtl="0" algn="l">
              <a:spcBef>
                <a:spcPts val="600"/>
              </a:spcBef>
              <a:spcAft>
                <a:spcPts val="0"/>
              </a:spcAft>
              <a:buSzPts val="1680"/>
              <a:buAutoNum type="alphaLcPeriod"/>
            </a:pPr>
            <a:r>
              <a:rPr lang="en-IN"/>
              <a:t>One stage cluster- choose random sample of cluster and gather data from each subject</a:t>
            </a:r>
            <a:endParaRPr/>
          </a:p>
          <a:p>
            <a:pPr indent="-457200" lvl="0" marL="457200" rtl="0" algn="l">
              <a:spcBef>
                <a:spcPts val="600"/>
              </a:spcBef>
              <a:spcAft>
                <a:spcPts val="0"/>
              </a:spcAft>
              <a:buSzPts val="1680"/>
              <a:buAutoNum type="alphaLcPeriod"/>
            </a:pPr>
            <a:r>
              <a:rPr lang="en-IN"/>
              <a:t>B. Two stage cluster: randomly selecting multiple cluster and choose subjects randomly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"/>
          <p:cNvSpPr txBox="1"/>
          <p:nvPr>
            <p:ph type="title"/>
          </p:nvPr>
        </p:nvSpPr>
        <p:spPr>
          <a:xfrm>
            <a:off x="457200" y="274638"/>
            <a:ext cx="7467600" cy="58259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Century Schoolbook"/>
              <a:buNone/>
            </a:pPr>
            <a:r>
              <a:rPr lang="en-IN"/>
              <a:t>Definition of population</a:t>
            </a:r>
            <a:endParaRPr/>
          </a:p>
        </p:txBody>
      </p:sp>
      <p:sp>
        <p:nvSpPr>
          <p:cNvPr id="143" name="Google Shape;143;p2"/>
          <p:cNvSpPr txBox="1"/>
          <p:nvPr>
            <p:ph idx="1" type="body"/>
          </p:nvPr>
        </p:nvSpPr>
        <p:spPr>
          <a:xfrm>
            <a:off x="457200" y="1142984"/>
            <a:ext cx="7467600" cy="53309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74320" lvl="0" marL="27432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680"/>
              <a:buChar char="🞆"/>
            </a:pPr>
            <a:r>
              <a:rPr lang="en-IN"/>
              <a:t>Population  is the aggregation of all the units in which a researcher is interested</a:t>
            </a:r>
            <a:endParaRPr/>
          </a:p>
          <a:p>
            <a:pPr indent="-274320" lvl="0" marL="27432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ts val="1680"/>
              <a:buNone/>
            </a:pPr>
            <a:r>
              <a:rPr lang="en-IN"/>
              <a:t>	1. Target Population:</a:t>
            </a:r>
            <a:endParaRPr/>
          </a:p>
          <a:p>
            <a:pPr indent="-274320" lvl="0" marL="27432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ts val="1680"/>
              <a:buNone/>
            </a:pPr>
            <a:r>
              <a:rPr lang="en-IN"/>
              <a:t>	- People who are meeting the degignated set of criteria</a:t>
            </a:r>
            <a:endParaRPr/>
          </a:p>
          <a:p>
            <a:pPr indent="-274320" lvl="0" marL="27432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ts val="1680"/>
              <a:buNone/>
            </a:pPr>
            <a:r>
              <a:rPr lang="en-IN"/>
              <a:t>	- that are confirmed to designated criteria and also accesible as subjects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20"/>
          <p:cNvSpPr txBox="1"/>
          <p:nvPr>
            <p:ph type="title"/>
          </p:nvPr>
        </p:nvSpPr>
        <p:spPr>
          <a:xfrm>
            <a:off x="457200" y="274638"/>
            <a:ext cx="7467600" cy="22540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Century Schoolbook"/>
              <a:buNone/>
            </a:pPr>
            <a:r>
              <a:t/>
            </a:r>
            <a:endParaRPr/>
          </a:p>
        </p:txBody>
      </p:sp>
      <p:sp>
        <p:nvSpPr>
          <p:cNvPr id="254" name="Google Shape;254;p20"/>
          <p:cNvSpPr txBox="1"/>
          <p:nvPr>
            <p:ph idx="1" type="body"/>
          </p:nvPr>
        </p:nvSpPr>
        <p:spPr>
          <a:xfrm>
            <a:off x="457200" y="500042"/>
            <a:ext cx="7467600" cy="59739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74320" lvl="0" marL="27432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680"/>
              <a:buNone/>
            </a:pPr>
            <a:r>
              <a:rPr lang="en-IN"/>
              <a:t>c. Multistage sampling</a:t>
            </a:r>
            <a:endParaRPr/>
          </a:p>
          <a:p>
            <a:pPr indent="-274320" lvl="0" marL="27432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ts val="1680"/>
              <a:buFont typeface="Century Schoolbook"/>
              <a:buChar char="-"/>
            </a:pPr>
            <a:r>
              <a:rPr lang="en-IN"/>
              <a:t>Identify cluster as population at different level</a:t>
            </a:r>
            <a:endParaRPr/>
          </a:p>
          <a:p>
            <a:pPr indent="-274320" lvl="0" marL="27432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ts val="1680"/>
              <a:buFont typeface="Century Schoolbook"/>
              <a:buChar char="-"/>
            </a:pPr>
            <a:r>
              <a:rPr lang="en-IN"/>
              <a:t>Select them using simple random sampling</a:t>
            </a:r>
            <a:endParaRPr/>
          </a:p>
          <a:p>
            <a:pPr indent="-274320" lvl="0" marL="27432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ts val="1680"/>
              <a:buFont typeface="Century Schoolbook"/>
              <a:buChar char="-"/>
            </a:pPr>
            <a:r>
              <a:rPr lang="en-IN"/>
              <a:t>Select units using simple or stratified sampling</a:t>
            </a:r>
            <a:endParaRPr/>
          </a:p>
          <a:p>
            <a:pPr indent="-274320" lvl="0" marL="274320" rtl="0" algn="l">
              <a:spcBef>
                <a:spcPts val="600"/>
              </a:spcBef>
              <a:spcAft>
                <a:spcPts val="0"/>
              </a:spcAft>
              <a:buSzPts val="168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8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21"/>
          <p:cNvSpPr txBox="1"/>
          <p:nvPr>
            <p:ph type="title"/>
          </p:nvPr>
        </p:nvSpPr>
        <p:spPr>
          <a:xfrm>
            <a:off x="457200" y="274638"/>
            <a:ext cx="7467600" cy="10941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Century Schoolbook"/>
              <a:buNone/>
            </a:pPr>
            <a:r>
              <a:t/>
            </a:r>
            <a:endParaRPr/>
          </a:p>
        </p:txBody>
      </p:sp>
      <p:sp>
        <p:nvSpPr>
          <p:cNvPr id="260" name="Google Shape;260;p21"/>
          <p:cNvSpPr txBox="1"/>
          <p:nvPr>
            <p:ph idx="1" type="body"/>
          </p:nvPr>
        </p:nvSpPr>
        <p:spPr>
          <a:xfrm>
            <a:off x="457200" y="476672"/>
            <a:ext cx="7467600" cy="59972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274320" lvl="0" marL="27432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680"/>
              <a:buNone/>
            </a:pPr>
            <a:r>
              <a:rPr lang="en-IN"/>
              <a:t>Probability poportion to size cluster:</a:t>
            </a:r>
            <a:endParaRPr/>
          </a:p>
          <a:p>
            <a:pPr indent="-274320" lvl="0" marL="27432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ts val="1680"/>
              <a:buNone/>
            </a:pPr>
            <a:r>
              <a:rPr lang="en-IN"/>
              <a:t>Its a variant of cluster sampling</a:t>
            </a:r>
            <a:endParaRPr/>
          </a:p>
          <a:p>
            <a:pPr indent="-274320" lvl="0" marL="27432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ts val="1680"/>
              <a:buNone/>
            </a:pPr>
            <a:r>
              <a:rPr lang="en-IN"/>
              <a:t>When the size of cluster is not same the proceedure of sampling in which the units are selected with probability proportional to measure of size</a:t>
            </a:r>
            <a:endParaRPr/>
          </a:p>
          <a:p>
            <a:pPr indent="-274320" lvl="0" marL="27432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ts val="1680"/>
              <a:buNone/>
            </a:pPr>
            <a:r>
              <a:rPr lang="en-IN"/>
              <a:t>Merits:</a:t>
            </a:r>
            <a:endParaRPr/>
          </a:p>
          <a:p>
            <a:pPr indent="-274320" lvl="0" marL="27432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ts val="1680"/>
              <a:buNone/>
            </a:pPr>
            <a:r>
              <a:rPr lang="en-IN"/>
              <a:t>Cheap , quick and easy for larger population</a:t>
            </a:r>
            <a:endParaRPr/>
          </a:p>
          <a:p>
            <a:pPr indent="-274320" lvl="0" marL="27432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ts val="1680"/>
              <a:buNone/>
            </a:pPr>
            <a:r>
              <a:rPr lang="en-IN"/>
              <a:t>Same cluster can be used again</a:t>
            </a:r>
            <a:endParaRPr/>
          </a:p>
          <a:p>
            <a:pPr indent="-274320" lvl="0" marL="27432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ts val="1680"/>
              <a:buNone/>
            </a:pPr>
            <a:r>
              <a:rPr lang="en-IN"/>
              <a:t>Demerit; over represented or underepresentad sample</a:t>
            </a:r>
            <a:endParaRPr/>
          </a:p>
          <a:p>
            <a:pPr indent="-167640" lvl="0" marL="274320" rtl="0" algn="l">
              <a:spcBef>
                <a:spcPts val="600"/>
              </a:spcBef>
              <a:spcAft>
                <a:spcPts val="0"/>
              </a:spcAft>
              <a:buSzPts val="168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4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22"/>
          <p:cNvSpPr txBox="1"/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Century Schoolbook"/>
              <a:buNone/>
            </a:pPr>
            <a:r>
              <a:t/>
            </a:r>
            <a:endParaRPr/>
          </a:p>
        </p:txBody>
      </p:sp>
      <p:pic>
        <p:nvPicPr>
          <p:cNvPr descr="sam.PNG" id="266" name="Google Shape;266;p22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57200" y="1071546"/>
            <a:ext cx="8472518" cy="542928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0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23"/>
          <p:cNvSpPr txBox="1"/>
          <p:nvPr>
            <p:ph type="title"/>
          </p:nvPr>
        </p:nvSpPr>
        <p:spPr>
          <a:xfrm>
            <a:off x="457200" y="274638"/>
            <a:ext cx="7467600" cy="4571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Century Schoolbook"/>
              <a:buNone/>
            </a:pPr>
            <a:r>
              <a:t/>
            </a:r>
            <a:endParaRPr/>
          </a:p>
        </p:txBody>
      </p:sp>
      <p:sp>
        <p:nvSpPr>
          <p:cNvPr id="272" name="Google Shape;272;p23"/>
          <p:cNvSpPr txBox="1"/>
          <p:nvPr>
            <p:ph idx="1" type="body"/>
          </p:nvPr>
        </p:nvSpPr>
        <p:spPr>
          <a:xfrm>
            <a:off x="457200" y="285728"/>
            <a:ext cx="7467600" cy="6188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74320" lvl="0" marL="274320" rtl="0" algn="l">
              <a:spcBef>
                <a:spcPts val="0"/>
              </a:spcBef>
              <a:spcAft>
                <a:spcPts val="0"/>
              </a:spcAft>
              <a:buSzPts val="1680"/>
              <a:buChar char="🞆"/>
            </a:pPr>
            <a:r>
              <a:rPr lang="en-IN"/>
              <a:t>Sequential sampling;</a:t>
            </a:r>
            <a:endParaRPr/>
          </a:p>
          <a:p>
            <a:pPr indent="-274320" lvl="0" marL="274320" rtl="0" algn="l">
              <a:spcBef>
                <a:spcPts val="600"/>
              </a:spcBef>
              <a:spcAft>
                <a:spcPts val="0"/>
              </a:spcAft>
              <a:buSzPts val="1680"/>
              <a:buNone/>
            </a:pPr>
            <a:r>
              <a:rPr lang="en-IN"/>
              <a:t>	- Sample selection is diffreent</a:t>
            </a:r>
            <a:endParaRPr/>
          </a:p>
          <a:p>
            <a:pPr indent="-274320" lvl="0" marL="27432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ts val="1680"/>
              <a:buNone/>
            </a:pPr>
            <a:r>
              <a:rPr lang="en-IN"/>
              <a:t>Sample size is not fixed</a:t>
            </a:r>
            <a:endParaRPr/>
          </a:p>
          <a:p>
            <a:pPr indent="-274320" lvl="0" marL="27432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ts val="1680"/>
              <a:buNone/>
            </a:pPr>
            <a:r>
              <a:rPr lang="en-IN"/>
              <a:t>Initially select small sample and if unable to draw result more sample is selected </a:t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24"/>
          <p:cNvSpPr txBox="1"/>
          <p:nvPr>
            <p:ph type="title"/>
          </p:nvPr>
        </p:nvSpPr>
        <p:spPr>
          <a:xfrm>
            <a:off x="457200" y="274638"/>
            <a:ext cx="7467600" cy="65403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Century Schoolbook"/>
              <a:buNone/>
            </a:pPr>
            <a:r>
              <a:rPr lang="en-IN"/>
              <a:t>Non probability sampling</a:t>
            </a:r>
            <a:endParaRPr/>
          </a:p>
        </p:txBody>
      </p:sp>
      <p:sp>
        <p:nvSpPr>
          <p:cNvPr id="278" name="Google Shape;278;p24"/>
          <p:cNvSpPr txBox="1"/>
          <p:nvPr>
            <p:ph idx="1" type="body"/>
          </p:nvPr>
        </p:nvSpPr>
        <p:spPr>
          <a:xfrm>
            <a:off x="357158" y="928670"/>
            <a:ext cx="7467600" cy="53309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74320" lvl="0" marL="27432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680"/>
              <a:buChar char="🞆"/>
            </a:pPr>
            <a:r>
              <a:rPr lang="en-IN"/>
              <a:t>Its a technique where the samples are gathered in a process that does not give all the individuals in the population equal chances of being selected in the sample.</a:t>
            </a:r>
            <a:endParaRPr/>
          </a:p>
          <a:p>
            <a:pPr indent="-274320" lvl="0" marL="27432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ts val="1680"/>
              <a:buChar char="🞆"/>
            </a:pPr>
            <a:r>
              <a:rPr lang="en-IN"/>
              <a:t>Elements are chosen by choice and not by chance through non random sampling methods</a:t>
            </a:r>
            <a:endParaRPr/>
          </a:p>
          <a:p>
            <a:pPr indent="-274320" lvl="0" marL="27432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ts val="1680"/>
              <a:buChar char="🞆"/>
            </a:pPr>
            <a:r>
              <a:rPr lang="en-IN"/>
              <a:t>This method are more likely to produce a biased sample than random methods</a:t>
            </a:r>
            <a:endParaRPr/>
          </a:p>
          <a:p>
            <a:pPr indent="-274320" lvl="0" marL="27432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ts val="1680"/>
              <a:buNone/>
            </a:pPr>
            <a:r>
              <a:t/>
            </a:r>
            <a:endParaRPr/>
          </a:p>
          <a:p>
            <a:pPr indent="-167640" lvl="0" marL="27432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ts val="168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2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25"/>
          <p:cNvSpPr txBox="1"/>
          <p:nvPr>
            <p:ph type="title"/>
          </p:nvPr>
        </p:nvSpPr>
        <p:spPr>
          <a:xfrm>
            <a:off x="457200" y="274638"/>
            <a:ext cx="7467600" cy="825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Century Schoolbook"/>
              <a:buNone/>
            </a:pPr>
            <a:r>
              <a:t/>
            </a:r>
            <a:endParaRPr/>
          </a:p>
        </p:txBody>
      </p:sp>
      <p:sp>
        <p:nvSpPr>
          <p:cNvPr id="284" name="Google Shape;284;p25"/>
          <p:cNvSpPr txBox="1"/>
          <p:nvPr>
            <p:ph idx="1" type="body"/>
          </p:nvPr>
        </p:nvSpPr>
        <p:spPr>
          <a:xfrm>
            <a:off x="457200" y="428604"/>
            <a:ext cx="7467600" cy="60453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74320" lvl="0" marL="274320" rtl="0" algn="l">
              <a:spcBef>
                <a:spcPts val="0"/>
              </a:spcBef>
              <a:spcAft>
                <a:spcPts val="0"/>
              </a:spcAft>
              <a:buSzPts val="1680"/>
              <a:buNone/>
            </a:pPr>
            <a:r>
              <a:rPr lang="en-IN"/>
              <a:t>USES:</a:t>
            </a:r>
            <a:endParaRPr/>
          </a:p>
          <a:p>
            <a:pPr indent="-274320" lvl="0" marL="27432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ts val="1680"/>
              <a:buChar char="🞆"/>
            </a:pPr>
            <a:r>
              <a:rPr lang="en-IN"/>
              <a:t>The researcher targets to make a qualitative,  pilot, or exploratory study</a:t>
            </a:r>
            <a:endParaRPr/>
          </a:p>
          <a:p>
            <a:pPr indent="-274320" lvl="0" marL="27432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ts val="1680"/>
              <a:buChar char="🞆"/>
            </a:pPr>
            <a:r>
              <a:rPr lang="en-IN"/>
              <a:t>Research does not aim to produce results that will be utilized to generate generalizations pertaining  to the entire population</a:t>
            </a:r>
            <a:endParaRPr/>
          </a:p>
          <a:p>
            <a:pPr indent="-274320" lvl="0" marL="27432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ts val="1680"/>
              <a:buChar char="🞆"/>
            </a:pPr>
            <a:r>
              <a:rPr lang="en-IN"/>
              <a:t>Used in an initial study( pilot study) and can be carried out again.</a:t>
            </a:r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26"/>
          <p:cNvSpPr txBox="1"/>
          <p:nvPr>
            <p:ph type="title"/>
          </p:nvPr>
        </p:nvSpPr>
        <p:spPr>
          <a:xfrm>
            <a:off x="457200" y="274638"/>
            <a:ext cx="7467600" cy="825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Century Schoolbook"/>
              <a:buNone/>
            </a:pPr>
            <a:r>
              <a:t/>
            </a:r>
            <a:endParaRPr/>
          </a:p>
        </p:txBody>
      </p:sp>
      <p:sp>
        <p:nvSpPr>
          <p:cNvPr id="290" name="Google Shape;290;p26"/>
          <p:cNvSpPr txBox="1"/>
          <p:nvPr>
            <p:ph idx="1" type="body"/>
          </p:nvPr>
        </p:nvSpPr>
        <p:spPr>
          <a:xfrm>
            <a:off x="457200" y="285728"/>
            <a:ext cx="7467600" cy="6188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10000"/>
          </a:bodyPr>
          <a:lstStyle/>
          <a:p>
            <a:pPr indent="-274320" lvl="0" marL="27432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70000"/>
              <a:buNone/>
            </a:pPr>
            <a:r>
              <a:rPr lang="en-IN"/>
              <a:t>USES:</a:t>
            </a:r>
            <a:endParaRPr/>
          </a:p>
          <a:p>
            <a:pPr indent="-274320" lvl="0" marL="27432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ct val="70000"/>
              <a:buChar char="🞆"/>
            </a:pPr>
            <a:r>
              <a:rPr lang="en-IN"/>
              <a:t>Requires in-depth knowledge about the accessible population</a:t>
            </a:r>
            <a:endParaRPr/>
          </a:p>
          <a:p>
            <a:pPr indent="-274320" lvl="0" marL="27432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ct val="70000"/>
              <a:buChar char="🞆"/>
            </a:pPr>
            <a:r>
              <a:rPr lang="en-IN"/>
              <a:t>Used when a limited number of individuals possess the trait of interest</a:t>
            </a:r>
            <a:endParaRPr/>
          </a:p>
          <a:p>
            <a:pPr indent="-274320" lvl="0" marL="274320" rtl="0" algn="l">
              <a:spcBef>
                <a:spcPts val="600"/>
              </a:spcBef>
              <a:spcAft>
                <a:spcPts val="0"/>
              </a:spcAft>
              <a:buSzPct val="70000"/>
              <a:buNone/>
            </a:pPr>
            <a:r>
              <a:rPr lang="en-IN"/>
              <a:t>MERITS:</a:t>
            </a:r>
            <a:endParaRPr/>
          </a:p>
          <a:p>
            <a:pPr indent="-274320" lvl="0" marL="27432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ct val="70000"/>
              <a:buChar char="🞆"/>
            </a:pPr>
            <a:r>
              <a:rPr lang="en-IN"/>
              <a:t>Simple to draw a sample</a:t>
            </a:r>
            <a:endParaRPr/>
          </a:p>
          <a:p>
            <a:pPr indent="-274320" lvl="0" marL="27432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ct val="70000"/>
              <a:buChar char="🞆"/>
            </a:pPr>
            <a:r>
              <a:rPr lang="en-IN"/>
              <a:t>Saves resources as it requires less field work</a:t>
            </a:r>
            <a:endParaRPr/>
          </a:p>
          <a:p>
            <a:pPr indent="-274320" lvl="0" marL="274320" rtl="0" algn="l">
              <a:spcBef>
                <a:spcPts val="600"/>
              </a:spcBef>
              <a:spcAft>
                <a:spcPts val="0"/>
              </a:spcAft>
              <a:buSzPct val="70000"/>
              <a:buNone/>
            </a:pPr>
            <a:r>
              <a:rPr lang="en-IN"/>
              <a:t>DEMERITS:</a:t>
            </a:r>
            <a:endParaRPr/>
          </a:p>
          <a:p>
            <a:pPr indent="-274320" lvl="0" marL="274320" rtl="0" algn="l">
              <a:lnSpc>
                <a:spcPct val="160000"/>
              </a:lnSpc>
              <a:spcBef>
                <a:spcPts val="600"/>
              </a:spcBef>
              <a:spcAft>
                <a:spcPts val="0"/>
              </a:spcAft>
              <a:buSzPct val="70000"/>
              <a:buChar char="🞆"/>
            </a:pPr>
            <a:r>
              <a:rPr lang="en-IN"/>
              <a:t>Requires considerable knowledge about the population</a:t>
            </a:r>
            <a:endParaRPr/>
          </a:p>
          <a:p>
            <a:pPr indent="-274320" lvl="0" marL="274320" rtl="0" algn="l">
              <a:lnSpc>
                <a:spcPct val="160000"/>
              </a:lnSpc>
              <a:spcBef>
                <a:spcPts val="600"/>
              </a:spcBef>
              <a:spcAft>
                <a:spcPts val="0"/>
              </a:spcAft>
              <a:buSzPct val="70000"/>
              <a:buChar char="🞆"/>
            </a:pPr>
            <a:r>
              <a:rPr lang="en-IN"/>
              <a:t>Conscious biases may occur</a:t>
            </a:r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27"/>
          <p:cNvSpPr txBox="1"/>
          <p:nvPr>
            <p:ph type="title"/>
          </p:nvPr>
        </p:nvSpPr>
        <p:spPr>
          <a:xfrm>
            <a:off x="285720" y="214290"/>
            <a:ext cx="7467600" cy="65403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Century Schoolbook"/>
              <a:buNone/>
            </a:pPr>
            <a:br>
              <a:rPr lang="en-IN"/>
            </a:br>
            <a:r>
              <a:rPr lang="en-IN"/>
              <a:t>purposive sampling</a:t>
            </a:r>
            <a:endParaRPr/>
          </a:p>
        </p:txBody>
      </p:sp>
      <p:sp>
        <p:nvSpPr>
          <p:cNvPr id="296" name="Google Shape;296;p27"/>
          <p:cNvSpPr txBox="1"/>
          <p:nvPr>
            <p:ph idx="1" type="body"/>
          </p:nvPr>
        </p:nvSpPr>
        <p:spPr>
          <a:xfrm>
            <a:off x="428596" y="857232"/>
            <a:ext cx="7467600" cy="54024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-274320" lvl="0" marL="27432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70000"/>
              <a:buChar char="🞆"/>
            </a:pPr>
            <a:r>
              <a:rPr lang="en-IN"/>
              <a:t>More commonly known as judgemental or authoritative sampling</a:t>
            </a:r>
            <a:endParaRPr/>
          </a:p>
          <a:p>
            <a:pPr indent="-274320" lvl="0" marL="27432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ct val="70000"/>
              <a:buChar char="🞆"/>
            </a:pPr>
            <a:r>
              <a:rPr lang="en-IN"/>
              <a:t>Subjects are chosen to be part of the sample with a specific purpose in mind</a:t>
            </a:r>
            <a:endParaRPr/>
          </a:p>
          <a:p>
            <a:pPr indent="-274320" lvl="0" marL="27432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ct val="70000"/>
              <a:buChar char="🞆"/>
            </a:pPr>
            <a:r>
              <a:rPr lang="en-IN"/>
              <a:t>The researcher believes that some subjects are fit for research compared to other individual</a:t>
            </a:r>
            <a:endParaRPr/>
          </a:p>
          <a:p>
            <a:pPr indent="-274320" lvl="0" marL="27432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ct val="70000"/>
              <a:buNone/>
            </a:pPr>
            <a:r>
              <a:rPr lang="en-IN"/>
              <a:t>USES:</a:t>
            </a:r>
            <a:endParaRPr/>
          </a:p>
          <a:p>
            <a:pPr indent="-274320" lvl="0" marL="27432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ct val="70000"/>
              <a:buChar char="🞆"/>
            </a:pPr>
            <a:r>
              <a:rPr lang="en-IN"/>
              <a:t>Requires in depth knowledge about the accessible population.</a:t>
            </a:r>
            <a:endParaRPr/>
          </a:p>
          <a:p>
            <a:pPr indent="-274320" lvl="0" marL="27432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ct val="70000"/>
              <a:buChar char="🞆"/>
            </a:pPr>
            <a:r>
              <a:rPr lang="en-IN"/>
              <a:t>Used when a limited number of individuals possess the trait of interest</a:t>
            </a:r>
            <a:endParaRPr/>
          </a:p>
          <a:p>
            <a:pPr indent="-274320" lvl="0" marL="274320" rtl="0" algn="l">
              <a:spcBef>
                <a:spcPts val="600"/>
              </a:spcBef>
              <a:spcAft>
                <a:spcPts val="0"/>
              </a:spcAft>
              <a:buSzPct val="70000"/>
              <a:buNone/>
            </a:pPr>
            <a:r>
              <a:t/>
            </a:r>
            <a:endParaRPr/>
          </a:p>
          <a:p>
            <a:pPr indent="-175641" lvl="0" marL="274320" rtl="0" algn="l">
              <a:spcBef>
                <a:spcPts val="600"/>
              </a:spcBef>
              <a:spcAft>
                <a:spcPts val="0"/>
              </a:spcAft>
              <a:buSzPct val="70000"/>
              <a:buNone/>
            </a:pPr>
            <a:r>
              <a:t/>
            </a:r>
            <a:endParaRPr/>
          </a:p>
          <a:p>
            <a:pPr indent="-175641" lvl="0" marL="274320" rtl="0" algn="l">
              <a:spcBef>
                <a:spcPts val="600"/>
              </a:spcBef>
              <a:spcAft>
                <a:spcPts val="0"/>
              </a:spcAft>
              <a:buSzPct val="7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0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28"/>
          <p:cNvSpPr txBox="1"/>
          <p:nvPr>
            <p:ph type="title"/>
          </p:nvPr>
        </p:nvSpPr>
        <p:spPr>
          <a:xfrm>
            <a:off x="457200" y="274638"/>
            <a:ext cx="7467600" cy="4571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Century Schoolbook"/>
              <a:buNone/>
            </a:pPr>
            <a:r>
              <a:t/>
            </a:r>
            <a:endParaRPr/>
          </a:p>
        </p:txBody>
      </p:sp>
      <p:sp>
        <p:nvSpPr>
          <p:cNvPr id="302" name="Google Shape;302;p28"/>
          <p:cNvSpPr txBox="1"/>
          <p:nvPr>
            <p:ph idx="1" type="body"/>
          </p:nvPr>
        </p:nvSpPr>
        <p:spPr>
          <a:xfrm>
            <a:off x="457200" y="285728"/>
            <a:ext cx="7467600" cy="6188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74320" lvl="0" marL="27432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680"/>
              <a:buNone/>
            </a:pPr>
            <a:r>
              <a:rPr lang="en-IN"/>
              <a:t>MERITS:</a:t>
            </a:r>
            <a:endParaRPr/>
          </a:p>
          <a:p>
            <a:pPr indent="-274320" lvl="0" marL="27432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ts val="1680"/>
              <a:buChar char="🞆"/>
            </a:pPr>
            <a:r>
              <a:rPr lang="en-IN"/>
              <a:t>Simple to draw a sample</a:t>
            </a:r>
            <a:endParaRPr/>
          </a:p>
          <a:p>
            <a:pPr indent="-274320" lvl="0" marL="27432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ts val="1680"/>
              <a:buChar char="🞆"/>
            </a:pPr>
            <a:r>
              <a:rPr lang="en-IN"/>
              <a:t>Saves resources as it requires less fieldwork</a:t>
            </a:r>
            <a:endParaRPr/>
          </a:p>
          <a:p>
            <a:pPr indent="-274320" lvl="0" marL="27432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ts val="1680"/>
              <a:buNone/>
            </a:pPr>
            <a:r>
              <a:rPr lang="en-IN"/>
              <a:t>DEMERITS:</a:t>
            </a:r>
            <a:endParaRPr/>
          </a:p>
          <a:p>
            <a:pPr indent="-274320" lvl="0" marL="27432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ts val="1680"/>
              <a:buChar char="🞆"/>
            </a:pPr>
            <a:r>
              <a:rPr lang="en-IN"/>
              <a:t>Requires considerable knowledge about the population under study</a:t>
            </a:r>
            <a:endParaRPr/>
          </a:p>
          <a:p>
            <a:pPr indent="-274320" lvl="0" marL="27432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ts val="1680"/>
              <a:buChar char="🞆"/>
            </a:pPr>
            <a:r>
              <a:rPr lang="en-IN"/>
              <a:t>Conscious biases may occur</a:t>
            </a:r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6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29"/>
          <p:cNvSpPr txBox="1"/>
          <p:nvPr>
            <p:ph type="title"/>
          </p:nvPr>
        </p:nvSpPr>
        <p:spPr>
          <a:xfrm>
            <a:off x="357158" y="0"/>
            <a:ext cx="7467600" cy="65403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Century Schoolbook"/>
              <a:buNone/>
            </a:pPr>
            <a:r>
              <a:rPr lang="en-IN"/>
              <a:t>Convenience sampling</a:t>
            </a:r>
            <a:endParaRPr/>
          </a:p>
        </p:txBody>
      </p:sp>
      <p:sp>
        <p:nvSpPr>
          <p:cNvPr id="308" name="Google Shape;308;p29"/>
          <p:cNvSpPr txBox="1"/>
          <p:nvPr>
            <p:ph idx="1" type="body"/>
          </p:nvPr>
        </p:nvSpPr>
        <p:spPr>
          <a:xfrm>
            <a:off x="457200" y="642918"/>
            <a:ext cx="7467600" cy="600079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62500" lnSpcReduction="20000"/>
          </a:bodyPr>
          <a:lstStyle/>
          <a:p>
            <a:pPr indent="-274320" lvl="0" marL="274320" rtl="0" algn="l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SzPct val="70000"/>
              <a:buChar char="🞆"/>
            </a:pPr>
            <a:r>
              <a:rPr lang="en-IN"/>
              <a:t>Most </a:t>
            </a:r>
            <a:r>
              <a:rPr lang="en-IN" sz="2600"/>
              <a:t>common of all sampling techniques</a:t>
            </a:r>
            <a:endParaRPr/>
          </a:p>
          <a:p>
            <a:pPr indent="-274320" lvl="0" marL="274320" rtl="0" algn="l">
              <a:lnSpc>
                <a:spcPct val="170000"/>
              </a:lnSpc>
              <a:spcBef>
                <a:spcPts val="600"/>
              </a:spcBef>
              <a:spcAft>
                <a:spcPts val="0"/>
              </a:spcAft>
              <a:buSzPct val="70000"/>
              <a:buChar char="🞆"/>
            </a:pPr>
            <a:r>
              <a:rPr lang="en-IN" sz="2600"/>
              <a:t>Subjects are selected because of their convenient accessibility and proximity to the researcher</a:t>
            </a:r>
            <a:endParaRPr/>
          </a:p>
          <a:p>
            <a:pPr indent="-274320" lvl="0" marL="274320" rtl="0" algn="l">
              <a:lnSpc>
                <a:spcPct val="170000"/>
              </a:lnSpc>
              <a:spcBef>
                <a:spcPts val="600"/>
              </a:spcBef>
              <a:spcAft>
                <a:spcPts val="0"/>
              </a:spcAft>
              <a:buSzPct val="70000"/>
              <a:buChar char="🞆"/>
            </a:pPr>
            <a:r>
              <a:rPr lang="en-IN" sz="2600"/>
              <a:t>Fast , inexpensive, easy and the subjects are readily available</a:t>
            </a:r>
            <a:endParaRPr/>
          </a:p>
          <a:p>
            <a:pPr indent="-274320" lvl="0" marL="274320" rtl="0" algn="l">
              <a:lnSpc>
                <a:spcPct val="170000"/>
              </a:lnSpc>
              <a:spcBef>
                <a:spcPts val="600"/>
              </a:spcBef>
              <a:spcAft>
                <a:spcPts val="0"/>
              </a:spcAft>
              <a:buSzPct val="70000"/>
              <a:buChar char="🞆"/>
            </a:pPr>
            <a:r>
              <a:rPr lang="en-IN" sz="2600"/>
              <a:t>Subjects are chosen very easy to recruit for the study</a:t>
            </a:r>
            <a:endParaRPr/>
          </a:p>
          <a:p>
            <a:pPr indent="-274320" lvl="0" marL="274320" rtl="0" algn="l">
              <a:lnSpc>
                <a:spcPct val="170000"/>
              </a:lnSpc>
              <a:spcBef>
                <a:spcPts val="600"/>
              </a:spcBef>
              <a:spcAft>
                <a:spcPts val="0"/>
              </a:spcAft>
              <a:buSzPct val="70000"/>
              <a:buChar char="🞆"/>
            </a:pPr>
            <a:r>
              <a:rPr lang="en-IN" sz="2600"/>
              <a:t>It is also known as accidental sampling</a:t>
            </a:r>
            <a:endParaRPr/>
          </a:p>
          <a:p>
            <a:pPr indent="-274320" lvl="0" marL="274320" rtl="0" algn="l">
              <a:lnSpc>
                <a:spcPct val="170000"/>
              </a:lnSpc>
              <a:spcBef>
                <a:spcPts val="600"/>
              </a:spcBef>
              <a:spcAft>
                <a:spcPts val="0"/>
              </a:spcAft>
              <a:buSzPct val="70000"/>
              <a:buNone/>
            </a:pPr>
            <a:r>
              <a:rPr lang="en-IN" sz="2600"/>
              <a:t>MERITS:</a:t>
            </a:r>
            <a:endParaRPr/>
          </a:p>
          <a:p>
            <a:pPr indent="-274320" lvl="0" marL="274320" rtl="0" algn="l">
              <a:lnSpc>
                <a:spcPct val="170000"/>
              </a:lnSpc>
              <a:spcBef>
                <a:spcPts val="600"/>
              </a:spcBef>
              <a:spcAft>
                <a:spcPts val="0"/>
              </a:spcAft>
              <a:buSzPct val="70000"/>
              <a:buChar char="🞆"/>
            </a:pPr>
            <a:r>
              <a:rPr lang="en-IN" sz="2600"/>
              <a:t>This technique is considered easiest, cheapest, and least time consuming</a:t>
            </a:r>
            <a:endParaRPr/>
          </a:p>
          <a:p>
            <a:pPr indent="-274320" lvl="0" marL="274320" rtl="0" algn="l">
              <a:lnSpc>
                <a:spcPct val="170000"/>
              </a:lnSpc>
              <a:spcBef>
                <a:spcPts val="600"/>
              </a:spcBef>
              <a:spcAft>
                <a:spcPts val="0"/>
              </a:spcAft>
              <a:buSzPct val="70000"/>
              <a:buChar char="🞆"/>
            </a:pPr>
            <a:r>
              <a:rPr lang="en-IN" sz="2600"/>
              <a:t>Helps in saving time, money, and resources</a:t>
            </a:r>
            <a:endParaRPr/>
          </a:p>
          <a:p>
            <a:pPr indent="-274320" lvl="0" marL="274320" rtl="0" algn="l">
              <a:lnSpc>
                <a:spcPct val="170000"/>
              </a:lnSpc>
              <a:spcBef>
                <a:spcPts val="600"/>
              </a:spcBef>
              <a:spcAft>
                <a:spcPts val="0"/>
              </a:spcAft>
              <a:buSzPct val="70000"/>
              <a:buNone/>
            </a:pPr>
            <a:r>
              <a:rPr lang="en-IN" sz="2600"/>
              <a:t>DEMERITS:</a:t>
            </a:r>
            <a:endParaRPr/>
          </a:p>
          <a:p>
            <a:pPr indent="-274320" lvl="0" marL="274320" rtl="0" algn="l">
              <a:lnSpc>
                <a:spcPct val="170000"/>
              </a:lnSpc>
              <a:spcBef>
                <a:spcPts val="600"/>
              </a:spcBef>
              <a:spcAft>
                <a:spcPts val="0"/>
              </a:spcAft>
              <a:buSzPct val="70000"/>
              <a:buChar char="🞆"/>
            </a:pPr>
            <a:r>
              <a:rPr lang="en-IN" sz="2600"/>
              <a:t>Chances of sampling bias</a:t>
            </a:r>
            <a:endParaRPr/>
          </a:p>
          <a:p>
            <a:pPr indent="-274320" lvl="0" marL="274320" rtl="0" algn="l">
              <a:lnSpc>
                <a:spcPct val="170000"/>
              </a:lnSpc>
              <a:spcBef>
                <a:spcPts val="600"/>
              </a:spcBef>
              <a:spcAft>
                <a:spcPts val="0"/>
              </a:spcAft>
              <a:buSzPct val="70000"/>
              <a:buChar char="🞆"/>
            </a:pPr>
            <a:r>
              <a:rPr lang="en-IN" sz="2600"/>
              <a:t>Non representative sample</a:t>
            </a:r>
            <a:endParaRPr/>
          </a:p>
          <a:p>
            <a:pPr indent="-274320" lvl="0" marL="274320" rtl="0" algn="l">
              <a:lnSpc>
                <a:spcPct val="170000"/>
              </a:lnSpc>
              <a:spcBef>
                <a:spcPts val="600"/>
              </a:spcBef>
              <a:spcAft>
                <a:spcPts val="0"/>
              </a:spcAft>
              <a:buSzPct val="70000"/>
              <a:buChar char="🞆"/>
            </a:pPr>
            <a:r>
              <a:rPr lang="en-IN" sz="2600"/>
              <a:t>Findings cannot be generalized</a:t>
            </a:r>
            <a:endParaRPr/>
          </a:p>
          <a:p>
            <a:pPr indent="-207645" lvl="0" marL="274320" rtl="0" algn="l">
              <a:spcBef>
                <a:spcPts val="600"/>
              </a:spcBef>
              <a:spcAft>
                <a:spcPts val="0"/>
              </a:spcAft>
              <a:buSzPct val="7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3"/>
          <p:cNvSpPr txBox="1"/>
          <p:nvPr>
            <p:ph type="title"/>
          </p:nvPr>
        </p:nvSpPr>
        <p:spPr>
          <a:xfrm>
            <a:off x="457200" y="274638"/>
            <a:ext cx="7467600" cy="72547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Century Schoolbook"/>
              <a:buNone/>
            </a:pPr>
            <a:r>
              <a:rPr lang="en-IN"/>
              <a:t>sample</a:t>
            </a:r>
            <a:endParaRPr/>
          </a:p>
        </p:txBody>
      </p:sp>
      <p:sp>
        <p:nvSpPr>
          <p:cNvPr id="149" name="Google Shape;149;p3"/>
          <p:cNvSpPr txBox="1"/>
          <p:nvPr>
            <p:ph idx="1" type="body"/>
          </p:nvPr>
        </p:nvSpPr>
        <p:spPr>
          <a:xfrm>
            <a:off x="571472" y="1071546"/>
            <a:ext cx="7467600" cy="17859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74320" lvl="0" marL="274320" rtl="0" algn="l">
              <a:spcBef>
                <a:spcPts val="0"/>
              </a:spcBef>
              <a:spcAft>
                <a:spcPts val="0"/>
              </a:spcAft>
              <a:buSzPts val="1680"/>
              <a:buChar char="🞆"/>
            </a:pPr>
            <a:r>
              <a:rPr lang="en-IN"/>
              <a:t>A selected subset of the population tat is selected for a study</a:t>
            </a:r>
            <a:endParaRPr/>
          </a:p>
          <a:p>
            <a:pPr indent="-274320" lvl="0" marL="274320" rtl="0" algn="l">
              <a:spcBef>
                <a:spcPts val="600"/>
              </a:spcBef>
              <a:spcAft>
                <a:spcPts val="0"/>
              </a:spcAft>
              <a:buSzPts val="1680"/>
              <a:buChar char="🞆"/>
            </a:pPr>
            <a:r>
              <a:rPr lang="en-IN"/>
              <a:t>It is defined as representative unit of a target population</a:t>
            </a:r>
            <a:endParaRPr/>
          </a:p>
        </p:txBody>
      </p:sp>
      <p:sp>
        <p:nvSpPr>
          <p:cNvPr id="150" name="Google Shape;150;p3"/>
          <p:cNvSpPr txBox="1"/>
          <p:nvPr/>
        </p:nvSpPr>
        <p:spPr>
          <a:xfrm>
            <a:off x="571472" y="2857496"/>
            <a:ext cx="7467600" cy="72547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Century Schoolbook"/>
              <a:buNone/>
            </a:pPr>
            <a:r>
              <a:rPr b="0" i="0" lang="en-IN" sz="3000" u="none" cap="small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sampling</a:t>
            </a:r>
            <a:endParaRPr/>
          </a:p>
        </p:txBody>
      </p:sp>
      <p:sp>
        <p:nvSpPr>
          <p:cNvPr id="151" name="Google Shape;151;p3"/>
          <p:cNvSpPr txBox="1"/>
          <p:nvPr/>
        </p:nvSpPr>
        <p:spPr>
          <a:xfrm>
            <a:off x="714348" y="3643314"/>
            <a:ext cx="7467600" cy="17859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67640" lvl="0" marL="27432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80"/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152" name="Google Shape;152;p3"/>
          <p:cNvSpPr txBox="1"/>
          <p:nvPr/>
        </p:nvSpPr>
        <p:spPr>
          <a:xfrm>
            <a:off x="714348" y="3857628"/>
            <a:ext cx="7467600" cy="17859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74320" lvl="0" marL="27432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80"/>
              <a:buFont typeface="Noto Sans Symbols"/>
              <a:buChar char="🞆"/>
            </a:pPr>
            <a:r>
              <a:rPr b="0" i="0" lang="en-IN" sz="24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It is a process of choosing a portion of entire population</a:t>
            </a:r>
            <a:endParaRPr/>
          </a:p>
          <a:p>
            <a:pPr indent="-274320" lvl="0" marL="27432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680"/>
              <a:buFont typeface="Noto Sans Symbols"/>
              <a:buChar char="🞆"/>
            </a:pPr>
            <a:r>
              <a:rPr b="0" i="0" lang="en-IN" sz="24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It is a process of slecting representative units from a entire population of study</a:t>
            </a:r>
            <a:endParaRPr b="0" i="0" sz="2400" u="none" cap="none" strike="noStrike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2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p30"/>
          <p:cNvSpPr txBox="1"/>
          <p:nvPr>
            <p:ph type="title"/>
          </p:nvPr>
        </p:nvSpPr>
        <p:spPr>
          <a:xfrm>
            <a:off x="428596" y="0"/>
            <a:ext cx="7467600" cy="57150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Century Schoolbook"/>
              <a:buNone/>
            </a:pPr>
            <a:r>
              <a:rPr lang="en-IN"/>
              <a:t>Consecutive sampling</a:t>
            </a:r>
            <a:endParaRPr/>
          </a:p>
        </p:txBody>
      </p:sp>
      <p:sp>
        <p:nvSpPr>
          <p:cNvPr id="314" name="Google Shape;314;p30"/>
          <p:cNvSpPr txBox="1"/>
          <p:nvPr>
            <p:ph idx="1" type="body"/>
          </p:nvPr>
        </p:nvSpPr>
        <p:spPr>
          <a:xfrm>
            <a:off x="357158" y="571480"/>
            <a:ext cx="7858180" cy="62865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55000" lnSpcReduction="20000"/>
          </a:bodyPr>
          <a:lstStyle/>
          <a:p>
            <a:pPr indent="-274320" lvl="0" marL="27432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SzPct val="70000"/>
              <a:buChar char="🞆"/>
            </a:pPr>
            <a:r>
              <a:rPr lang="en-IN" sz="2900"/>
              <a:t>Consecutive sampling is similar to convenience sampling</a:t>
            </a:r>
            <a:endParaRPr/>
          </a:p>
          <a:p>
            <a:pPr indent="-274320" lvl="0" marL="274320" rtl="0" algn="l">
              <a:lnSpc>
                <a:spcPct val="160000"/>
              </a:lnSpc>
              <a:spcBef>
                <a:spcPts val="600"/>
              </a:spcBef>
              <a:spcAft>
                <a:spcPts val="0"/>
              </a:spcAft>
              <a:buSzPct val="70000"/>
              <a:buChar char="🞆"/>
            </a:pPr>
            <a:r>
              <a:rPr lang="en-IN" sz="2900"/>
              <a:t>It includes all accessible subjects who fulfils the exclusion and inclusion criteria as part of the sample</a:t>
            </a:r>
            <a:endParaRPr/>
          </a:p>
          <a:p>
            <a:pPr indent="-274320" lvl="0" marL="274320" rtl="0" algn="l">
              <a:lnSpc>
                <a:spcPct val="160000"/>
              </a:lnSpc>
              <a:spcBef>
                <a:spcPts val="600"/>
              </a:spcBef>
              <a:spcAft>
                <a:spcPts val="0"/>
              </a:spcAft>
              <a:buSzPct val="70000"/>
              <a:buChar char="🞆"/>
            </a:pPr>
            <a:r>
              <a:rPr lang="en-IN" sz="2900"/>
              <a:t>It is considered as the best of non probability sampling as it includes all subjects available and gives a better representation of the population</a:t>
            </a:r>
            <a:endParaRPr/>
          </a:p>
          <a:p>
            <a:pPr indent="-274320" lvl="0" marL="274320" rtl="0" algn="l">
              <a:lnSpc>
                <a:spcPct val="160000"/>
              </a:lnSpc>
              <a:spcBef>
                <a:spcPts val="600"/>
              </a:spcBef>
              <a:spcAft>
                <a:spcPts val="0"/>
              </a:spcAft>
              <a:buSzPct val="70000"/>
              <a:buChar char="🞆"/>
            </a:pPr>
            <a:r>
              <a:rPr lang="en-IN" sz="2900"/>
              <a:t>It is also known as total enumerative sampling</a:t>
            </a:r>
            <a:endParaRPr/>
          </a:p>
          <a:p>
            <a:pPr indent="-274320" lvl="0" marL="274320" rtl="0" algn="l">
              <a:lnSpc>
                <a:spcPct val="160000"/>
              </a:lnSpc>
              <a:spcBef>
                <a:spcPts val="600"/>
              </a:spcBef>
              <a:spcAft>
                <a:spcPts val="0"/>
              </a:spcAft>
              <a:buSzPct val="70000"/>
              <a:buChar char="🞆"/>
            </a:pPr>
            <a:r>
              <a:rPr lang="en-IN" sz="2900"/>
              <a:t>Generally used in small sized population</a:t>
            </a:r>
            <a:endParaRPr/>
          </a:p>
          <a:p>
            <a:pPr indent="-274320" lvl="0" marL="274320" rtl="0" algn="l">
              <a:lnSpc>
                <a:spcPct val="160000"/>
              </a:lnSpc>
              <a:spcBef>
                <a:spcPts val="600"/>
              </a:spcBef>
              <a:spcAft>
                <a:spcPts val="0"/>
              </a:spcAft>
              <a:buSzPct val="70000"/>
              <a:buChar char="🞆"/>
            </a:pPr>
            <a:r>
              <a:rPr lang="en-IN" sz="2900"/>
              <a:t>E.g.- post kidney transplant patient</a:t>
            </a:r>
            <a:endParaRPr/>
          </a:p>
          <a:p>
            <a:pPr indent="-274320" lvl="0" marL="274320" rtl="0" algn="l">
              <a:lnSpc>
                <a:spcPct val="160000"/>
              </a:lnSpc>
              <a:spcBef>
                <a:spcPts val="600"/>
              </a:spcBef>
              <a:spcAft>
                <a:spcPts val="0"/>
              </a:spcAft>
              <a:buSzPct val="70000"/>
              <a:buNone/>
            </a:pPr>
            <a:r>
              <a:rPr lang="en-IN" sz="2900"/>
              <a:t>MERITS:</a:t>
            </a:r>
            <a:endParaRPr/>
          </a:p>
          <a:p>
            <a:pPr indent="-274320" lvl="0" marL="274320" rtl="0" algn="l">
              <a:lnSpc>
                <a:spcPct val="160000"/>
              </a:lnSpc>
              <a:spcBef>
                <a:spcPts val="600"/>
              </a:spcBef>
              <a:spcAft>
                <a:spcPts val="0"/>
              </a:spcAft>
              <a:buSzPct val="70000"/>
              <a:buChar char="🞆"/>
            </a:pPr>
            <a:r>
              <a:rPr lang="en-IN" sz="2900"/>
              <a:t>Very little effort needed </a:t>
            </a:r>
            <a:endParaRPr/>
          </a:p>
          <a:p>
            <a:pPr indent="-274320" lvl="0" marL="274320" rtl="0" algn="l">
              <a:lnSpc>
                <a:spcPct val="160000"/>
              </a:lnSpc>
              <a:spcBef>
                <a:spcPts val="600"/>
              </a:spcBef>
              <a:spcAft>
                <a:spcPts val="0"/>
              </a:spcAft>
              <a:buSzPct val="70000"/>
              <a:buChar char="🞆"/>
            </a:pPr>
            <a:r>
              <a:rPr lang="en-IN" sz="2900"/>
              <a:t>Not expensive and not time consuming</a:t>
            </a:r>
            <a:endParaRPr/>
          </a:p>
          <a:p>
            <a:pPr indent="-274320" lvl="0" marL="274320" rtl="0" algn="l">
              <a:lnSpc>
                <a:spcPct val="160000"/>
              </a:lnSpc>
              <a:spcBef>
                <a:spcPts val="600"/>
              </a:spcBef>
              <a:spcAft>
                <a:spcPts val="0"/>
              </a:spcAft>
              <a:buSzPct val="70000"/>
              <a:buChar char="🞆"/>
            </a:pPr>
            <a:r>
              <a:rPr lang="en-IN" sz="2900"/>
              <a:t>More representation of samples</a:t>
            </a:r>
            <a:endParaRPr/>
          </a:p>
          <a:p>
            <a:pPr indent="-274320" lvl="0" marL="274320" rtl="0" algn="l">
              <a:lnSpc>
                <a:spcPct val="160000"/>
              </a:lnSpc>
              <a:spcBef>
                <a:spcPts val="600"/>
              </a:spcBef>
              <a:spcAft>
                <a:spcPts val="0"/>
              </a:spcAft>
              <a:buSzPct val="70000"/>
              <a:buNone/>
            </a:pPr>
            <a:r>
              <a:rPr lang="en-IN" sz="2900"/>
              <a:t>DEMERITS:</a:t>
            </a:r>
            <a:endParaRPr/>
          </a:p>
          <a:p>
            <a:pPr indent="-274320" lvl="0" marL="274320" rtl="0" algn="l">
              <a:lnSpc>
                <a:spcPct val="160000"/>
              </a:lnSpc>
              <a:spcBef>
                <a:spcPts val="600"/>
              </a:spcBef>
              <a:spcAft>
                <a:spcPts val="0"/>
              </a:spcAft>
              <a:buSzPct val="70000"/>
              <a:buChar char="🞆"/>
            </a:pPr>
            <a:r>
              <a:rPr lang="en-IN" sz="2900"/>
              <a:t>Does not guarantee the selection of representative sample</a:t>
            </a:r>
            <a:endParaRPr/>
          </a:p>
          <a:p>
            <a:pPr indent="-274320" lvl="0" marL="274320" rtl="0" algn="l">
              <a:lnSpc>
                <a:spcPct val="160000"/>
              </a:lnSpc>
              <a:spcBef>
                <a:spcPts val="600"/>
              </a:spcBef>
              <a:spcAft>
                <a:spcPts val="0"/>
              </a:spcAft>
              <a:buSzPct val="70000"/>
              <a:buChar char="🞆"/>
            </a:pPr>
            <a:r>
              <a:rPr lang="en-IN" sz="2900"/>
              <a:t>Limited option about sample size</a:t>
            </a:r>
            <a:endParaRPr/>
          </a:p>
          <a:p>
            <a:pPr indent="-215646" lvl="0" marL="274320" rtl="0" algn="l">
              <a:spcBef>
                <a:spcPts val="600"/>
              </a:spcBef>
              <a:spcAft>
                <a:spcPts val="0"/>
              </a:spcAft>
              <a:buSzPct val="7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8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p31"/>
          <p:cNvSpPr txBox="1"/>
          <p:nvPr>
            <p:ph type="title"/>
          </p:nvPr>
        </p:nvSpPr>
        <p:spPr>
          <a:xfrm>
            <a:off x="285720" y="0"/>
            <a:ext cx="7467600" cy="5111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Century Schoolbook"/>
              <a:buNone/>
            </a:pPr>
            <a:r>
              <a:rPr lang="en-IN"/>
              <a:t>Quota sampling</a:t>
            </a:r>
            <a:endParaRPr/>
          </a:p>
        </p:txBody>
      </p:sp>
      <p:sp>
        <p:nvSpPr>
          <p:cNvPr id="320" name="Google Shape;320;p31"/>
          <p:cNvSpPr txBox="1"/>
          <p:nvPr>
            <p:ph idx="1" type="body"/>
          </p:nvPr>
        </p:nvSpPr>
        <p:spPr>
          <a:xfrm>
            <a:off x="214282" y="500042"/>
            <a:ext cx="8501122" cy="63579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10000"/>
          </a:bodyPr>
          <a:lstStyle/>
          <a:p>
            <a:pPr indent="-274320" lvl="0" marL="27432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70000"/>
              <a:buChar char="🞆"/>
            </a:pPr>
            <a:r>
              <a:rPr lang="en-IN"/>
              <a:t>Researcher ensures equal or proportionate representation of subjects from each quota</a:t>
            </a:r>
            <a:endParaRPr/>
          </a:p>
          <a:p>
            <a:pPr indent="-274320" lvl="0" marL="27432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ct val="70000"/>
              <a:buChar char="🞆"/>
            </a:pPr>
            <a:r>
              <a:rPr lang="en-IN"/>
              <a:t>The basis of quota are usually age , gender, education, race, religion and socio economic status</a:t>
            </a:r>
            <a:endParaRPr/>
          </a:p>
          <a:p>
            <a:pPr indent="-274320" lvl="0" marL="27432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ct val="70000"/>
              <a:buChar char="🞆"/>
            </a:pPr>
            <a:r>
              <a:rPr lang="en-IN"/>
              <a:t>Eg – selecting college students- </a:t>
            </a:r>
            <a:endParaRPr/>
          </a:p>
          <a:p>
            <a:pPr indent="-274320" lvl="0" marL="27432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ct val="70000"/>
              <a:buChar char="🞆"/>
            </a:pPr>
            <a:r>
              <a:rPr lang="en-IN"/>
              <a:t>It appears like stratified random sampling technique but selected by a random process</a:t>
            </a:r>
            <a:endParaRPr/>
          </a:p>
          <a:p>
            <a:pPr indent="-274320" lvl="0" marL="274320" rtl="0" algn="l">
              <a:spcBef>
                <a:spcPts val="600"/>
              </a:spcBef>
              <a:spcAft>
                <a:spcPts val="0"/>
              </a:spcAft>
              <a:buSzPct val="70000"/>
              <a:buNone/>
            </a:pPr>
            <a:r>
              <a:rPr lang="en-IN"/>
              <a:t>STEPS OF QUOTA SAMPLING:</a:t>
            </a:r>
            <a:endParaRPr/>
          </a:p>
          <a:p>
            <a:pPr indent="-274320" lvl="0" marL="274320" rtl="0" algn="l">
              <a:lnSpc>
                <a:spcPct val="160000"/>
              </a:lnSpc>
              <a:spcBef>
                <a:spcPts val="600"/>
              </a:spcBef>
              <a:spcAft>
                <a:spcPts val="0"/>
              </a:spcAft>
              <a:buSzPct val="70000"/>
              <a:buChar char="🞆"/>
            </a:pPr>
            <a:r>
              <a:rPr lang="en-IN"/>
              <a:t>Dividing the population into exclusive subgroups</a:t>
            </a:r>
            <a:endParaRPr/>
          </a:p>
          <a:p>
            <a:pPr indent="-274320" lvl="0" marL="274320" rtl="0" algn="l">
              <a:lnSpc>
                <a:spcPct val="160000"/>
              </a:lnSpc>
              <a:spcBef>
                <a:spcPts val="600"/>
              </a:spcBef>
              <a:spcAft>
                <a:spcPts val="0"/>
              </a:spcAft>
              <a:buSzPct val="70000"/>
              <a:buChar char="🞆"/>
            </a:pPr>
            <a:r>
              <a:rPr lang="en-IN"/>
              <a:t>Researcher recognize the proportion of the subgroup</a:t>
            </a:r>
            <a:endParaRPr/>
          </a:p>
          <a:p>
            <a:pPr indent="-274320" lvl="0" marL="274320" rtl="0" algn="l">
              <a:lnSpc>
                <a:spcPct val="160000"/>
              </a:lnSpc>
              <a:spcBef>
                <a:spcPts val="600"/>
              </a:spcBef>
              <a:spcAft>
                <a:spcPts val="0"/>
              </a:spcAft>
              <a:buSzPct val="70000"/>
              <a:buChar char="🞆"/>
            </a:pPr>
            <a:r>
              <a:rPr lang="en-IN"/>
              <a:t>Researchers choose subjects from various subgroups when taking into account</a:t>
            </a:r>
            <a:endParaRPr/>
          </a:p>
          <a:p>
            <a:pPr indent="-274320" lvl="0" marL="274320" rtl="0" algn="l">
              <a:lnSpc>
                <a:spcPct val="160000"/>
              </a:lnSpc>
              <a:spcBef>
                <a:spcPts val="600"/>
              </a:spcBef>
              <a:spcAft>
                <a:spcPts val="0"/>
              </a:spcAft>
              <a:buSzPct val="70000"/>
              <a:buChar char="🞆"/>
            </a:pPr>
            <a:r>
              <a:rPr lang="en-IN"/>
              <a:t>The sample is representative of entire population</a:t>
            </a:r>
            <a:endParaRPr/>
          </a:p>
          <a:p>
            <a:pPr indent="-183642" lvl="0" marL="274320" rtl="0" algn="l">
              <a:spcBef>
                <a:spcPts val="600"/>
              </a:spcBef>
              <a:spcAft>
                <a:spcPts val="0"/>
              </a:spcAft>
              <a:buSzPct val="7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4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32"/>
          <p:cNvSpPr txBox="1"/>
          <p:nvPr>
            <p:ph type="title"/>
          </p:nvPr>
        </p:nvSpPr>
        <p:spPr>
          <a:xfrm flipH="1" rot="10800000">
            <a:off x="457200" y="214290"/>
            <a:ext cx="7467600" cy="6034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Century Schoolbook"/>
              <a:buNone/>
            </a:pPr>
            <a:r>
              <a:t/>
            </a:r>
            <a:endParaRPr/>
          </a:p>
        </p:txBody>
      </p:sp>
      <p:sp>
        <p:nvSpPr>
          <p:cNvPr id="326" name="Google Shape;326;p32"/>
          <p:cNvSpPr txBox="1"/>
          <p:nvPr>
            <p:ph idx="1" type="body"/>
          </p:nvPr>
        </p:nvSpPr>
        <p:spPr>
          <a:xfrm>
            <a:off x="457200" y="214290"/>
            <a:ext cx="7467600" cy="62596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74320" lvl="0" marL="274320" rtl="0" algn="l">
              <a:spcBef>
                <a:spcPts val="0"/>
              </a:spcBef>
              <a:spcAft>
                <a:spcPts val="0"/>
              </a:spcAft>
              <a:buSzPts val="1680"/>
              <a:buNone/>
            </a:pPr>
            <a:r>
              <a:rPr lang="en-IN"/>
              <a:t>MERITS:</a:t>
            </a:r>
            <a:endParaRPr/>
          </a:p>
          <a:p>
            <a:pPr indent="-274320" lvl="0" marL="27432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ts val="1680"/>
              <a:buChar char="🞆"/>
            </a:pPr>
            <a:r>
              <a:rPr lang="en-IN"/>
              <a:t>Best technique to investigate a trait or a characteristic of a certain subgroup</a:t>
            </a:r>
            <a:endParaRPr/>
          </a:p>
          <a:p>
            <a:pPr indent="-274320" lvl="0" marL="27432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ts val="1680"/>
              <a:buChar char="🞆"/>
            </a:pPr>
            <a:r>
              <a:rPr lang="en-IN"/>
              <a:t>Economically cheap, no need to approach all the candidates</a:t>
            </a:r>
            <a:endParaRPr/>
          </a:p>
          <a:p>
            <a:pPr indent="-274320" lvl="0" marL="27432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ts val="1680"/>
              <a:buChar char="🞆"/>
            </a:pPr>
            <a:r>
              <a:rPr lang="en-IN"/>
              <a:t>Suitable for studies related to public opinions</a:t>
            </a:r>
            <a:endParaRPr/>
          </a:p>
          <a:p>
            <a:pPr indent="-274320" lvl="0" marL="27432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ts val="1680"/>
              <a:buNone/>
            </a:pPr>
            <a:r>
              <a:rPr lang="en-IN"/>
              <a:t>DEMERITS:</a:t>
            </a:r>
            <a:endParaRPr/>
          </a:p>
          <a:p>
            <a:pPr indent="-274320" lvl="0" marL="27432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ts val="1680"/>
              <a:buChar char="🞆"/>
            </a:pPr>
            <a:r>
              <a:rPr lang="en-IN"/>
              <a:t>Always does not guarantee representative sample</a:t>
            </a:r>
            <a:endParaRPr/>
          </a:p>
          <a:p>
            <a:pPr indent="-274320" lvl="0" marL="27432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ts val="1680"/>
              <a:buChar char="🞆"/>
            </a:pPr>
            <a:r>
              <a:rPr lang="en-IN"/>
              <a:t>Chances of sampling bias</a:t>
            </a:r>
            <a:endParaRPr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0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33"/>
          <p:cNvSpPr txBox="1"/>
          <p:nvPr>
            <p:ph type="title"/>
          </p:nvPr>
        </p:nvSpPr>
        <p:spPr>
          <a:xfrm>
            <a:off x="457200" y="274638"/>
            <a:ext cx="7467600" cy="58259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Century Schoolbook"/>
              <a:buNone/>
            </a:pPr>
            <a:r>
              <a:rPr lang="en-IN"/>
              <a:t>Snowball sampling</a:t>
            </a:r>
            <a:endParaRPr/>
          </a:p>
        </p:txBody>
      </p:sp>
      <p:sp>
        <p:nvSpPr>
          <p:cNvPr id="332" name="Google Shape;332;p33"/>
          <p:cNvSpPr txBox="1"/>
          <p:nvPr>
            <p:ph idx="1" type="body"/>
          </p:nvPr>
        </p:nvSpPr>
        <p:spPr>
          <a:xfrm>
            <a:off x="457200" y="1000108"/>
            <a:ext cx="7467600" cy="5473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25000" lnSpcReduction="20000"/>
          </a:bodyPr>
          <a:lstStyle/>
          <a:p>
            <a:pPr indent="-274320" lvl="0" marL="274320" rtl="0" algn="l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SzPct val="70000"/>
              <a:buChar char="🞆"/>
            </a:pPr>
            <a:r>
              <a:rPr lang="en-IN" sz="6400"/>
              <a:t>This technique is used by researchers to identify potential subjects in studies where subjects are hard to locate eg: HIV patients, drug abusers</a:t>
            </a:r>
            <a:endParaRPr/>
          </a:p>
          <a:p>
            <a:pPr indent="-274320" lvl="0" marL="274320" rtl="0" algn="l">
              <a:lnSpc>
                <a:spcPct val="170000"/>
              </a:lnSpc>
              <a:spcBef>
                <a:spcPts val="600"/>
              </a:spcBef>
              <a:spcAft>
                <a:spcPts val="0"/>
              </a:spcAft>
              <a:buSzPct val="70000"/>
              <a:buChar char="🞆"/>
            </a:pPr>
            <a:r>
              <a:rPr lang="en-IN" sz="6400"/>
              <a:t>It works like a chain referral and its known as chain referral sampling.</a:t>
            </a:r>
            <a:endParaRPr/>
          </a:p>
          <a:p>
            <a:pPr indent="-274320" lvl="0" marL="274320" rtl="0" algn="l">
              <a:lnSpc>
                <a:spcPct val="170000"/>
              </a:lnSpc>
              <a:spcBef>
                <a:spcPts val="600"/>
              </a:spcBef>
              <a:spcAft>
                <a:spcPts val="0"/>
              </a:spcAft>
              <a:buSzPct val="70000"/>
              <a:buChar char="🞆"/>
            </a:pPr>
            <a:r>
              <a:rPr lang="en-IN" sz="6400"/>
              <a:t>The researcher asks for assistance from the subject to identify people with a similar trait of interest after observing the initial subject</a:t>
            </a:r>
            <a:endParaRPr/>
          </a:p>
          <a:p>
            <a:pPr indent="-274320" lvl="0" marL="274320" rtl="0" algn="l">
              <a:lnSpc>
                <a:spcPct val="170000"/>
              </a:lnSpc>
              <a:spcBef>
                <a:spcPts val="600"/>
              </a:spcBef>
              <a:spcAft>
                <a:spcPts val="0"/>
              </a:spcAft>
              <a:buSzPct val="70000"/>
              <a:buNone/>
            </a:pPr>
            <a:r>
              <a:rPr lang="en-IN" sz="6400"/>
              <a:t>MERITS:</a:t>
            </a:r>
            <a:endParaRPr/>
          </a:p>
          <a:p>
            <a:pPr indent="-274320" lvl="0" marL="274320" rtl="0" algn="l">
              <a:lnSpc>
                <a:spcPct val="170000"/>
              </a:lnSpc>
              <a:spcBef>
                <a:spcPts val="600"/>
              </a:spcBef>
              <a:spcAft>
                <a:spcPts val="0"/>
              </a:spcAft>
              <a:buSzPct val="70000"/>
              <a:buChar char="🞆"/>
            </a:pPr>
            <a:r>
              <a:rPr lang="en-IN" sz="6400"/>
              <a:t>Permit the researcher to reac population</a:t>
            </a:r>
            <a:endParaRPr/>
          </a:p>
          <a:p>
            <a:pPr indent="-274320" lvl="0" marL="274320" rtl="0" algn="l">
              <a:lnSpc>
                <a:spcPct val="170000"/>
              </a:lnSpc>
              <a:spcBef>
                <a:spcPts val="600"/>
              </a:spcBef>
              <a:spcAft>
                <a:spcPts val="0"/>
              </a:spcAft>
              <a:buSzPct val="70000"/>
              <a:buChar char="🞆"/>
            </a:pPr>
            <a:r>
              <a:rPr lang="en-IN" sz="6400"/>
              <a:t>Simple, cheap and cost effective</a:t>
            </a:r>
            <a:endParaRPr/>
          </a:p>
          <a:p>
            <a:pPr indent="-274320" lvl="0" marL="274320" rtl="0" algn="l">
              <a:lnSpc>
                <a:spcPct val="170000"/>
              </a:lnSpc>
              <a:spcBef>
                <a:spcPts val="600"/>
              </a:spcBef>
              <a:spcAft>
                <a:spcPts val="0"/>
              </a:spcAft>
              <a:buSzPct val="70000"/>
              <a:buChar char="🞆"/>
            </a:pPr>
            <a:r>
              <a:rPr lang="en-IN" sz="6400"/>
              <a:t>Lesser workforce</a:t>
            </a:r>
            <a:endParaRPr/>
          </a:p>
          <a:p>
            <a:pPr indent="-274320" lvl="0" marL="274320" rtl="0" algn="l">
              <a:lnSpc>
                <a:spcPct val="170000"/>
              </a:lnSpc>
              <a:spcBef>
                <a:spcPts val="600"/>
              </a:spcBef>
              <a:spcAft>
                <a:spcPts val="0"/>
              </a:spcAft>
              <a:buSzPct val="70000"/>
              <a:buNone/>
            </a:pPr>
            <a:r>
              <a:rPr lang="en-IN" sz="6400"/>
              <a:t>DEMERITS:</a:t>
            </a:r>
            <a:endParaRPr/>
          </a:p>
          <a:p>
            <a:pPr indent="-274320" lvl="0" marL="274320" rtl="0" algn="l">
              <a:lnSpc>
                <a:spcPct val="170000"/>
              </a:lnSpc>
              <a:spcBef>
                <a:spcPts val="600"/>
              </a:spcBef>
              <a:spcAft>
                <a:spcPts val="0"/>
              </a:spcAft>
              <a:buSzPct val="70000"/>
              <a:buChar char="🞆"/>
            </a:pPr>
            <a:r>
              <a:rPr lang="en-IN" sz="6400"/>
              <a:t>Less control over sampling method</a:t>
            </a:r>
            <a:endParaRPr/>
          </a:p>
          <a:p>
            <a:pPr indent="-274320" lvl="0" marL="274320" rtl="0" algn="l">
              <a:lnSpc>
                <a:spcPct val="170000"/>
              </a:lnSpc>
              <a:spcBef>
                <a:spcPts val="600"/>
              </a:spcBef>
              <a:spcAft>
                <a:spcPts val="0"/>
              </a:spcAft>
              <a:buSzPct val="70000"/>
              <a:buChar char="🞆"/>
            </a:pPr>
            <a:r>
              <a:rPr lang="en-IN" sz="6400"/>
              <a:t>Representativeness is not guaranteed</a:t>
            </a:r>
            <a:endParaRPr/>
          </a:p>
          <a:p>
            <a:pPr indent="-274320" lvl="0" marL="274320" rtl="0" algn="l">
              <a:lnSpc>
                <a:spcPct val="170000"/>
              </a:lnSpc>
              <a:spcBef>
                <a:spcPts val="600"/>
              </a:spcBef>
              <a:spcAft>
                <a:spcPts val="0"/>
              </a:spcAft>
              <a:buSzPct val="70000"/>
              <a:buChar char="🞆"/>
            </a:pPr>
            <a:r>
              <a:rPr lang="en-IN" sz="6400"/>
              <a:t>Sampling bias is of great concern</a:t>
            </a:r>
            <a:endParaRPr/>
          </a:p>
          <a:p>
            <a:pPr indent="-247650" lvl="0" marL="274320" rtl="0" algn="l">
              <a:spcBef>
                <a:spcPts val="600"/>
              </a:spcBef>
              <a:spcAft>
                <a:spcPts val="0"/>
              </a:spcAft>
              <a:buSzPct val="7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6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p34"/>
          <p:cNvSpPr txBox="1"/>
          <p:nvPr>
            <p:ph type="title"/>
          </p:nvPr>
        </p:nvSpPr>
        <p:spPr>
          <a:xfrm>
            <a:off x="457200" y="274638"/>
            <a:ext cx="7467600" cy="72547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Century Schoolbook"/>
              <a:buNone/>
            </a:pPr>
            <a:r>
              <a:rPr lang="en-IN"/>
              <a:t>TYPES OF SNOWBALL SAMPLING:</a:t>
            </a:r>
            <a:br>
              <a:rPr lang="en-IN"/>
            </a:br>
            <a:endParaRPr/>
          </a:p>
        </p:txBody>
      </p:sp>
      <p:sp>
        <p:nvSpPr>
          <p:cNvPr id="338" name="Google Shape;338;p34"/>
          <p:cNvSpPr txBox="1"/>
          <p:nvPr>
            <p:ph idx="1" type="body"/>
          </p:nvPr>
        </p:nvSpPr>
        <p:spPr>
          <a:xfrm>
            <a:off x="457200" y="714356"/>
            <a:ext cx="7467600" cy="57595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74320" lvl="0" marL="27432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680"/>
              <a:buChar char="🞆"/>
            </a:pPr>
            <a:r>
              <a:rPr lang="en-IN"/>
              <a:t>Linear snowball sampling- asked to provide reference of only one similar subject</a:t>
            </a:r>
            <a:endParaRPr/>
          </a:p>
          <a:p>
            <a:pPr indent="-274320" lvl="0" marL="27432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ts val="1680"/>
              <a:buChar char="🞆"/>
            </a:pPr>
            <a:r>
              <a:rPr lang="en-IN"/>
              <a:t>Exponential non discriminative – provide references of at least two similar sample</a:t>
            </a:r>
            <a:endParaRPr/>
          </a:p>
          <a:p>
            <a:pPr indent="-274320" lvl="0" marL="27432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ts val="1680"/>
              <a:buChar char="🞆"/>
            </a:pPr>
            <a:r>
              <a:rPr lang="en-IN"/>
              <a:t>Exponential discriminative – one sample is selected asked for two reference, out of which one subject is active to provide further reference</a:t>
            </a:r>
            <a:endParaRPr/>
          </a:p>
          <a:p>
            <a:pPr indent="-167640" lvl="0" marL="274320" rtl="0" algn="l">
              <a:spcBef>
                <a:spcPts val="600"/>
              </a:spcBef>
              <a:spcAft>
                <a:spcPts val="0"/>
              </a:spcAft>
              <a:buSzPts val="168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4"/>
          <p:cNvSpPr txBox="1"/>
          <p:nvPr>
            <p:ph type="title"/>
          </p:nvPr>
        </p:nvSpPr>
        <p:spPr>
          <a:xfrm>
            <a:off x="457200" y="274638"/>
            <a:ext cx="7467600" cy="65403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Century Schoolbook"/>
              <a:buNone/>
            </a:pPr>
            <a:r>
              <a:rPr lang="en-IN"/>
              <a:t>purposes</a:t>
            </a:r>
            <a:endParaRPr/>
          </a:p>
        </p:txBody>
      </p:sp>
      <p:sp>
        <p:nvSpPr>
          <p:cNvPr id="158" name="Google Shape;158;p4"/>
          <p:cNvSpPr txBox="1"/>
          <p:nvPr>
            <p:ph idx="1" type="body"/>
          </p:nvPr>
        </p:nvSpPr>
        <p:spPr>
          <a:xfrm>
            <a:off x="457200" y="1071546"/>
            <a:ext cx="7467600" cy="54024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-274320" lvl="0" marL="27432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70000"/>
              <a:buNone/>
            </a:pPr>
            <a:r>
              <a:rPr lang="en-IN"/>
              <a:t>	1. Economical:</a:t>
            </a:r>
            <a:endParaRPr/>
          </a:p>
          <a:p>
            <a:pPr indent="-274320" lvl="1" marL="640080" rtl="0" algn="l">
              <a:lnSpc>
                <a:spcPct val="150000"/>
              </a:lnSpc>
              <a:spcBef>
                <a:spcPts val="388"/>
              </a:spcBef>
              <a:spcAft>
                <a:spcPts val="0"/>
              </a:spcAft>
              <a:buSzPct val="79999"/>
              <a:buNone/>
            </a:pPr>
            <a:r>
              <a:rPr lang="en-IN"/>
              <a:t>-It is not possible and economical to study an entire</a:t>
            </a:r>
            <a:endParaRPr/>
          </a:p>
          <a:p>
            <a:pPr indent="-274320" lvl="1" marL="640080" rtl="0" algn="l">
              <a:lnSpc>
                <a:spcPct val="150000"/>
              </a:lnSpc>
              <a:spcBef>
                <a:spcPts val="388"/>
              </a:spcBef>
              <a:spcAft>
                <a:spcPts val="0"/>
              </a:spcAft>
              <a:buSzPct val="79999"/>
              <a:buNone/>
            </a:pPr>
            <a:r>
              <a:rPr lang="en-IN"/>
              <a:t> population interms of time, money and resources</a:t>
            </a:r>
            <a:endParaRPr/>
          </a:p>
          <a:p>
            <a:pPr indent="-274320" lvl="1" marL="640080" rtl="0" algn="l">
              <a:lnSpc>
                <a:spcPct val="150000"/>
              </a:lnSpc>
              <a:spcBef>
                <a:spcPts val="388"/>
              </a:spcBef>
              <a:spcAft>
                <a:spcPts val="0"/>
              </a:spcAft>
              <a:buSzPct val="79999"/>
              <a:buNone/>
            </a:pPr>
            <a:r>
              <a:rPr lang="en-IN"/>
              <a:t>-It provides an economical option for the researcher to generate evidences</a:t>
            </a:r>
            <a:endParaRPr/>
          </a:p>
          <a:p>
            <a:pPr indent="-274320" lvl="1" marL="640080" rtl="0" algn="l">
              <a:lnSpc>
                <a:spcPct val="150000"/>
              </a:lnSpc>
              <a:spcBef>
                <a:spcPts val="388"/>
              </a:spcBef>
              <a:spcAft>
                <a:spcPts val="0"/>
              </a:spcAft>
              <a:buSzPct val="79999"/>
              <a:buNone/>
            </a:pPr>
            <a:r>
              <a:rPr lang="en-IN"/>
              <a:t>2. Improved quality of data:</a:t>
            </a:r>
            <a:endParaRPr/>
          </a:p>
          <a:p>
            <a:pPr indent="-274345" lvl="1" marL="640080" rtl="0" algn="l">
              <a:lnSpc>
                <a:spcPct val="150000"/>
              </a:lnSpc>
              <a:spcBef>
                <a:spcPts val="388"/>
              </a:spcBef>
              <a:spcAft>
                <a:spcPts val="0"/>
              </a:spcAft>
              <a:buSzPct val="79999"/>
              <a:buFont typeface="Century Schoolbook"/>
              <a:buChar char="-"/>
            </a:pPr>
            <a:r>
              <a:rPr lang="en-IN"/>
              <a:t>Maintain the quality of research work which is not possible in entire population</a:t>
            </a:r>
            <a:endParaRPr/>
          </a:p>
          <a:p>
            <a:pPr indent="-274320" lvl="1" marL="640080" rtl="0" algn="l">
              <a:lnSpc>
                <a:spcPct val="150000"/>
              </a:lnSpc>
              <a:spcBef>
                <a:spcPts val="388"/>
              </a:spcBef>
              <a:spcAft>
                <a:spcPts val="0"/>
              </a:spcAft>
              <a:buSzPct val="79999"/>
              <a:buNone/>
            </a:pPr>
            <a:r>
              <a:rPr lang="en-IN"/>
              <a:t>3. Quick study result</a:t>
            </a:r>
            <a:endParaRPr/>
          </a:p>
          <a:p>
            <a:pPr indent="-274345" lvl="1" marL="640080" rtl="0" algn="l">
              <a:lnSpc>
                <a:spcPct val="150000"/>
              </a:lnSpc>
              <a:spcBef>
                <a:spcPts val="388"/>
              </a:spcBef>
              <a:spcAft>
                <a:spcPts val="0"/>
              </a:spcAft>
              <a:buSzPct val="79999"/>
              <a:buFont typeface="Century Schoolbook"/>
              <a:buChar char="-"/>
            </a:pPr>
            <a:r>
              <a:rPr lang="en-IN"/>
              <a:t>- immpossible to generate result in larger population</a:t>
            </a:r>
            <a:endParaRPr/>
          </a:p>
          <a:p>
            <a:pPr indent="-274345" lvl="1" marL="640080" rtl="0" algn="l">
              <a:lnSpc>
                <a:spcPct val="150000"/>
              </a:lnSpc>
              <a:spcBef>
                <a:spcPts val="388"/>
              </a:spcBef>
              <a:spcAft>
                <a:spcPts val="0"/>
              </a:spcAft>
              <a:buSzPct val="79999"/>
              <a:buFont typeface="Century Schoolbook"/>
              <a:buChar char="-"/>
            </a:pPr>
            <a:r>
              <a:rPr lang="en-IN"/>
              <a:t>Generating faster result is an objective</a:t>
            </a:r>
            <a:endParaRPr/>
          </a:p>
          <a:p>
            <a:pPr indent="-274320" lvl="1" marL="640080" rtl="0" algn="l">
              <a:lnSpc>
                <a:spcPct val="150000"/>
              </a:lnSpc>
              <a:spcBef>
                <a:spcPts val="388"/>
              </a:spcBef>
              <a:spcAft>
                <a:spcPts val="0"/>
              </a:spcAft>
              <a:buSzPct val="79999"/>
              <a:buNone/>
            </a:pPr>
            <a:r>
              <a:rPr lang="en-IN"/>
              <a:t>4. Precision and accuracy of data: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5"/>
          <p:cNvSpPr txBox="1"/>
          <p:nvPr>
            <p:ph type="title"/>
          </p:nvPr>
        </p:nvSpPr>
        <p:spPr>
          <a:xfrm>
            <a:off x="457200" y="274638"/>
            <a:ext cx="7467600" cy="65403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Century Schoolbook"/>
              <a:buNone/>
            </a:pPr>
            <a:r>
              <a:rPr lang="en-IN"/>
              <a:t>Characteristics of good sample</a:t>
            </a:r>
            <a:endParaRPr/>
          </a:p>
        </p:txBody>
      </p:sp>
      <p:sp>
        <p:nvSpPr>
          <p:cNvPr id="164" name="Google Shape;164;p5"/>
          <p:cNvSpPr txBox="1"/>
          <p:nvPr>
            <p:ph idx="1" type="body"/>
          </p:nvPr>
        </p:nvSpPr>
        <p:spPr>
          <a:xfrm>
            <a:off x="457200" y="1142984"/>
            <a:ext cx="7467600" cy="53309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74320" lvl="0" marL="27432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680"/>
              <a:buChar char="🞆"/>
            </a:pPr>
            <a:r>
              <a:rPr lang="en-IN"/>
              <a:t>Representative- generalize the findings</a:t>
            </a:r>
            <a:endParaRPr/>
          </a:p>
          <a:p>
            <a:pPr indent="-274320" lvl="0" marL="27432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ts val="1680"/>
              <a:buChar char="🞆"/>
            </a:pPr>
            <a:r>
              <a:rPr lang="en-IN"/>
              <a:t>Free from bias and errors- random sampling error</a:t>
            </a:r>
            <a:endParaRPr/>
          </a:p>
          <a:p>
            <a:pPr indent="-274320" lvl="0" marL="27432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ts val="1680"/>
              <a:buChar char="🞆"/>
            </a:pPr>
            <a:r>
              <a:rPr lang="en-IN"/>
              <a:t>No substituion or incompleteness</a:t>
            </a:r>
            <a:endParaRPr/>
          </a:p>
          <a:p>
            <a:pPr indent="-274320" lvl="0" marL="27432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ts val="1680"/>
              <a:buChar char="🞆"/>
            </a:pPr>
            <a:r>
              <a:rPr lang="en-IN"/>
              <a:t>Appropriate sample size- in quantitative study larger the sample better the probability</a:t>
            </a:r>
            <a:endParaRPr/>
          </a:p>
          <a:p>
            <a:pPr indent="-167640" lvl="0" marL="27432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ts val="168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6"/>
          <p:cNvSpPr txBox="1"/>
          <p:nvPr>
            <p:ph type="title"/>
          </p:nvPr>
        </p:nvSpPr>
        <p:spPr>
          <a:xfrm>
            <a:off x="457200" y="274638"/>
            <a:ext cx="7467600" cy="65403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Century Schoolbook"/>
              <a:buNone/>
            </a:pPr>
            <a:r>
              <a:rPr lang="en-IN"/>
              <a:t>Sampling process</a:t>
            </a:r>
            <a:endParaRPr/>
          </a:p>
        </p:txBody>
      </p:sp>
      <p:sp>
        <p:nvSpPr>
          <p:cNvPr id="170" name="Google Shape;170;p6"/>
          <p:cNvSpPr txBox="1"/>
          <p:nvPr>
            <p:ph idx="1" type="body"/>
          </p:nvPr>
        </p:nvSpPr>
        <p:spPr>
          <a:xfrm>
            <a:off x="457200" y="1071546"/>
            <a:ext cx="7467600" cy="54024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457200" lvl="0" marL="457200" rtl="0" algn="l">
              <a:spcBef>
                <a:spcPts val="0"/>
              </a:spcBef>
              <a:spcAft>
                <a:spcPts val="0"/>
              </a:spcAft>
              <a:buSzPts val="1680"/>
              <a:buAutoNum type="arabicPeriod"/>
            </a:pPr>
            <a:r>
              <a:rPr lang="en-IN"/>
              <a:t>Identify and defining the target population:</a:t>
            </a:r>
            <a:endParaRPr/>
          </a:p>
          <a:p>
            <a:pPr indent="-457200" lvl="0" marL="45720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ts val="1680"/>
              <a:buNone/>
            </a:pPr>
            <a:r>
              <a:rPr lang="en-IN"/>
              <a:t>	-The target population who meet the designed set of criteria is identified which helps the researcher to generalize the information</a:t>
            </a:r>
            <a:endParaRPr/>
          </a:p>
          <a:p>
            <a:pPr indent="-457200" lvl="0" marL="45720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ts val="1680"/>
              <a:buNone/>
            </a:pPr>
            <a:r>
              <a:rPr lang="en-IN"/>
              <a:t>2. Describing the accessible population and ensuring the sampling frame:</a:t>
            </a:r>
            <a:endParaRPr/>
          </a:p>
          <a:p>
            <a:pPr indent="-457200" lvl="0" marL="45720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ts val="1680"/>
              <a:buNone/>
            </a:pPr>
            <a:r>
              <a:rPr lang="en-IN"/>
              <a:t>	- Researcher eshtablish a description about accessible population available for resaerch</a:t>
            </a:r>
            <a:endParaRPr/>
          </a:p>
          <a:p>
            <a:pPr indent="-457200" lvl="0" marL="45720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ts val="1680"/>
              <a:buNone/>
            </a:pPr>
            <a:r>
              <a:rPr lang="en-IN"/>
              <a:t>	- select a sample from accessible population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7"/>
          <p:cNvSpPr txBox="1"/>
          <p:nvPr>
            <p:ph type="title"/>
          </p:nvPr>
        </p:nvSpPr>
        <p:spPr>
          <a:xfrm>
            <a:off x="457200" y="274638"/>
            <a:ext cx="7467600" cy="825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Century Schoolbook"/>
              <a:buNone/>
            </a:pPr>
            <a:r>
              <a:t/>
            </a:r>
            <a:endParaRPr/>
          </a:p>
        </p:txBody>
      </p:sp>
      <p:sp>
        <p:nvSpPr>
          <p:cNvPr id="176" name="Google Shape;176;p7"/>
          <p:cNvSpPr txBox="1"/>
          <p:nvPr>
            <p:ph idx="1" type="body"/>
          </p:nvPr>
        </p:nvSpPr>
        <p:spPr>
          <a:xfrm>
            <a:off x="457200" y="428604"/>
            <a:ext cx="7467600" cy="60453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/>
          </a:bodyPr>
          <a:lstStyle/>
          <a:p>
            <a:pPr indent="-274320" lvl="0" marL="27432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70000"/>
              <a:buNone/>
            </a:pPr>
            <a:r>
              <a:rPr lang="en-IN"/>
              <a:t>3. Specifying the sampling unit:</a:t>
            </a:r>
            <a:endParaRPr/>
          </a:p>
          <a:p>
            <a:pPr indent="-274320" lvl="0" marL="27432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ct val="70000"/>
              <a:buNone/>
            </a:pPr>
            <a:r>
              <a:rPr lang="en-IN"/>
              <a:t>	- Researcher eshtablish inclusiona and exclusion criteria to select the sampling unit. </a:t>
            </a:r>
            <a:endParaRPr/>
          </a:p>
          <a:p>
            <a:pPr indent="-274320" lvl="0" marL="27432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ct val="70000"/>
              <a:buNone/>
            </a:pPr>
            <a:r>
              <a:rPr lang="en-IN"/>
              <a:t>	- It eliminate confusion while selecting sample</a:t>
            </a:r>
            <a:endParaRPr/>
          </a:p>
          <a:p>
            <a:pPr indent="-274320" lvl="0" marL="27432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ct val="70000"/>
              <a:buNone/>
            </a:pPr>
            <a:r>
              <a:rPr lang="en-IN"/>
              <a:t>4. Specifying sample selection methods:</a:t>
            </a:r>
            <a:endParaRPr/>
          </a:p>
          <a:p>
            <a:pPr indent="-274320" lvl="0" marL="27432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ct val="70000"/>
              <a:buNone/>
            </a:pPr>
            <a:r>
              <a:rPr lang="en-IN"/>
              <a:t>	- It is the important stage of the process where the researcher decide about the sampling technique( eg- probability or non probability) to be used.</a:t>
            </a:r>
            <a:endParaRPr/>
          </a:p>
          <a:p>
            <a:pPr indent="-274320" lvl="0" marL="27432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ct val="70000"/>
              <a:buNone/>
            </a:pPr>
            <a:r>
              <a:rPr lang="en-IN"/>
              <a:t>	- It depend upon the type of population, availability f resources, knowledge and kind of the study</a:t>
            </a:r>
            <a:endParaRPr/>
          </a:p>
          <a:p>
            <a:pPr indent="-274320" lvl="0" marL="274320" rtl="0" algn="l">
              <a:spcBef>
                <a:spcPts val="600"/>
              </a:spcBef>
              <a:spcAft>
                <a:spcPts val="0"/>
              </a:spcAft>
              <a:buSzPct val="7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8"/>
          <p:cNvSpPr txBox="1"/>
          <p:nvPr>
            <p:ph type="title"/>
          </p:nvPr>
        </p:nvSpPr>
        <p:spPr>
          <a:xfrm>
            <a:off x="457200" y="274638"/>
            <a:ext cx="7467600" cy="15396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Century Schoolbook"/>
              <a:buNone/>
            </a:pPr>
            <a:r>
              <a:t/>
            </a:r>
            <a:endParaRPr/>
          </a:p>
        </p:txBody>
      </p:sp>
      <p:sp>
        <p:nvSpPr>
          <p:cNvPr id="182" name="Google Shape;182;p8"/>
          <p:cNvSpPr txBox="1"/>
          <p:nvPr>
            <p:ph idx="1" type="body"/>
          </p:nvPr>
        </p:nvSpPr>
        <p:spPr>
          <a:xfrm>
            <a:off x="457200" y="428604"/>
            <a:ext cx="7467600" cy="60453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74320" lvl="0" marL="274320" rtl="0" algn="l">
              <a:spcBef>
                <a:spcPts val="0"/>
              </a:spcBef>
              <a:spcAft>
                <a:spcPts val="0"/>
              </a:spcAft>
              <a:buSzPts val="1680"/>
              <a:buNone/>
            </a:pPr>
            <a:r>
              <a:rPr lang="en-IN"/>
              <a:t>5. Determining sample size:</a:t>
            </a:r>
            <a:endParaRPr/>
          </a:p>
          <a:p>
            <a:pPr indent="-274320" lvl="0" marL="27432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ts val="1680"/>
              <a:buNone/>
            </a:pPr>
            <a:r>
              <a:rPr lang="en-IN"/>
              <a:t>	- Researcher determine the size of the sample to plan for implementation of the sampling process acordingly</a:t>
            </a:r>
            <a:endParaRPr/>
          </a:p>
          <a:p>
            <a:pPr indent="-274320" lvl="0" marL="27432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ts val="1680"/>
              <a:buNone/>
            </a:pPr>
            <a:r>
              <a:rPr lang="en-IN"/>
              <a:t>6. Specifying sampling plan:</a:t>
            </a:r>
            <a:endParaRPr/>
          </a:p>
          <a:p>
            <a:pPr indent="-274320" lvl="0" marL="27432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ts val="1680"/>
              <a:buNone/>
            </a:pPr>
            <a:r>
              <a:rPr lang="en-IN"/>
              <a:t>	- prepares a final sampling plan</a:t>
            </a:r>
            <a:endParaRPr/>
          </a:p>
          <a:p>
            <a:pPr indent="-274320" lvl="0" marL="27432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ts val="1680"/>
              <a:buNone/>
            </a:pPr>
            <a:r>
              <a:rPr lang="en-IN"/>
              <a:t>7. Selecting a desired sample</a:t>
            </a:r>
            <a:endParaRPr/>
          </a:p>
          <a:p>
            <a:pPr indent="-274320" lvl="0" marL="27432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ts val="1680"/>
              <a:buNone/>
            </a:pPr>
            <a:r>
              <a:rPr lang="en-IN"/>
              <a:t>	- Select a representative part of the population used by the researcher for data collection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9"/>
          <p:cNvSpPr txBox="1"/>
          <p:nvPr>
            <p:ph type="title"/>
          </p:nvPr>
        </p:nvSpPr>
        <p:spPr>
          <a:xfrm>
            <a:off x="457200" y="274638"/>
            <a:ext cx="7467600" cy="8683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Century Schoolbook"/>
              <a:buNone/>
            </a:pPr>
            <a:r>
              <a:rPr lang="en-IN"/>
              <a:t>Types of sampling technique</a:t>
            </a:r>
            <a:endParaRPr/>
          </a:p>
        </p:txBody>
      </p:sp>
      <p:sp>
        <p:nvSpPr>
          <p:cNvPr id="188" name="Google Shape;188;p9"/>
          <p:cNvSpPr txBox="1"/>
          <p:nvPr>
            <p:ph idx="1" type="body"/>
          </p:nvPr>
        </p:nvSpPr>
        <p:spPr>
          <a:xfrm>
            <a:off x="457200" y="1214422"/>
            <a:ext cx="7467600" cy="52595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74320" lvl="0" marL="27432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680"/>
              <a:buChar char="🞆"/>
            </a:pPr>
            <a:r>
              <a:rPr lang="en-IN"/>
              <a:t>It has two types</a:t>
            </a:r>
            <a:endParaRPr/>
          </a:p>
          <a:p>
            <a:pPr indent="-457200" lvl="0" marL="45720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ts val="1680"/>
              <a:buAutoNum type="alphaUcPeriod"/>
            </a:pPr>
            <a:r>
              <a:rPr lang="en-IN"/>
              <a:t>Probability sampling technique</a:t>
            </a:r>
            <a:endParaRPr/>
          </a:p>
          <a:p>
            <a:pPr indent="-457200" lvl="0" marL="45720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ts val="1680"/>
              <a:buAutoNum type="alphaUcPeriod"/>
            </a:pPr>
            <a:r>
              <a:rPr lang="en-IN"/>
              <a:t>Non probability sampling technique</a:t>
            </a:r>
            <a:endParaRPr/>
          </a:p>
          <a:p>
            <a:pPr indent="-457200" lvl="0" marL="45720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ts val="1680"/>
              <a:buNone/>
            </a:pPr>
            <a:r>
              <a:t/>
            </a:r>
            <a:endParaRPr/>
          </a:p>
          <a:p>
            <a:pPr indent="-457200" lvl="0" marL="45720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ts val="1680"/>
              <a:buAutoNum type="alphaUcPeriod"/>
            </a:pPr>
            <a:r>
              <a:rPr lang="en-IN"/>
              <a:t>Probability sampling technique:</a:t>
            </a:r>
            <a:endParaRPr/>
          </a:p>
          <a:p>
            <a:pPr indent="-457200" lvl="0" marL="45720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SzPts val="1680"/>
              <a:buChar char="🞆"/>
            </a:pPr>
            <a:r>
              <a:rPr lang="en-IN"/>
              <a:t>It involves random selection of elements of the population which provides equal chances to all individuals in the population of getting selected</a:t>
            </a:r>
            <a:endParaRPr/>
          </a:p>
          <a:p>
            <a:pPr indent="-457200" lvl="0" marL="457200" rtl="0" algn="l">
              <a:spcBef>
                <a:spcPts val="600"/>
              </a:spcBef>
              <a:spcAft>
                <a:spcPts val="0"/>
              </a:spcAft>
              <a:buSzPts val="168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riel">
  <a:themeElements>
    <a:clrScheme name="Oriel">
      <a:dk1>
        <a:srgbClr val="000000"/>
      </a:dk1>
      <a:lt1>
        <a:srgbClr val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2023-03-06T05:10:09Z</dcterms:created>
  <dc:creator>swaraj</dc:creator>
</cp:coreProperties>
</file>