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0"/>
  </p:notesMasterIdLst>
  <p:sldIdLst>
    <p:sldId id="292" r:id="rId2"/>
    <p:sldId id="293" r:id="rId3"/>
    <p:sldId id="294" r:id="rId4"/>
    <p:sldId id="295" r:id="rId5"/>
    <p:sldId id="291" r:id="rId6"/>
    <p:sldId id="272" r:id="rId7"/>
    <p:sldId id="276" r:id="rId8"/>
    <p:sldId id="258" r:id="rId9"/>
    <p:sldId id="273" r:id="rId10"/>
    <p:sldId id="274" r:id="rId11"/>
    <p:sldId id="275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287" r:id="rId36"/>
    <p:sldId id="288" r:id="rId37"/>
    <p:sldId id="289" r:id="rId38"/>
    <p:sldId id="290" r:id="rId3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87" autoAdjust="0"/>
    <p:restoredTop sz="86380" autoAdjust="0"/>
  </p:normalViewPr>
  <p:slideViewPr>
    <p:cSldViewPr>
      <p:cViewPr>
        <p:scale>
          <a:sx n="66" d="100"/>
          <a:sy n="66" d="100"/>
        </p:scale>
        <p:origin x="-1272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7994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012902-1189-4891-8ACD-6CF8DDF32205}" type="datetimeFigureOut">
              <a:rPr lang="en-US" smtClean="0"/>
              <a:pPr/>
              <a:t>12/11/2023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3FB680-9A87-426E-96FB-5815CF7B9FA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12/11/2023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12/11/2023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12/11/2023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12/11/2023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12/11/2023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12/11/2023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ACID BASE IMBALANCE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By</a:t>
            </a:r>
          </a:p>
          <a:p>
            <a:r>
              <a:rPr lang="en-US" dirty="0" err="1" smtClean="0"/>
              <a:t>Jyothy</a:t>
            </a:r>
            <a:r>
              <a:rPr lang="en-US" dirty="0" smtClean="0"/>
              <a:t> Elizabeth John</a:t>
            </a:r>
          </a:p>
          <a:p>
            <a:r>
              <a:rPr lang="en-US" dirty="0" smtClean="0"/>
              <a:t>Clinical instructor</a:t>
            </a:r>
          </a:p>
          <a:p>
            <a:r>
              <a:rPr lang="en-US" dirty="0" smtClean="0"/>
              <a:t>JMCON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RESPIRATORY regulation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Buffers produce only temporary solution to acid base imbalance</a:t>
            </a:r>
          </a:p>
          <a:p>
            <a:r>
              <a:rPr lang="en-US" dirty="0" smtClean="0"/>
              <a:t>When chemical buffers alone cannot prevent changes in blood pH ,the respiratory system acts</a:t>
            </a:r>
          </a:p>
          <a:p>
            <a:r>
              <a:rPr lang="en-US" dirty="0" smtClean="0"/>
              <a:t>This system either eliminates or retain C02 and maintain pH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RENAL REGULATION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Renal system acts slowly</a:t>
            </a:r>
          </a:p>
          <a:p>
            <a:r>
              <a:rPr lang="en-US" dirty="0" smtClean="0"/>
              <a:t>This is the third line of defense</a:t>
            </a:r>
          </a:p>
          <a:p>
            <a:r>
              <a:rPr lang="en-US" dirty="0" smtClean="0"/>
              <a:t>The role of kidney is the preservation of body’s bicarbonate store</a:t>
            </a:r>
          </a:p>
          <a:p>
            <a:r>
              <a:rPr lang="en-US" dirty="0" smtClean="0"/>
              <a:t>It is done by the </a:t>
            </a:r>
            <a:r>
              <a:rPr lang="en-US" dirty="0" err="1" smtClean="0"/>
              <a:t>reabsportion</a:t>
            </a:r>
            <a:r>
              <a:rPr lang="en-US" dirty="0" smtClean="0"/>
              <a:t> of bicarbonate</a:t>
            </a:r>
          </a:p>
          <a:p>
            <a:r>
              <a:rPr lang="en-US" dirty="0" smtClean="0"/>
              <a:t>The kidneys regulate blood pH by secreting H+ ion into urine and by regenerating HCO3 for </a:t>
            </a:r>
            <a:r>
              <a:rPr lang="en-US" dirty="0" err="1" smtClean="0"/>
              <a:t>reabsorption</a:t>
            </a:r>
            <a:r>
              <a:rPr lang="en-US" dirty="0" smtClean="0"/>
              <a:t> into the blood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Metabolic acidosis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Metabolic acidosis is a condition that occurs when the body produces excessive quantity of acid or when kidneys do not remove acid from the body</a:t>
            </a:r>
          </a:p>
          <a:p>
            <a:r>
              <a:rPr lang="en-US" dirty="0" smtClean="0"/>
              <a:t>If it is left untreated, it can lead to </a:t>
            </a:r>
            <a:r>
              <a:rPr lang="en-US" dirty="0" err="1" smtClean="0"/>
              <a:t>acidemia</a:t>
            </a:r>
            <a:r>
              <a:rPr lang="en-US" dirty="0" smtClean="0"/>
              <a:t> or death</a:t>
            </a:r>
          </a:p>
          <a:p>
            <a:r>
              <a:rPr lang="en-US" dirty="0" smtClean="0"/>
              <a:t>In metabolic acidosis, pH is less than 7.35 due to the increased production of </a:t>
            </a:r>
            <a:r>
              <a:rPr lang="en-US" dirty="0" err="1" smtClean="0"/>
              <a:t>H+ion</a:t>
            </a:r>
            <a:r>
              <a:rPr lang="en-US" dirty="0" smtClean="0"/>
              <a:t> </a:t>
            </a:r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Etiological factors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Diabetic </a:t>
            </a:r>
            <a:r>
              <a:rPr lang="en-US" dirty="0" err="1" smtClean="0"/>
              <a:t>ketoacidosis</a:t>
            </a:r>
            <a:r>
              <a:rPr lang="en-US" dirty="0" smtClean="0"/>
              <a:t>:(deposition of </a:t>
            </a:r>
            <a:r>
              <a:rPr lang="en-US" dirty="0" err="1" smtClean="0"/>
              <a:t>ketones</a:t>
            </a:r>
            <a:r>
              <a:rPr lang="en-US" dirty="0" smtClean="0"/>
              <a:t> due to breakdown of fat)</a:t>
            </a:r>
          </a:p>
          <a:p>
            <a:r>
              <a:rPr lang="en-US" dirty="0" smtClean="0"/>
              <a:t>Lactic acidosis</a:t>
            </a:r>
          </a:p>
          <a:p>
            <a:r>
              <a:rPr lang="en-US" dirty="0" smtClean="0"/>
              <a:t>Renal diseases</a:t>
            </a:r>
          </a:p>
          <a:p>
            <a:r>
              <a:rPr lang="en-US" dirty="0" smtClean="0"/>
              <a:t>Intoxication</a:t>
            </a:r>
          </a:p>
          <a:p>
            <a:r>
              <a:rPr lang="en-US" dirty="0" smtClean="0"/>
              <a:t>Excessive alcoholism</a:t>
            </a:r>
          </a:p>
          <a:p>
            <a:r>
              <a:rPr lang="en-US" dirty="0" smtClean="0"/>
              <a:t>Starvation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Pathophysiology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Metabolic acidosis occurs when either an increase in the production of non volatile acid or loss of bicarbonate from body</a:t>
            </a:r>
          </a:p>
          <a:p>
            <a:r>
              <a:rPr lang="en-US" dirty="0" smtClean="0"/>
              <a:t>To maintain acid base balance ,each day kidney reabsorbs HCO3 through renal tubules</a:t>
            </a:r>
          </a:p>
          <a:p>
            <a:r>
              <a:rPr lang="en-US" dirty="0" smtClean="0"/>
              <a:t>Renal dysfunction causes the reduced absorption of HCO3 and results in the accumulation of acid in  blood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Clinical manifestation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Chest pain</a:t>
            </a:r>
          </a:p>
          <a:p>
            <a:r>
              <a:rPr lang="en-US" dirty="0" smtClean="0"/>
              <a:t>Palpitation</a:t>
            </a:r>
          </a:p>
          <a:p>
            <a:r>
              <a:rPr lang="en-US" dirty="0" smtClean="0"/>
              <a:t>Headache</a:t>
            </a:r>
          </a:p>
          <a:p>
            <a:r>
              <a:rPr lang="en-US" dirty="0" smtClean="0"/>
              <a:t>Altered mental status</a:t>
            </a:r>
          </a:p>
          <a:p>
            <a:r>
              <a:rPr lang="en-US" dirty="0" smtClean="0"/>
              <a:t>Nausea</a:t>
            </a:r>
          </a:p>
          <a:p>
            <a:r>
              <a:rPr lang="en-US" dirty="0" smtClean="0"/>
              <a:t>Vomiting</a:t>
            </a:r>
          </a:p>
          <a:p>
            <a:r>
              <a:rPr lang="en-US" dirty="0" smtClean="0"/>
              <a:t>Muscle weakness</a:t>
            </a:r>
          </a:p>
          <a:p>
            <a:r>
              <a:rPr lang="en-US" dirty="0" smtClean="0"/>
              <a:t>Seizure</a:t>
            </a:r>
          </a:p>
          <a:p>
            <a:r>
              <a:rPr lang="en-US" dirty="0" smtClean="0"/>
              <a:t>Coma</a:t>
            </a:r>
          </a:p>
          <a:p>
            <a:r>
              <a:rPr lang="en-US" dirty="0" err="1" smtClean="0"/>
              <a:t>Arrythmias</a:t>
            </a:r>
            <a:r>
              <a:rPr lang="en-US" dirty="0" smtClean="0"/>
              <a:t>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Diagnostic measures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ABG Analysis</a:t>
            </a:r>
          </a:p>
          <a:p>
            <a:r>
              <a:rPr lang="en-US" dirty="0" smtClean="0"/>
              <a:t>Blood pH less than 7.35</a:t>
            </a:r>
          </a:p>
          <a:p>
            <a:r>
              <a:rPr lang="en-US" dirty="0" smtClean="0"/>
              <a:t>Bicarbonate level less than 22 </a:t>
            </a:r>
            <a:r>
              <a:rPr lang="en-US" dirty="0" err="1" smtClean="0"/>
              <a:t>meq</a:t>
            </a:r>
            <a:r>
              <a:rPr lang="en-US" dirty="0" smtClean="0"/>
              <a:t>/l</a:t>
            </a:r>
          </a:p>
          <a:p>
            <a:r>
              <a:rPr lang="en-US" dirty="0" smtClean="0"/>
              <a:t>Renal function test</a:t>
            </a:r>
          </a:p>
          <a:p>
            <a:r>
              <a:rPr lang="en-US" dirty="0" smtClean="0"/>
              <a:t>Urine analysis to detect </a:t>
            </a:r>
            <a:r>
              <a:rPr lang="en-US" dirty="0" err="1" smtClean="0"/>
              <a:t>ketone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Management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pH under 7.1 is an emergency condition due to the risk of cardiac arrhythmias</a:t>
            </a:r>
          </a:p>
          <a:p>
            <a:r>
              <a:rPr lang="en-US" dirty="0" smtClean="0"/>
              <a:t>Bicarbonate is given at a time under careful observation</a:t>
            </a:r>
          </a:p>
          <a:p>
            <a:r>
              <a:rPr lang="en-US" dirty="0" smtClean="0"/>
              <a:t>Control of diabetes mellitus</a:t>
            </a:r>
          </a:p>
          <a:p>
            <a:r>
              <a:rPr lang="en-US" dirty="0" smtClean="0"/>
              <a:t>Treatment of underlying pathological condition</a:t>
            </a:r>
          </a:p>
          <a:p>
            <a:r>
              <a:rPr lang="en-US" dirty="0" smtClean="0"/>
              <a:t>If severe </a:t>
            </a:r>
            <a:r>
              <a:rPr lang="en-US" dirty="0" err="1" smtClean="0"/>
              <a:t>acidemia</a:t>
            </a:r>
            <a:r>
              <a:rPr lang="en-US" dirty="0" smtClean="0"/>
              <a:t> </a:t>
            </a:r>
            <a:r>
              <a:rPr lang="en-US" dirty="0" err="1" smtClean="0"/>
              <a:t>present,dialysis</a:t>
            </a:r>
            <a:r>
              <a:rPr lang="en-US" dirty="0" smtClean="0"/>
              <a:t> can be done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Alcohol cessation</a:t>
            </a:r>
          </a:p>
          <a:p>
            <a:r>
              <a:rPr lang="en-US" dirty="0" smtClean="0"/>
              <a:t>Encourage the patient to drink plenty of water to make blood alkaline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Respiratory acidosis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Respiratory acidosis is a medical emergency in which hypoventilation increases the concentration of CO2 in the blood(PaCO2) and reduces the pH</a:t>
            </a:r>
          </a:p>
          <a:p>
            <a:r>
              <a:rPr lang="en-US" dirty="0" smtClean="0"/>
              <a:t>It is manifested by low </a:t>
            </a:r>
            <a:r>
              <a:rPr lang="en-US" dirty="0" err="1" smtClean="0"/>
              <a:t>pH,high</a:t>
            </a:r>
            <a:r>
              <a:rPr lang="en-US" dirty="0" smtClean="0"/>
              <a:t> PaCO2 and a small hike in  bicarbonate level</a:t>
            </a:r>
          </a:p>
          <a:p>
            <a:r>
              <a:rPr lang="en-US" dirty="0" smtClean="0"/>
              <a:t>Acute respiratory acidosis develops and resolves within 3 days or less</a:t>
            </a:r>
          </a:p>
          <a:p>
            <a:r>
              <a:rPr lang="en-US" dirty="0" smtClean="0"/>
              <a:t>Chronic respiratory acidosis persists over a longer period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Central objective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 the end of the </a:t>
            </a:r>
            <a:r>
              <a:rPr lang="en-US" dirty="0" err="1" smtClean="0"/>
              <a:t>class,students</a:t>
            </a:r>
            <a:r>
              <a:rPr lang="en-US" dirty="0" smtClean="0"/>
              <a:t> gain knowledge regarding acid base imbalance and apply this knowledge in clinical practice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Etiological factors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Respiratory depression</a:t>
            </a:r>
          </a:p>
          <a:p>
            <a:r>
              <a:rPr lang="en-US" dirty="0" smtClean="0"/>
              <a:t>Pulmonary edema</a:t>
            </a:r>
          </a:p>
          <a:p>
            <a:r>
              <a:rPr lang="en-US" dirty="0" smtClean="0"/>
              <a:t>COPD</a:t>
            </a:r>
          </a:p>
          <a:p>
            <a:r>
              <a:rPr lang="en-US" dirty="0" err="1" smtClean="0"/>
              <a:t>Aasthma</a:t>
            </a:r>
            <a:endParaRPr lang="en-US" dirty="0" smtClean="0"/>
          </a:p>
          <a:p>
            <a:r>
              <a:rPr lang="en-US" dirty="0" err="1" smtClean="0"/>
              <a:t>Pnuemonia</a:t>
            </a:r>
            <a:endParaRPr lang="en-US" dirty="0" smtClean="0"/>
          </a:p>
          <a:p>
            <a:r>
              <a:rPr lang="en-US" dirty="0" smtClean="0"/>
              <a:t>Neuromuscular disorders like GB syndrome</a:t>
            </a:r>
          </a:p>
          <a:p>
            <a:r>
              <a:rPr lang="en-US" dirty="0" smtClean="0"/>
              <a:t>Airway obstruction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Pathophysiology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Respiratory depression causes accumulation of CO2 in the body</a:t>
            </a:r>
          </a:p>
          <a:p>
            <a:r>
              <a:rPr lang="en-US" dirty="0" smtClean="0"/>
              <a:t>CO2 mixes with water and forms carbonic acid</a:t>
            </a:r>
          </a:p>
          <a:p>
            <a:r>
              <a:rPr lang="en-US" dirty="0" smtClean="0"/>
              <a:t>Acid accumulates in the body causes academia</a:t>
            </a:r>
          </a:p>
          <a:p>
            <a:r>
              <a:rPr lang="en-US" dirty="0" smtClean="0"/>
              <a:t>As a compensatory </a:t>
            </a:r>
            <a:r>
              <a:rPr lang="en-US" dirty="0" err="1" smtClean="0"/>
              <a:t>mechanism,kidney</a:t>
            </a:r>
            <a:r>
              <a:rPr lang="en-US" dirty="0" smtClean="0"/>
              <a:t> starts to reabsorb bicarbonate causes slight rise in HCO3 in plasma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Signs and symptoms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Breathlessness</a:t>
            </a:r>
          </a:p>
          <a:p>
            <a:r>
              <a:rPr lang="en-US" dirty="0" smtClean="0"/>
              <a:t>Restlessness</a:t>
            </a:r>
          </a:p>
          <a:p>
            <a:r>
              <a:rPr lang="en-US" dirty="0" smtClean="0"/>
              <a:t>Lethargy</a:t>
            </a:r>
          </a:p>
          <a:p>
            <a:r>
              <a:rPr lang="en-US" dirty="0" smtClean="0"/>
              <a:t>Tremors</a:t>
            </a:r>
          </a:p>
          <a:p>
            <a:r>
              <a:rPr lang="en-US" dirty="0" smtClean="0"/>
              <a:t>Convulsions</a:t>
            </a:r>
          </a:p>
          <a:p>
            <a:r>
              <a:rPr lang="en-US" dirty="0" smtClean="0"/>
              <a:t>Cyanosis</a:t>
            </a:r>
          </a:p>
          <a:p>
            <a:r>
              <a:rPr lang="en-US" dirty="0" err="1" smtClean="0"/>
              <a:t>Tachypnoea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Diagnostic measures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ABG analysis shows low pH</a:t>
            </a:r>
          </a:p>
          <a:p>
            <a:r>
              <a:rPr lang="en-US" dirty="0" smtClean="0"/>
              <a:t>PaCO2 is greater than 42 mm of hg</a:t>
            </a:r>
          </a:p>
          <a:p>
            <a:r>
              <a:rPr lang="en-US" dirty="0" smtClean="0"/>
              <a:t>Chest x ray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Management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Goal of treatment is to improve the ventilation</a:t>
            </a:r>
          </a:p>
          <a:p>
            <a:r>
              <a:rPr lang="en-US" dirty="0" smtClean="0"/>
              <a:t>Bronchodilators to reduce the bronchial spasm</a:t>
            </a:r>
          </a:p>
          <a:p>
            <a:r>
              <a:rPr lang="en-US" dirty="0" smtClean="0"/>
              <a:t>Suctioning to remove the pulmonary secretions which obstruct the airway</a:t>
            </a:r>
          </a:p>
          <a:p>
            <a:r>
              <a:rPr lang="en-US" dirty="0" smtClean="0"/>
              <a:t>Oxygen administration at low flow rate and percentage</a:t>
            </a:r>
          </a:p>
          <a:p>
            <a:r>
              <a:rPr lang="en-US" dirty="0" err="1" smtClean="0"/>
              <a:t>Endotracheal</a:t>
            </a:r>
            <a:r>
              <a:rPr lang="en-US" dirty="0" smtClean="0"/>
              <a:t> intubation and mechanical ventilation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Metabolic alkalosis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Metabolic alkalosis is a clinical disturbance characterized by high pH and a high plasma bicarbonate concentration. It can be produced by the gain of bicarbonate or loss of H+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ETIOLOGICAL FACTORS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Loss of hydrogen </a:t>
            </a:r>
            <a:r>
              <a:rPr lang="en-US" dirty="0" err="1" smtClean="0"/>
              <a:t>ion:via</a:t>
            </a:r>
            <a:r>
              <a:rPr lang="en-US" dirty="0" smtClean="0"/>
              <a:t> vomiting</a:t>
            </a:r>
          </a:p>
          <a:p>
            <a:r>
              <a:rPr lang="en-US" dirty="0" smtClean="0"/>
              <a:t>Loss of sodium and potassium</a:t>
            </a:r>
          </a:p>
          <a:p>
            <a:r>
              <a:rPr lang="en-US" dirty="0" smtClean="0"/>
              <a:t>Dehydration</a:t>
            </a:r>
          </a:p>
          <a:p>
            <a:r>
              <a:rPr lang="en-US" dirty="0" smtClean="0"/>
              <a:t>Diuretic therapy</a:t>
            </a:r>
          </a:p>
          <a:p>
            <a:r>
              <a:rPr lang="en-US" dirty="0" err="1" smtClean="0"/>
              <a:t>Hypokalemia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Hyperaldosteronism</a:t>
            </a:r>
            <a:r>
              <a:rPr lang="en-US" dirty="0" smtClean="0"/>
              <a:t> </a:t>
            </a:r>
          </a:p>
          <a:p>
            <a:r>
              <a:rPr lang="en-US" dirty="0" smtClean="0"/>
              <a:t>Gastric suctioning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pathophysiology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Loss of </a:t>
            </a:r>
            <a:r>
              <a:rPr lang="en-US" dirty="0" err="1" smtClean="0"/>
              <a:t>H+ion</a:t>
            </a:r>
            <a:r>
              <a:rPr lang="en-US" dirty="0" smtClean="0"/>
              <a:t> in exchange of Na+</a:t>
            </a:r>
          </a:p>
          <a:p>
            <a:r>
              <a:rPr lang="en-US" dirty="0" err="1" smtClean="0"/>
              <a:t>Hypovolemia</a:t>
            </a:r>
            <a:r>
              <a:rPr lang="en-US" dirty="0" smtClean="0"/>
              <a:t> stimulates </a:t>
            </a:r>
            <a:r>
              <a:rPr lang="en-US" dirty="0" err="1" smtClean="0"/>
              <a:t>renin</a:t>
            </a:r>
            <a:r>
              <a:rPr lang="en-US" dirty="0" smtClean="0"/>
              <a:t> </a:t>
            </a:r>
            <a:r>
              <a:rPr lang="en-US" dirty="0" err="1" smtClean="0"/>
              <a:t>angiotensin</a:t>
            </a:r>
            <a:r>
              <a:rPr lang="en-US" dirty="0" smtClean="0"/>
              <a:t> </a:t>
            </a:r>
            <a:r>
              <a:rPr lang="en-US" dirty="0" err="1" smtClean="0"/>
              <a:t>aldosterone</a:t>
            </a:r>
            <a:r>
              <a:rPr lang="en-US" dirty="0" smtClean="0"/>
              <a:t> system</a:t>
            </a:r>
          </a:p>
          <a:p>
            <a:r>
              <a:rPr lang="en-US" dirty="0" smtClean="0"/>
              <a:t>This leads to the </a:t>
            </a:r>
            <a:r>
              <a:rPr lang="en-US" dirty="0" err="1" smtClean="0"/>
              <a:t>reabsorption</a:t>
            </a:r>
            <a:r>
              <a:rPr lang="en-US" dirty="0" smtClean="0"/>
              <a:t> of Na+ by distal tubules by exchanging H+</a:t>
            </a:r>
          </a:p>
          <a:p>
            <a:r>
              <a:rPr lang="en-US" dirty="0" smtClean="0"/>
              <a:t>In </a:t>
            </a:r>
            <a:r>
              <a:rPr lang="en-US" dirty="0" err="1" smtClean="0"/>
              <a:t>hypokalemia,K</a:t>
            </a:r>
            <a:r>
              <a:rPr lang="en-US" dirty="0" smtClean="0"/>
              <a:t>+ shifts from intracellular compartment to extracellular compartment to maintain electrical </a:t>
            </a:r>
            <a:r>
              <a:rPr lang="en-US" dirty="0" err="1" smtClean="0"/>
              <a:t>neutrality.K+is</a:t>
            </a:r>
            <a:r>
              <a:rPr lang="en-US" dirty="0" smtClean="0"/>
              <a:t> exchanged by H+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Clinical manifestations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Hand tremors</a:t>
            </a:r>
          </a:p>
          <a:p>
            <a:r>
              <a:rPr lang="en-US" dirty="0" smtClean="0"/>
              <a:t>Light headedness</a:t>
            </a:r>
          </a:p>
          <a:p>
            <a:r>
              <a:rPr lang="en-US" dirty="0" smtClean="0"/>
              <a:t>Muscle twitching</a:t>
            </a:r>
          </a:p>
          <a:p>
            <a:r>
              <a:rPr lang="en-US" dirty="0" smtClean="0"/>
              <a:t>Nausea</a:t>
            </a:r>
          </a:p>
          <a:p>
            <a:r>
              <a:rPr lang="en-US" dirty="0" smtClean="0"/>
              <a:t>Vomiting</a:t>
            </a:r>
          </a:p>
          <a:p>
            <a:r>
              <a:rPr lang="en-US" dirty="0" smtClean="0"/>
              <a:t>Confusion</a:t>
            </a:r>
          </a:p>
          <a:p>
            <a:r>
              <a:rPr lang="en-US" dirty="0" smtClean="0"/>
              <a:t>Prolonged muscle spasm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diagnosis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ABG analysis</a:t>
            </a:r>
          </a:p>
          <a:p>
            <a:r>
              <a:rPr lang="en-US" dirty="0" smtClean="0"/>
              <a:t>pH is greater than 7.45</a:t>
            </a:r>
          </a:p>
          <a:p>
            <a:r>
              <a:rPr lang="en-US" dirty="0" smtClean="0"/>
              <a:t>HCO3 level more than 26 </a:t>
            </a:r>
            <a:r>
              <a:rPr lang="en-US" dirty="0" err="1" smtClean="0"/>
              <a:t>meq</a:t>
            </a:r>
            <a:r>
              <a:rPr lang="en-US" dirty="0" smtClean="0"/>
              <a:t>/l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Specific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 the end of the </a:t>
            </a:r>
            <a:r>
              <a:rPr lang="en-US" dirty="0" err="1" smtClean="0"/>
              <a:t>class,students</a:t>
            </a:r>
            <a:r>
              <a:rPr lang="en-US" dirty="0" smtClean="0"/>
              <a:t> will be able to</a:t>
            </a:r>
          </a:p>
          <a:p>
            <a:r>
              <a:rPr lang="en-US" dirty="0" smtClean="0"/>
              <a:t>Define acid base balance</a:t>
            </a:r>
          </a:p>
          <a:p>
            <a:r>
              <a:rPr lang="en-US" dirty="0" smtClean="0"/>
              <a:t>Differentiate the types of acid base disturbances</a:t>
            </a:r>
          </a:p>
          <a:p>
            <a:r>
              <a:rPr lang="en-US" dirty="0" smtClean="0"/>
              <a:t>Explain the defense mechanisms to defend acid base imbalance</a:t>
            </a:r>
          </a:p>
          <a:p>
            <a:r>
              <a:rPr lang="en-US" dirty="0" smtClean="0"/>
              <a:t>Understand metabolic acidosis</a:t>
            </a:r>
          </a:p>
          <a:p>
            <a:r>
              <a:rPr lang="en-US" dirty="0" smtClean="0"/>
              <a:t>Elaborate the </a:t>
            </a:r>
            <a:r>
              <a:rPr lang="en-US" dirty="0" err="1" smtClean="0"/>
              <a:t>pathophysiology</a:t>
            </a:r>
            <a:r>
              <a:rPr lang="en-US" dirty="0" smtClean="0"/>
              <a:t> and management of metabolic acidosis</a:t>
            </a:r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Management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Sufficient chloride must be provided for the kidney to absorb sodium with chloride</a:t>
            </a:r>
          </a:p>
          <a:p>
            <a:r>
              <a:rPr lang="en-US" dirty="0" smtClean="0"/>
              <a:t>Restoring normal fluid volume</a:t>
            </a:r>
          </a:p>
          <a:p>
            <a:r>
              <a:rPr lang="en-US" dirty="0" err="1" smtClean="0"/>
              <a:t>Hypokalemia</a:t>
            </a:r>
            <a:r>
              <a:rPr lang="en-US" dirty="0" smtClean="0"/>
              <a:t> is managed by the administration of potassium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Respiratory alkalosis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is a medical condition in which increased respiration deviates the blood pH beyond the normal range with a concurrent reduction in the arterial level of CO2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ETIOLOGICAL FACTORS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Pulmonary disorders cause hyperventilation</a:t>
            </a:r>
          </a:p>
          <a:p>
            <a:r>
              <a:rPr lang="en-US" dirty="0" smtClean="0"/>
              <a:t>Poisoning</a:t>
            </a:r>
          </a:p>
          <a:p>
            <a:r>
              <a:rPr lang="en-US" dirty="0" smtClean="0"/>
              <a:t>Severe stress</a:t>
            </a:r>
          </a:p>
          <a:p>
            <a:r>
              <a:rPr lang="en-US" dirty="0" smtClean="0"/>
              <a:t>Vocal cord paralysis</a:t>
            </a:r>
          </a:p>
          <a:p>
            <a:r>
              <a:rPr lang="en-US" dirty="0" smtClean="0"/>
              <a:t>Thermal insult</a:t>
            </a:r>
          </a:p>
          <a:p>
            <a:r>
              <a:rPr lang="en-US" dirty="0" smtClean="0"/>
              <a:t>Exposure to high altitude areas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pathophysiology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mechanism of respiratory alkalosis occurs when some stimuli make a person to hyperventilate</a:t>
            </a:r>
          </a:p>
          <a:p>
            <a:r>
              <a:rPr lang="en-US" dirty="0" smtClean="0"/>
              <a:t>This causes increased alveolar ventilation and expulsion of CO2</a:t>
            </a:r>
          </a:p>
          <a:p>
            <a:r>
              <a:rPr lang="en-US" dirty="0" smtClean="0"/>
              <a:t>This alters the dynamic equilibrium of CO2 in circulatory system</a:t>
            </a:r>
          </a:p>
          <a:p>
            <a:r>
              <a:rPr lang="en-US" dirty="0" smtClean="0"/>
              <a:t>The </a:t>
            </a:r>
            <a:r>
              <a:rPr lang="en-US" dirty="0" err="1" smtClean="0"/>
              <a:t>H+ion</a:t>
            </a:r>
            <a:r>
              <a:rPr lang="en-US" dirty="0" smtClean="0"/>
              <a:t> concentration reduces and causes alkalosis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Clinical manifestations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Palpitation</a:t>
            </a:r>
          </a:p>
          <a:p>
            <a:r>
              <a:rPr lang="en-US" dirty="0" smtClean="0"/>
              <a:t>Convulsions</a:t>
            </a:r>
          </a:p>
          <a:p>
            <a:r>
              <a:rPr lang="en-US" dirty="0" smtClean="0"/>
              <a:t>Sweating</a:t>
            </a:r>
          </a:p>
          <a:p>
            <a:r>
              <a:rPr lang="en-US" dirty="0" err="1" smtClean="0"/>
              <a:t>Parasthesia</a:t>
            </a:r>
            <a:endParaRPr lang="en-US" dirty="0" smtClean="0"/>
          </a:p>
          <a:p>
            <a:r>
              <a:rPr lang="en-US" dirty="0" smtClean="0"/>
              <a:t>Confusion</a:t>
            </a:r>
          </a:p>
          <a:p>
            <a:r>
              <a:rPr lang="en-US" dirty="0" smtClean="0"/>
              <a:t>Light headedness</a:t>
            </a:r>
          </a:p>
          <a:p>
            <a:r>
              <a:rPr lang="en-US" dirty="0" err="1" smtClean="0"/>
              <a:t>Hypokalemia</a:t>
            </a:r>
            <a:endParaRPr lang="en-US" dirty="0" smtClean="0"/>
          </a:p>
          <a:p>
            <a:r>
              <a:rPr lang="en-US" dirty="0" smtClean="0"/>
              <a:t>Cardiac </a:t>
            </a:r>
            <a:r>
              <a:rPr lang="en-US" dirty="0" err="1" smtClean="0"/>
              <a:t>arrythmias</a:t>
            </a:r>
            <a:endParaRPr lang="en-US" dirty="0" smtClean="0"/>
          </a:p>
          <a:p>
            <a:r>
              <a:rPr lang="en-US" dirty="0" smtClean="0"/>
              <a:t>Muscle weakness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diagnosis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ABG analysis</a:t>
            </a:r>
          </a:p>
          <a:p>
            <a:r>
              <a:rPr lang="en-US" dirty="0" smtClean="0"/>
              <a:t>Low paCO2</a:t>
            </a:r>
          </a:p>
          <a:p>
            <a:r>
              <a:rPr lang="en-US" dirty="0" smtClean="0"/>
              <a:t>High pH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Treatement</a:t>
            </a:r>
            <a:r>
              <a:rPr lang="en-US" dirty="0" smtClean="0"/>
              <a:t> of underlying pathological conditions</a:t>
            </a:r>
          </a:p>
          <a:p>
            <a:r>
              <a:rPr lang="en-US" dirty="0" err="1" smtClean="0"/>
              <a:t>Rebreathing</a:t>
            </a:r>
            <a:r>
              <a:rPr lang="en-US" dirty="0" smtClean="0"/>
              <a:t> of CO2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28600" y="381000"/>
            <a:ext cx="7620000" cy="6075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Smeltzer</a:t>
            </a:r>
            <a:r>
              <a:rPr lang="en-US" dirty="0" smtClean="0"/>
              <a:t>, S., Bare, B. G., Hinkle, J.L., Cheever, K. H. Brunner &amp; </a:t>
            </a:r>
            <a:r>
              <a:rPr lang="en-US" dirty="0" err="1" smtClean="0"/>
              <a:t>Suddarth’s</a:t>
            </a:r>
            <a:r>
              <a:rPr lang="en-US" dirty="0" smtClean="0"/>
              <a:t> Text Book of Medical Surgical Nursing. New Delhi : </a:t>
            </a:r>
            <a:r>
              <a:rPr lang="en-US" dirty="0" err="1" smtClean="0"/>
              <a:t>Wolters</a:t>
            </a:r>
            <a:r>
              <a:rPr lang="en-US" dirty="0" smtClean="0"/>
              <a:t> </a:t>
            </a:r>
            <a:r>
              <a:rPr lang="en-US" dirty="0" err="1" smtClean="0"/>
              <a:t>Kluwer</a:t>
            </a:r>
            <a:r>
              <a:rPr lang="en-US" dirty="0" smtClean="0"/>
              <a:t>.</a:t>
            </a:r>
          </a:p>
          <a:p>
            <a:r>
              <a:rPr lang="en-US" dirty="0" smtClean="0"/>
              <a:t>Boon, N. A., </a:t>
            </a:r>
            <a:r>
              <a:rPr lang="en-US" dirty="0" err="1" smtClean="0"/>
              <a:t>Colledge</a:t>
            </a:r>
            <a:r>
              <a:rPr lang="en-US" dirty="0" smtClean="0"/>
              <a:t>, N. R., Et al. Davidson’s Principles&amp; Practice of </a:t>
            </a:r>
            <a:r>
              <a:rPr lang="en-US" smtClean="0"/>
              <a:t>Medicine.Noida</a:t>
            </a:r>
            <a:r>
              <a:rPr lang="en-US" dirty="0" smtClean="0"/>
              <a:t>: Elsevier.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Explain respiratory </a:t>
            </a:r>
            <a:r>
              <a:rPr lang="en-US" dirty="0" err="1" smtClean="0"/>
              <a:t>acisosis</a:t>
            </a:r>
            <a:endParaRPr lang="en-US" dirty="0" smtClean="0"/>
          </a:p>
          <a:p>
            <a:r>
              <a:rPr lang="en-US" dirty="0" smtClean="0"/>
              <a:t>Identify the </a:t>
            </a:r>
            <a:r>
              <a:rPr lang="en-US" dirty="0" err="1" smtClean="0"/>
              <a:t>pathophysiology</a:t>
            </a:r>
            <a:r>
              <a:rPr lang="en-US" dirty="0" smtClean="0"/>
              <a:t> and management of respiratory acidosis</a:t>
            </a:r>
          </a:p>
          <a:p>
            <a:r>
              <a:rPr lang="en-US" dirty="0" smtClean="0"/>
              <a:t>Analyze metabolic alkalosis</a:t>
            </a:r>
          </a:p>
          <a:p>
            <a:r>
              <a:rPr lang="en-US" dirty="0" smtClean="0"/>
              <a:t>Identify the </a:t>
            </a:r>
            <a:r>
              <a:rPr lang="en-US" dirty="0" err="1" smtClean="0"/>
              <a:t>pathophysiology</a:t>
            </a:r>
            <a:r>
              <a:rPr lang="en-US" dirty="0" smtClean="0"/>
              <a:t> and management of metabolic alkalosis</a:t>
            </a:r>
          </a:p>
          <a:p>
            <a:r>
              <a:rPr lang="en-US" dirty="0" smtClean="0"/>
              <a:t>Understand respiratory alkalosis</a:t>
            </a:r>
          </a:p>
          <a:p>
            <a:r>
              <a:rPr lang="en-US" dirty="0" smtClean="0"/>
              <a:t>Explain the </a:t>
            </a:r>
            <a:r>
              <a:rPr lang="en-US" dirty="0" err="1" smtClean="0"/>
              <a:t>pathophysiology</a:t>
            </a:r>
            <a:r>
              <a:rPr lang="en-US" dirty="0" smtClean="0"/>
              <a:t> and management of metabolic alkalosis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Acid base imbalance is an abnormality of the human body’s normal balance of acids and bases that causes the plasma pH to deviate out of the normal range</a:t>
            </a:r>
          </a:p>
          <a:p>
            <a:r>
              <a:rPr lang="en-US" dirty="0" smtClean="0"/>
              <a:t>An excess of acid is called acidosis or academia</a:t>
            </a:r>
          </a:p>
          <a:p>
            <a:r>
              <a:rPr lang="en-US" dirty="0" smtClean="0"/>
              <a:t>An excess of base is called alkalosis or </a:t>
            </a:r>
            <a:r>
              <a:rPr lang="en-US" dirty="0" err="1" smtClean="0"/>
              <a:t>alkalemia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Our human body produces acid daily as the result of cellular metabolism</a:t>
            </a:r>
          </a:p>
          <a:p>
            <a:r>
              <a:rPr lang="en-US" dirty="0" smtClean="0"/>
              <a:t>Acid is any compound which forms H+ ions in a </a:t>
            </a:r>
            <a:r>
              <a:rPr lang="en-US" dirty="0" err="1" smtClean="0"/>
              <a:t>solution.That</a:t>
            </a:r>
            <a:r>
              <a:rPr lang="en-US" dirty="0" smtClean="0"/>
              <a:t> is proton donor</a:t>
            </a:r>
          </a:p>
          <a:p>
            <a:r>
              <a:rPr lang="en-US" dirty="0" smtClean="0"/>
              <a:t>Base is any compound which combines  with H+ ion in a </a:t>
            </a:r>
            <a:r>
              <a:rPr lang="en-US" dirty="0" err="1" smtClean="0"/>
              <a:t>solution.Proton</a:t>
            </a:r>
            <a:r>
              <a:rPr lang="en-US" dirty="0" smtClean="0"/>
              <a:t> acceptor</a:t>
            </a:r>
          </a:p>
          <a:p>
            <a:r>
              <a:rPr lang="en-US" dirty="0" smtClean="0"/>
              <a:t>pH is the measure of hydrogen ion concentration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NORMAL VALUES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pH is 7.35-7.45</a:t>
            </a:r>
          </a:p>
          <a:p>
            <a:r>
              <a:rPr lang="en-US" dirty="0" smtClean="0"/>
              <a:t>Bicarbonate level 22-26 </a:t>
            </a:r>
            <a:r>
              <a:rPr lang="en-US" dirty="0" err="1" smtClean="0"/>
              <a:t>meq</a:t>
            </a:r>
            <a:r>
              <a:rPr lang="en-US" dirty="0" smtClean="0"/>
              <a:t>/l</a:t>
            </a:r>
          </a:p>
          <a:p>
            <a:r>
              <a:rPr lang="en-US" dirty="0" smtClean="0"/>
              <a:t>paCO2 35-45 mm of Hg</a:t>
            </a:r>
          </a:p>
          <a:p>
            <a:r>
              <a:rPr lang="en-US" dirty="0" smtClean="0"/>
              <a:t>PaO2 80-100 mm of Hg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Compensatory mechanisms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Activation of buffers'</a:t>
            </a:r>
          </a:p>
          <a:p>
            <a:endParaRPr lang="en-US" dirty="0" smtClean="0"/>
          </a:p>
          <a:p>
            <a:r>
              <a:rPr lang="en-US" dirty="0" smtClean="0"/>
              <a:t>Respiratory compensation</a:t>
            </a:r>
          </a:p>
          <a:p>
            <a:r>
              <a:rPr lang="en-US" dirty="0" smtClean="0"/>
              <a:t>Renal compensation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Buffers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Buffers are the first line of defense when there is acid base imbalance</a:t>
            </a:r>
          </a:p>
          <a:p>
            <a:r>
              <a:rPr lang="en-US" dirty="0" smtClean="0"/>
              <a:t>Two most common buffers system are bicarbonate and non bicarbonate</a:t>
            </a:r>
          </a:p>
          <a:p>
            <a:r>
              <a:rPr lang="en-US" dirty="0" smtClean="0"/>
              <a:t>These buffer system regulates the blood pH by binding or releasing </a:t>
            </a:r>
            <a:r>
              <a:rPr lang="en-US" dirty="0" err="1" smtClean="0"/>
              <a:t>H+ion</a:t>
            </a:r>
            <a:endParaRPr lang="en-US" dirty="0" smtClean="0"/>
          </a:p>
          <a:p>
            <a:r>
              <a:rPr lang="en-US" dirty="0" smtClean="0"/>
              <a:t>Eg.HCL(strong acid)+NaHCO3=H2CO3(weak acid)+</a:t>
            </a:r>
            <a:r>
              <a:rPr lang="en-US" dirty="0" err="1" smtClean="0"/>
              <a:t>NaCl</a:t>
            </a:r>
            <a:endParaRPr lang="en-US" dirty="0" smtClean="0"/>
          </a:p>
          <a:p>
            <a:r>
              <a:rPr lang="en-US" dirty="0" err="1" smtClean="0"/>
              <a:t>NaOH</a:t>
            </a:r>
            <a:r>
              <a:rPr lang="en-US" dirty="0" smtClean="0"/>
              <a:t>(strong base)+H2CO3=NaHCO3(weak base)+H2O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751</TotalTime>
  <Words>1108</Words>
  <Application>Microsoft Office PowerPoint</Application>
  <PresentationFormat>On-screen Show (4:3)</PresentationFormat>
  <Paragraphs>196</Paragraphs>
  <Slides>38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39" baseType="lpstr">
      <vt:lpstr>Opulent</vt:lpstr>
      <vt:lpstr>ACID BASE IMBALANCE</vt:lpstr>
      <vt:lpstr>Central objective</vt:lpstr>
      <vt:lpstr>Specific objectives</vt:lpstr>
      <vt:lpstr>Slide 4</vt:lpstr>
      <vt:lpstr>Introduction </vt:lpstr>
      <vt:lpstr>Slide 6</vt:lpstr>
      <vt:lpstr>NORMAL VALUES</vt:lpstr>
      <vt:lpstr>Compensatory mechanisms</vt:lpstr>
      <vt:lpstr>Buffers </vt:lpstr>
      <vt:lpstr>RESPIRATORY regulation</vt:lpstr>
      <vt:lpstr>RENAL REGULATION</vt:lpstr>
      <vt:lpstr>Metabolic acidosis</vt:lpstr>
      <vt:lpstr>Etiological factors</vt:lpstr>
      <vt:lpstr>Pathophysiology </vt:lpstr>
      <vt:lpstr>Clinical manifestation</vt:lpstr>
      <vt:lpstr>Diagnostic measures</vt:lpstr>
      <vt:lpstr>Management </vt:lpstr>
      <vt:lpstr>Slide 18</vt:lpstr>
      <vt:lpstr>Respiratory acidosis</vt:lpstr>
      <vt:lpstr>Etiological factors</vt:lpstr>
      <vt:lpstr>Pathophysiology </vt:lpstr>
      <vt:lpstr>Signs and symptoms</vt:lpstr>
      <vt:lpstr>Diagnostic measures</vt:lpstr>
      <vt:lpstr>Management </vt:lpstr>
      <vt:lpstr>Metabolic alkalosis</vt:lpstr>
      <vt:lpstr>ETIOLOGICAL FACTORS</vt:lpstr>
      <vt:lpstr>pathophysiology</vt:lpstr>
      <vt:lpstr>Clinical manifestations</vt:lpstr>
      <vt:lpstr>diagnosis</vt:lpstr>
      <vt:lpstr>Management </vt:lpstr>
      <vt:lpstr>Respiratory alkalosis</vt:lpstr>
      <vt:lpstr>ETIOLOGICAL FACTORS</vt:lpstr>
      <vt:lpstr>pathophysiology</vt:lpstr>
      <vt:lpstr>Clinical manifestations</vt:lpstr>
      <vt:lpstr>diagnosis</vt:lpstr>
      <vt:lpstr>management</vt:lpstr>
      <vt:lpstr>Slide 37</vt:lpstr>
      <vt:lpstr>reference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Acid base imbalance</dc:title>
  <dc:creator>user</dc:creator>
  <cp:lastModifiedBy>user</cp:lastModifiedBy>
  <cp:revision>81</cp:revision>
  <dcterms:created xsi:type="dcterms:W3CDTF">2006-08-16T00:00:00Z</dcterms:created>
  <dcterms:modified xsi:type="dcterms:W3CDTF">2023-12-11T06:20:06Z</dcterms:modified>
</cp:coreProperties>
</file>