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429" r:id="rId3"/>
    <p:sldId id="376" r:id="rId4"/>
    <p:sldId id="377" r:id="rId5"/>
    <p:sldId id="430" r:id="rId6"/>
    <p:sldId id="311" r:id="rId7"/>
    <p:sldId id="315" r:id="rId8"/>
    <p:sldId id="258" r:id="rId9"/>
    <p:sldId id="348" r:id="rId10"/>
    <p:sldId id="347" r:id="rId11"/>
    <p:sldId id="390" r:id="rId12"/>
    <p:sldId id="391" r:id="rId13"/>
    <p:sldId id="388" r:id="rId14"/>
    <p:sldId id="389" r:id="rId15"/>
    <p:sldId id="392" r:id="rId16"/>
    <p:sldId id="263" r:id="rId17"/>
    <p:sldId id="394" r:id="rId18"/>
    <p:sldId id="414" r:id="rId19"/>
    <p:sldId id="415" r:id="rId20"/>
    <p:sldId id="395" r:id="rId21"/>
    <p:sldId id="396" r:id="rId22"/>
    <p:sldId id="397" r:id="rId23"/>
    <p:sldId id="398" r:id="rId24"/>
    <p:sldId id="399" r:id="rId25"/>
    <p:sldId id="400" r:id="rId26"/>
    <p:sldId id="401" r:id="rId27"/>
    <p:sldId id="402" r:id="rId28"/>
    <p:sldId id="289" r:id="rId29"/>
    <p:sldId id="349" r:id="rId30"/>
    <p:sldId id="403" r:id="rId31"/>
    <p:sldId id="404" r:id="rId32"/>
    <p:sldId id="405" r:id="rId33"/>
    <p:sldId id="406" r:id="rId34"/>
    <p:sldId id="350" r:id="rId35"/>
    <p:sldId id="351" r:id="rId36"/>
    <p:sldId id="352" r:id="rId37"/>
    <p:sldId id="407" r:id="rId38"/>
    <p:sldId id="353" r:id="rId39"/>
    <p:sldId id="408" r:id="rId40"/>
    <p:sldId id="409" r:id="rId41"/>
    <p:sldId id="410" r:id="rId42"/>
    <p:sldId id="358" r:id="rId43"/>
    <p:sldId id="411" r:id="rId44"/>
    <p:sldId id="297" r:id="rId45"/>
    <p:sldId id="357" r:id="rId46"/>
    <p:sldId id="421" r:id="rId47"/>
    <p:sldId id="412" r:id="rId48"/>
    <p:sldId id="413" r:id="rId49"/>
    <p:sldId id="267" r:id="rId50"/>
    <p:sldId id="329" r:id="rId51"/>
    <p:sldId id="330" r:id="rId52"/>
    <p:sldId id="416" r:id="rId53"/>
    <p:sldId id="417" r:id="rId54"/>
    <p:sldId id="365" r:id="rId55"/>
    <p:sldId id="368" r:id="rId56"/>
    <p:sldId id="367" r:id="rId57"/>
    <p:sldId id="369" r:id="rId58"/>
    <p:sldId id="418" r:id="rId59"/>
    <p:sldId id="419" r:id="rId60"/>
    <p:sldId id="342" r:id="rId61"/>
    <p:sldId id="420" r:id="rId62"/>
    <p:sldId id="303" r:id="rId63"/>
    <p:sldId id="305" r:id="rId64"/>
    <p:sldId id="301" r:id="rId65"/>
    <p:sldId id="428" r:id="rId66"/>
    <p:sldId id="375" r:id="rId67"/>
    <p:sldId id="422" r:id="rId68"/>
    <p:sldId id="423" r:id="rId69"/>
    <p:sldId id="424" r:id="rId70"/>
    <p:sldId id="425" r:id="rId71"/>
    <p:sldId id="321" r:id="rId72"/>
    <p:sldId id="380" r:id="rId73"/>
    <p:sldId id="426" r:id="rId74"/>
    <p:sldId id="427" r:id="rId75"/>
    <p:sldId id="385" r:id="rId76"/>
    <p:sldId id="322" r:id="rId7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CC"/>
    <a:srgbClr val="CC9900"/>
    <a:srgbClr val="FF6600"/>
    <a:srgbClr val="CC00CC"/>
    <a:srgbClr val="0000CC"/>
    <a:srgbClr val="FF00FF"/>
    <a:srgbClr val="FF3300"/>
    <a:srgbClr val="FF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59" autoAdjust="0"/>
    <p:restoredTop sz="86380" autoAdjust="0"/>
  </p:normalViewPr>
  <p:slideViewPr>
    <p:cSldViewPr>
      <p:cViewPr varScale="1">
        <p:scale>
          <a:sx n="63" d="100"/>
          <a:sy n="63" d="100"/>
        </p:scale>
        <p:origin x="-136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31878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9C9F58-AC0C-4B43-BFC8-F8BDE3615CD3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1E4B827-25DB-44E8-A7DE-ABB1DDD65727}">
      <dgm:prSet phldrT="[Text]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Professional development </a:t>
          </a:r>
          <a:endParaRPr lang="en-US" dirty="0"/>
        </a:p>
      </dgm:t>
    </dgm:pt>
    <dgm:pt modelId="{6160F5F2-B1EB-4BEB-A01C-F2BA48781F31}" type="parTrans" cxnId="{EC84D06B-008A-42E0-A961-314EFAFAA4A9}">
      <dgm:prSet/>
      <dgm:spPr/>
      <dgm:t>
        <a:bodyPr/>
        <a:lstStyle/>
        <a:p>
          <a:endParaRPr lang="en-US"/>
        </a:p>
      </dgm:t>
    </dgm:pt>
    <dgm:pt modelId="{E34BDC33-AED6-4839-AFDE-686B7A9F2916}" type="sibTrans" cxnId="{EC84D06B-008A-42E0-A961-314EFAFAA4A9}">
      <dgm:prSet/>
      <dgm:spPr/>
      <dgm:t>
        <a:bodyPr/>
        <a:lstStyle/>
        <a:p>
          <a:endParaRPr lang="en-US"/>
        </a:p>
      </dgm:t>
    </dgm:pt>
    <dgm:pt modelId="{9DE9C96B-8A67-4AD5-8379-5D9E4CEF357E}">
      <dgm:prSet phldrT="[Text]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Update the knowledge </a:t>
          </a:r>
          <a:endParaRPr lang="en-US" dirty="0"/>
        </a:p>
      </dgm:t>
    </dgm:pt>
    <dgm:pt modelId="{E7092F4D-E5C7-4DB1-A0ED-7D9DC928C0DA}" type="parTrans" cxnId="{BF13202C-03BF-4519-96DE-CF81E6B32634}">
      <dgm:prSet/>
      <dgm:spPr/>
      <dgm:t>
        <a:bodyPr/>
        <a:lstStyle/>
        <a:p>
          <a:endParaRPr lang="en-US"/>
        </a:p>
      </dgm:t>
    </dgm:pt>
    <dgm:pt modelId="{8DE871DE-BA2C-4EFC-9955-64F207224336}" type="sibTrans" cxnId="{BF13202C-03BF-4519-96DE-CF81E6B32634}">
      <dgm:prSet/>
      <dgm:spPr/>
      <dgm:t>
        <a:bodyPr/>
        <a:lstStyle/>
        <a:p>
          <a:endParaRPr lang="en-US"/>
        </a:p>
      </dgm:t>
    </dgm:pt>
    <dgm:pt modelId="{782A8D04-36FC-47DF-8C7C-D9AB3D3E96A1}">
      <dgm:prSet phldrT="[Text]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Improve the creative ability </a:t>
          </a:r>
          <a:endParaRPr lang="en-US" dirty="0"/>
        </a:p>
      </dgm:t>
    </dgm:pt>
    <dgm:pt modelId="{D05B9A5D-69B5-4264-9741-61786F1A3723}" type="parTrans" cxnId="{6A65D446-03A6-41EF-AD0D-7123CC9F76F1}">
      <dgm:prSet/>
      <dgm:spPr/>
      <dgm:t>
        <a:bodyPr/>
        <a:lstStyle/>
        <a:p>
          <a:endParaRPr lang="en-US"/>
        </a:p>
      </dgm:t>
    </dgm:pt>
    <dgm:pt modelId="{C8248C0C-23A8-44D3-BFDD-FE805DD3C86E}" type="sibTrans" cxnId="{6A65D446-03A6-41EF-AD0D-7123CC9F76F1}">
      <dgm:prSet/>
      <dgm:spPr/>
      <dgm:t>
        <a:bodyPr/>
        <a:lstStyle/>
        <a:p>
          <a:endParaRPr lang="en-US"/>
        </a:p>
      </dgm:t>
    </dgm:pt>
    <dgm:pt modelId="{981EB151-6142-44DF-849A-49E52ADA2FAA}">
      <dgm:prSet phldrT="[Text]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Eliminate  deficiencies </a:t>
          </a:r>
          <a:endParaRPr lang="en-US" dirty="0"/>
        </a:p>
      </dgm:t>
    </dgm:pt>
    <dgm:pt modelId="{26E11D07-F05E-408F-97C7-7C17A0E05608}" type="parTrans" cxnId="{B3DE7A93-A8E9-410B-982B-C392AC451287}">
      <dgm:prSet/>
      <dgm:spPr/>
      <dgm:t>
        <a:bodyPr/>
        <a:lstStyle/>
        <a:p>
          <a:endParaRPr lang="en-US"/>
        </a:p>
      </dgm:t>
    </dgm:pt>
    <dgm:pt modelId="{6779A6E5-0AD8-4A33-BD34-F4DC01E6B0EE}" type="sibTrans" cxnId="{B3DE7A93-A8E9-410B-982B-C392AC451287}">
      <dgm:prSet/>
      <dgm:spPr/>
      <dgm:t>
        <a:bodyPr/>
        <a:lstStyle/>
        <a:p>
          <a:endParaRPr lang="en-US"/>
        </a:p>
      </dgm:t>
    </dgm:pt>
    <dgm:pt modelId="{5C7BD3C9-94A9-426C-8E68-85C7F4F3D346}" type="pres">
      <dgm:prSet presAssocID="{C19C9F58-AC0C-4B43-BFC8-F8BDE3615CD3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72EE309-7AD1-4A69-962C-69CB720945C0}" type="pres">
      <dgm:prSet presAssocID="{C19C9F58-AC0C-4B43-BFC8-F8BDE3615CD3}" presName="axisShape" presStyleLbl="bgShp" presStyleIdx="0" presStyleCnt="1"/>
      <dgm:spPr/>
    </dgm:pt>
    <dgm:pt modelId="{B3070B5C-51F2-4C5A-9F7C-39A80770BCA1}" type="pres">
      <dgm:prSet presAssocID="{C19C9F58-AC0C-4B43-BFC8-F8BDE3615CD3}" presName="rect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0946A2-B84E-4130-83E1-16BC108BD349}" type="pres">
      <dgm:prSet presAssocID="{C19C9F58-AC0C-4B43-BFC8-F8BDE3615CD3}" presName="rect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4E3C80-676F-4B7E-8C2E-B3FFA87AAD1D}" type="pres">
      <dgm:prSet presAssocID="{C19C9F58-AC0C-4B43-BFC8-F8BDE3615CD3}" presName="rect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0FC4CF-831C-4BB5-859A-2ECE6B829DC4}" type="pres">
      <dgm:prSet presAssocID="{C19C9F58-AC0C-4B43-BFC8-F8BDE3615CD3}" presName="rect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5F80100-C9A4-493C-B5FF-ADFB4447E97C}" type="presOf" srcId="{9DE9C96B-8A67-4AD5-8379-5D9E4CEF357E}" destId="{610946A2-B84E-4130-83E1-16BC108BD349}" srcOrd="0" destOrd="0" presId="urn:microsoft.com/office/officeart/2005/8/layout/matrix2"/>
    <dgm:cxn modelId="{B3DE7A93-A8E9-410B-982B-C392AC451287}" srcId="{C19C9F58-AC0C-4B43-BFC8-F8BDE3615CD3}" destId="{981EB151-6142-44DF-849A-49E52ADA2FAA}" srcOrd="3" destOrd="0" parTransId="{26E11D07-F05E-408F-97C7-7C17A0E05608}" sibTransId="{6779A6E5-0AD8-4A33-BD34-F4DC01E6B0EE}"/>
    <dgm:cxn modelId="{C0543C07-2D75-494A-8E78-497FB8674F94}" type="presOf" srcId="{981EB151-6142-44DF-849A-49E52ADA2FAA}" destId="{850FC4CF-831C-4BB5-859A-2ECE6B829DC4}" srcOrd="0" destOrd="0" presId="urn:microsoft.com/office/officeart/2005/8/layout/matrix2"/>
    <dgm:cxn modelId="{EC84D06B-008A-42E0-A961-314EFAFAA4A9}" srcId="{C19C9F58-AC0C-4B43-BFC8-F8BDE3615CD3}" destId="{91E4B827-25DB-44E8-A7DE-ABB1DDD65727}" srcOrd="0" destOrd="0" parTransId="{6160F5F2-B1EB-4BEB-A01C-F2BA48781F31}" sibTransId="{E34BDC33-AED6-4839-AFDE-686B7A9F2916}"/>
    <dgm:cxn modelId="{6A65D446-03A6-41EF-AD0D-7123CC9F76F1}" srcId="{C19C9F58-AC0C-4B43-BFC8-F8BDE3615CD3}" destId="{782A8D04-36FC-47DF-8C7C-D9AB3D3E96A1}" srcOrd="2" destOrd="0" parTransId="{D05B9A5D-69B5-4264-9741-61786F1A3723}" sibTransId="{C8248C0C-23A8-44D3-BFDD-FE805DD3C86E}"/>
    <dgm:cxn modelId="{EF2E6097-75D9-4A16-A1F5-5CC1251049EA}" type="presOf" srcId="{91E4B827-25DB-44E8-A7DE-ABB1DDD65727}" destId="{B3070B5C-51F2-4C5A-9F7C-39A80770BCA1}" srcOrd="0" destOrd="0" presId="urn:microsoft.com/office/officeart/2005/8/layout/matrix2"/>
    <dgm:cxn modelId="{BF13202C-03BF-4519-96DE-CF81E6B32634}" srcId="{C19C9F58-AC0C-4B43-BFC8-F8BDE3615CD3}" destId="{9DE9C96B-8A67-4AD5-8379-5D9E4CEF357E}" srcOrd="1" destOrd="0" parTransId="{E7092F4D-E5C7-4DB1-A0ED-7D9DC928C0DA}" sibTransId="{8DE871DE-BA2C-4EFC-9955-64F207224336}"/>
    <dgm:cxn modelId="{5993E921-2239-4AE4-A944-D42C3FC094CF}" type="presOf" srcId="{782A8D04-36FC-47DF-8C7C-D9AB3D3E96A1}" destId="{884E3C80-676F-4B7E-8C2E-B3FFA87AAD1D}" srcOrd="0" destOrd="0" presId="urn:microsoft.com/office/officeart/2005/8/layout/matrix2"/>
    <dgm:cxn modelId="{61B92DF7-9DC6-4946-B0BF-18F5D3E1ADF0}" type="presOf" srcId="{C19C9F58-AC0C-4B43-BFC8-F8BDE3615CD3}" destId="{5C7BD3C9-94A9-426C-8E68-85C7F4F3D346}" srcOrd="0" destOrd="0" presId="urn:microsoft.com/office/officeart/2005/8/layout/matrix2"/>
    <dgm:cxn modelId="{0C883A97-00DE-4276-9878-5255B7A4C173}" type="presParOf" srcId="{5C7BD3C9-94A9-426C-8E68-85C7F4F3D346}" destId="{472EE309-7AD1-4A69-962C-69CB720945C0}" srcOrd="0" destOrd="0" presId="urn:microsoft.com/office/officeart/2005/8/layout/matrix2"/>
    <dgm:cxn modelId="{C897A4CF-5522-4C60-B2E0-E7E646BE0EFB}" type="presParOf" srcId="{5C7BD3C9-94A9-426C-8E68-85C7F4F3D346}" destId="{B3070B5C-51F2-4C5A-9F7C-39A80770BCA1}" srcOrd="1" destOrd="0" presId="urn:microsoft.com/office/officeart/2005/8/layout/matrix2"/>
    <dgm:cxn modelId="{6F31597C-550B-4B7C-ADF5-8B0763E3879C}" type="presParOf" srcId="{5C7BD3C9-94A9-426C-8E68-85C7F4F3D346}" destId="{610946A2-B84E-4130-83E1-16BC108BD349}" srcOrd="2" destOrd="0" presId="urn:microsoft.com/office/officeart/2005/8/layout/matrix2"/>
    <dgm:cxn modelId="{C39FEA08-BFD2-4D03-8A13-C281DFBF74D9}" type="presParOf" srcId="{5C7BD3C9-94A9-426C-8E68-85C7F4F3D346}" destId="{884E3C80-676F-4B7E-8C2E-B3FFA87AAD1D}" srcOrd="3" destOrd="0" presId="urn:microsoft.com/office/officeart/2005/8/layout/matrix2"/>
    <dgm:cxn modelId="{9C049C72-16C2-4B09-94E0-F77CC67A1312}" type="presParOf" srcId="{5C7BD3C9-94A9-426C-8E68-85C7F4F3D346}" destId="{850FC4CF-831C-4BB5-859A-2ECE6B829DC4}" srcOrd="4" destOrd="0" presId="urn:microsoft.com/office/officeart/2005/8/layout/matrix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BE66A9C-96EB-424F-BD44-BDC0451536AE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18FDA7A-885C-4547-8F4B-54E5376B56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66A9C-96EB-424F-BD44-BDC0451536AE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FDA7A-885C-4547-8F4B-54E5376B56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BE66A9C-96EB-424F-BD44-BDC0451536AE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18FDA7A-885C-4547-8F4B-54E5376B56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66A9C-96EB-424F-BD44-BDC0451536AE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18FDA7A-885C-4547-8F4B-54E5376B56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66A9C-96EB-424F-BD44-BDC0451536AE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18FDA7A-885C-4547-8F4B-54E5376B56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BE66A9C-96EB-424F-BD44-BDC0451536AE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18FDA7A-885C-4547-8F4B-54E5376B56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BE66A9C-96EB-424F-BD44-BDC0451536AE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18FDA7A-885C-4547-8F4B-54E5376B56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66A9C-96EB-424F-BD44-BDC0451536AE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18FDA7A-885C-4547-8F4B-54E5376B56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66A9C-96EB-424F-BD44-BDC0451536AE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18FDA7A-885C-4547-8F4B-54E5376B56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66A9C-96EB-424F-BD44-BDC0451536AE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18FDA7A-885C-4547-8F4B-54E5376B56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BE66A9C-96EB-424F-BD44-BDC0451536AE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18FDA7A-885C-4547-8F4B-54E5376B56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BE66A9C-96EB-424F-BD44-BDC0451536AE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18FDA7A-885C-4547-8F4B-54E5376B565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Mrs. </a:t>
            </a:r>
            <a:r>
              <a:rPr lang="en-US" dirty="0" err="1" smtClean="0">
                <a:solidFill>
                  <a:schemeClr val="tx1"/>
                </a:solidFill>
              </a:rPr>
              <a:t>Reena</a:t>
            </a:r>
            <a:r>
              <a:rPr lang="en-US" dirty="0" smtClean="0">
                <a:solidFill>
                  <a:schemeClr val="tx1"/>
                </a:solidFill>
              </a:rPr>
              <a:t> Vincent </a:t>
            </a:r>
          </a:p>
          <a:p>
            <a:pPr algn="r"/>
            <a:r>
              <a:rPr lang="en-US" dirty="0" smtClean="0">
                <a:solidFill>
                  <a:schemeClr val="tx1"/>
                </a:solidFill>
              </a:rPr>
              <a:t>Professor </a:t>
            </a:r>
          </a:p>
          <a:p>
            <a:pPr algn="r"/>
            <a:r>
              <a:rPr lang="en-US" dirty="0" smtClean="0">
                <a:solidFill>
                  <a:schemeClr val="tx1"/>
                </a:solidFill>
              </a:rPr>
              <a:t>JMCON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IN-SERVICE EDUCATION 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Aims of in-service education  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Nature of in-service education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 is planned activity  with </a:t>
            </a:r>
            <a:r>
              <a:rPr lang="en-US" dirty="0" smtClean="0">
                <a:solidFill>
                  <a:srgbClr val="FF00FF"/>
                </a:solidFill>
              </a:rPr>
              <a:t>predetermined objectives  and criteria for evaluation 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Designed to </a:t>
            </a:r>
            <a:r>
              <a:rPr lang="en-US" dirty="0" smtClean="0">
                <a:solidFill>
                  <a:srgbClr val="00B050"/>
                </a:solidFill>
              </a:rPr>
              <a:t>meet specific needs</a:t>
            </a:r>
            <a:r>
              <a:rPr lang="en-US" dirty="0" smtClean="0"/>
              <a:t>, remove shortcoming </a:t>
            </a:r>
            <a:r>
              <a:rPr lang="en-US" dirty="0" smtClean="0">
                <a:solidFill>
                  <a:srgbClr val="FF0000"/>
                </a:solidFill>
              </a:rPr>
              <a:t>in learning  </a:t>
            </a:r>
            <a:r>
              <a:rPr lang="en-US" dirty="0" smtClean="0"/>
              <a:t>or correct shortcoming  in </a:t>
            </a:r>
            <a:r>
              <a:rPr lang="en-US" dirty="0" smtClean="0">
                <a:solidFill>
                  <a:srgbClr val="FF0000"/>
                </a:solidFill>
              </a:rPr>
              <a:t>skill </a:t>
            </a:r>
            <a:r>
              <a:rPr lang="en-US" dirty="0" smtClean="0"/>
              <a:t>of employees.</a:t>
            </a:r>
          </a:p>
          <a:p>
            <a:r>
              <a:rPr lang="en-US" dirty="0" smtClean="0"/>
              <a:t>Focus on </a:t>
            </a:r>
            <a:r>
              <a:rPr lang="en-US" dirty="0" smtClean="0">
                <a:solidFill>
                  <a:srgbClr val="0000CC"/>
                </a:solidFill>
              </a:rPr>
              <a:t>more effective functioning  </a:t>
            </a:r>
            <a:r>
              <a:rPr lang="en-US" dirty="0" smtClean="0"/>
              <a:t>of employees.</a:t>
            </a:r>
          </a:p>
          <a:p>
            <a:r>
              <a:rPr lang="en-US" dirty="0" smtClean="0"/>
              <a:t>Focus on more </a:t>
            </a:r>
            <a:r>
              <a:rPr lang="en-US" dirty="0" smtClean="0">
                <a:solidFill>
                  <a:srgbClr val="FF0066"/>
                </a:solidFill>
              </a:rPr>
              <a:t>better functioning </a:t>
            </a:r>
            <a:r>
              <a:rPr lang="en-US" dirty="0" smtClean="0"/>
              <a:t>of the organization. </a:t>
            </a:r>
          </a:p>
          <a:p>
            <a:r>
              <a:rPr lang="en-US" dirty="0" smtClean="0"/>
              <a:t>Conducted with the </a:t>
            </a:r>
            <a:r>
              <a:rPr lang="en-US" dirty="0" smtClean="0">
                <a:solidFill>
                  <a:srgbClr val="00B050"/>
                </a:solidFill>
              </a:rPr>
              <a:t>full support of the organization. 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Adult teaching principles </a:t>
            </a:r>
            <a:r>
              <a:rPr lang="en-US" dirty="0" smtClean="0"/>
              <a:t>are taken into consideration.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General educational principles </a:t>
            </a:r>
            <a:r>
              <a:rPr lang="en-US" dirty="0" smtClean="0"/>
              <a:t>are also taken into consideration.</a:t>
            </a:r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00B0F0"/>
                </a:solidFill>
              </a:rPr>
              <a:t>philosophy   and objectives </a:t>
            </a:r>
            <a:r>
              <a:rPr lang="en-US" dirty="0" smtClean="0"/>
              <a:t>of in-service education program is in line with the goals of the health care organization.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Scope of in-service education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It helps to meet the </a:t>
            </a:r>
            <a:r>
              <a:rPr lang="en-US" dirty="0" smtClean="0">
                <a:solidFill>
                  <a:srgbClr val="00B0F0"/>
                </a:solidFill>
              </a:rPr>
              <a:t>needs of the </a:t>
            </a:r>
            <a:r>
              <a:rPr lang="en-US" dirty="0" smtClean="0"/>
              <a:t>specific health care organization .</a:t>
            </a:r>
          </a:p>
          <a:p>
            <a:r>
              <a:rPr lang="en-US" dirty="0" smtClean="0"/>
              <a:t>It enhances </a:t>
            </a:r>
            <a:r>
              <a:rPr lang="en-US" dirty="0" smtClean="0">
                <a:solidFill>
                  <a:srgbClr val="FF6600"/>
                </a:solidFill>
              </a:rPr>
              <a:t>the knowledge ,skill and attitude  </a:t>
            </a:r>
            <a:r>
              <a:rPr lang="en-US" dirty="0" smtClean="0"/>
              <a:t>for improving  the performance  of present job .</a:t>
            </a:r>
          </a:p>
          <a:p>
            <a:r>
              <a:rPr lang="en-US" dirty="0" smtClean="0"/>
              <a:t>Provide </a:t>
            </a:r>
            <a:r>
              <a:rPr lang="en-US" dirty="0" smtClean="0">
                <a:solidFill>
                  <a:srgbClr val="FF6600"/>
                </a:solidFill>
              </a:rPr>
              <a:t>credit points </a:t>
            </a:r>
            <a:r>
              <a:rPr lang="en-US" dirty="0" smtClean="0"/>
              <a:t>to nurses essential for renewing their nursing license by the state nursing council.</a:t>
            </a:r>
          </a:p>
          <a:p>
            <a:r>
              <a:rPr lang="en-US" dirty="0" smtClean="0"/>
              <a:t>Helps in </a:t>
            </a:r>
            <a:r>
              <a:rPr lang="en-US" dirty="0" smtClean="0">
                <a:solidFill>
                  <a:srgbClr val="FF6600"/>
                </a:solidFill>
              </a:rPr>
              <a:t>standardizing methods </a:t>
            </a:r>
            <a:r>
              <a:rPr lang="en-US" dirty="0" smtClean="0"/>
              <a:t>and procedures.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Improve the </a:t>
            </a:r>
            <a:r>
              <a:rPr lang="en-US" dirty="0" smtClean="0">
                <a:solidFill>
                  <a:srgbClr val="FF6600"/>
                </a:solidFill>
              </a:rPr>
              <a:t>quality and efficiency  </a:t>
            </a:r>
            <a:r>
              <a:rPr lang="en-US" dirty="0" smtClean="0"/>
              <a:t>of patient care</a:t>
            </a:r>
          </a:p>
          <a:p>
            <a:r>
              <a:rPr lang="en-US" dirty="0" smtClean="0"/>
              <a:t>Help to establish </a:t>
            </a:r>
            <a:r>
              <a:rPr lang="en-US" dirty="0" smtClean="0">
                <a:solidFill>
                  <a:srgbClr val="FF6600"/>
                </a:solidFill>
              </a:rPr>
              <a:t>high standard  of nursing care </a:t>
            </a:r>
            <a:r>
              <a:rPr lang="en-US" dirty="0" smtClean="0"/>
              <a:t>to patient care.</a:t>
            </a:r>
          </a:p>
          <a:p>
            <a:r>
              <a:rPr lang="en-US" dirty="0" smtClean="0"/>
              <a:t>Improve  </a:t>
            </a:r>
            <a:r>
              <a:rPr lang="en-US" dirty="0" smtClean="0">
                <a:solidFill>
                  <a:srgbClr val="FF6600"/>
                </a:solidFill>
              </a:rPr>
              <a:t>communication skills </a:t>
            </a:r>
            <a:r>
              <a:rPr lang="en-US" dirty="0" smtClean="0"/>
              <a:t>and thereby team work among nurses.</a:t>
            </a:r>
          </a:p>
          <a:p>
            <a:r>
              <a:rPr lang="en-US" dirty="0" smtClean="0"/>
              <a:t>Provide training for </a:t>
            </a:r>
            <a:r>
              <a:rPr lang="en-US" dirty="0" smtClean="0">
                <a:solidFill>
                  <a:srgbClr val="FF6600"/>
                </a:solidFill>
              </a:rPr>
              <a:t>special functions  such as management, team building </a:t>
            </a:r>
            <a:r>
              <a:rPr lang="en-US" dirty="0" smtClean="0"/>
              <a:t>etc.</a:t>
            </a:r>
          </a:p>
          <a:p>
            <a:r>
              <a:rPr lang="en-US" dirty="0" smtClean="0"/>
              <a:t>Improve </a:t>
            </a:r>
            <a:r>
              <a:rPr lang="en-US" dirty="0" smtClean="0">
                <a:solidFill>
                  <a:srgbClr val="FF0000"/>
                </a:solidFill>
              </a:rPr>
              <a:t>morale </a:t>
            </a:r>
            <a:r>
              <a:rPr lang="en-US" dirty="0" smtClean="0"/>
              <a:t>of employees.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         Need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Social changes  and </a:t>
            </a:r>
            <a:r>
              <a:rPr lang="en-US" dirty="0" smtClean="0">
                <a:solidFill>
                  <a:srgbClr val="FF0000"/>
                </a:solidFill>
              </a:rPr>
              <a:t>scientific  advancement 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Changes  and </a:t>
            </a:r>
            <a:r>
              <a:rPr lang="en-US" dirty="0" smtClean="0">
                <a:solidFill>
                  <a:srgbClr val="FF0000"/>
                </a:solidFill>
              </a:rPr>
              <a:t>advancement</a:t>
            </a:r>
            <a:r>
              <a:rPr lang="en-US" dirty="0" smtClean="0"/>
              <a:t>  in the field of service  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Increased  the </a:t>
            </a:r>
            <a:r>
              <a:rPr lang="en-US" dirty="0" smtClean="0">
                <a:solidFill>
                  <a:srgbClr val="FF0000"/>
                </a:solidFill>
              </a:rPr>
              <a:t>demand </a:t>
            </a:r>
            <a:r>
              <a:rPr lang="en-US" dirty="0" smtClean="0"/>
              <a:t> of nursing  services , quality care 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solidFill>
                  <a:srgbClr val="FF0000"/>
                </a:solidFill>
              </a:rPr>
              <a:t>Rapid changes  </a:t>
            </a:r>
            <a:r>
              <a:rPr lang="en-US" dirty="0" smtClean="0"/>
              <a:t>in  medical  and nursing  practice.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Nurses  to function at her </a:t>
            </a:r>
            <a:r>
              <a:rPr lang="en-US" dirty="0" smtClean="0">
                <a:solidFill>
                  <a:srgbClr val="FF0000"/>
                </a:solidFill>
              </a:rPr>
              <a:t>highest  potential  </a:t>
            </a:r>
            <a:r>
              <a:rPr lang="en-US" dirty="0" smtClean="0"/>
              <a:t>as quickly as possible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Health care delivery system </a:t>
            </a:r>
            <a:r>
              <a:rPr lang="en-US" dirty="0" smtClean="0">
                <a:solidFill>
                  <a:srgbClr val="FF0000"/>
                </a:solidFill>
              </a:rPr>
              <a:t>become more complex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066800"/>
            <a:ext cx="8153400" cy="502920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lowchart: Process 3"/>
          <p:cNvSpPr/>
          <p:nvPr/>
        </p:nvSpPr>
        <p:spPr>
          <a:xfrm>
            <a:off x="3886200" y="3352800"/>
            <a:ext cx="1371600" cy="990600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objectives  of in-service education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248400" y="2133600"/>
            <a:ext cx="1981200" cy="609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Latest knowledge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143000" y="1981200"/>
            <a:ext cx="2133600" cy="685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Enhancing quality care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886200" y="2057400"/>
            <a:ext cx="1905000" cy="685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Professional practice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90600" y="3048000"/>
            <a:ext cx="1981200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Job satisfaction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90600" y="3733800"/>
            <a:ext cx="2057400" cy="533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Communication skills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90600" y="4343400"/>
            <a:ext cx="1981200" cy="609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Discover potential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48400" y="3124200"/>
            <a:ext cx="1905000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Skill development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324600" y="4343400"/>
            <a:ext cx="1905000" cy="533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Retain staff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295400" y="5334000"/>
            <a:ext cx="1752600" cy="609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Behaviour change 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886200" y="5410200"/>
            <a:ext cx="1828800" cy="533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Performance improvement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6324600" y="5410200"/>
            <a:ext cx="2362200" cy="609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Staff development 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3505200" y="2667000"/>
            <a:ext cx="1828800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4267200" y="3124200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4572000" y="2743200"/>
            <a:ext cx="16002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5257800" y="3429000"/>
            <a:ext cx="9144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334000" y="3657600"/>
            <a:ext cx="8382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5334000" y="3733800"/>
            <a:ext cx="9144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048000" y="3200400"/>
            <a:ext cx="7620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9" idx="3"/>
          </p:cNvCxnSpPr>
          <p:nvPr/>
        </p:nvCxnSpPr>
        <p:spPr>
          <a:xfrm flipV="1">
            <a:off x="3048000" y="3657600"/>
            <a:ext cx="838200" cy="342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 flipH="1" flipV="1">
            <a:off x="2971800" y="3733800"/>
            <a:ext cx="9906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10800000" flipV="1">
            <a:off x="3048000" y="4343400"/>
            <a:ext cx="1295400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16200000" flipH="1">
            <a:off x="4000500" y="4762500"/>
            <a:ext cx="990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4419600" y="4343400"/>
            <a:ext cx="21336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Principles of in-service program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 smtClean="0"/>
              <a:t>Start with most disturbing problem </a:t>
            </a:r>
          </a:p>
          <a:p>
            <a:pPr lvl="0"/>
            <a:r>
              <a:rPr lang="en-US" dirty="0" smtClean="0"/>
              <a:t>Work with personnel </a:t>
            </a:r>
          </a:p>
          <a:p>
            <a:pPr lvl="0"/>
            <a:r>
              <a:rPr lang="en-US" dirty="0" smtClean="0"/>
              <a:t>Simple organizational structure </a:t>
            </a:r>
          </a:p>
          <a:p>
            <a:pPr lvl="0"/>
            <a:r>
              <a:rPr lang="en-US" dirty="0" smtClean="0"/>
              <a:t>One thing at a time </a:t>
            </a:r>
          </a:p>
          <a:p>
            <a:pPr lvl="0"/>
            <a:r>
              <a:rPr lang="en-US" dirty="0" smtClean="0"/>
              <a:t>Simple and short term projects </a:t>
            </a:r>
          </a:p>
          <a:p>
            <a:pPr lvl="0"/>
            <a:r>
              <a:rPr lang="en-US" dirty="0" smtClean="0"/>
              <a:t>Give time to time </a:t>
            </a:r>
          </a:p>
          <a:p>
            <a:pPr lvl="0"/>
            <a:r>
              <a:rPr lang="en-US" dirty="0" smtClean="0"/>
              <a:t>Move step by step </a:t>
            </a:r>
          </a:p>
          <a:p>
            <a:pPr lvl="0"/>
            <a:r>
              <a:rPr lang="en-US" dirty="0" smtClean="0"/>
              <a:t>Flexibility in program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It should be given in </a:t>
            </a:r>
            <a:r>
              <a:rPr lang="en-US" dirty="0" smtClean="0">
                <a:solidFill>
                  <a:srgbClr val="0000C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job setting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Every program should be </a:t>
            </a:r>
            <a:r>
              <a:rPr lang="en-US" dirty="0" smtClean="0">
                <a:solidFill>
                  <a:srgbClr val="0000C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planned and ongoing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It should be </a:t>
            </a:r>
            <a:r>
              <a:rPr lang="en-US" dirty="0" smtClean="0">
                <a:solidFill>
                  <a:srgbClr val="0000C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closely related and identified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with service components 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It should help the </a:t>
            </a:r>
            <a:r>
              <a:rPr lang="en-US" dirty="0" smtClean="0">
                <a:solidFill>
                  <a:srgbClr val="0000C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employees ‘learning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and improve her/his knowledge, skills and attitude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14478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CHARACTERISTICS  of </a:t>
            </a:r>
            <a:r>
              <a:rPr lang="en-US" sz="4000" b="1" dirty="0" smtClean="0">
                <a:solidFill>
                  <a:srgbClr val="FF0000"/>
                </a:solidFill>
              </a:rPr>
              <a:t>GOOD IN-SERVICE EDUCATION PROGRAM 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Approaches of in-service education </a:t>
            </a:r>
            <a:r>
              <a:rPr lang="en-US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programe</a:t>
            </a:r>
            <a:r>
              <a:rPr lang="en-US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US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Central objective </a:t>
            </a:r>
            <a:br>
              <a:rPr lang="en-US" b="1" dirty="0" smtClean="0">
                <a:solidFill>
                  <a:srgbClr val="FF0000"/>
                </a:solidFill>
              </a:rPr>
            </a:br>
            <a:endParaRPr lang="en-US" dirty="0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At the end of the class students in-service education  and able to describe and apply while working in the clinical and educational setting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1 .Centralized Approach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Conducted by nursing personnel in the central administration of the agency. </a:t>
            </a:r>
          </a:p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</a:rPr>
              <a:t>Advantages: </a:t>
            </a:r>
            <a:endParaRPr lang="en-US" dirty="0" smtClean="0">
              <a:solidFill>
                <a:srgbClr val="0070C0"/>
              </a:solidFill>
            </a:endParaRPr>
          </a:p>
          <a:p>
            <a:pPr lvl="0"/>
            <a:r>
              <a:rPr lang="en-US" dirty="0" smtClean="0"/>
              <a:t>Budget control </a:t>
            </a:r>
          </a:p>
          <a:p>
            <a:pPr lvl="0"/>
            <a:r>
              <a:rPr lang="en-US" dirty="0" smtClean="0"/>
              <a:t>Evaluation of program can be facilitated </a:t>
            </a:r>
          </a:p>
          <a:p>
            <a:pPr lvl="0"/>
            <a:r>
              <a:rPr lang="en-US" dirty="0" smtClean="0"/>
              <a:t>Prior decision on resources, people, places and things </a:t>
            </a:r>
          </a:p>
          <a:p>
            <a:r>
              <a:rPr lang="en-US" dirty="0" smtClean="0"/>
              <a:t>Committees are directed to work on specific problems identified by administration.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Disadvantages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en-US" dirty="0" smtClean="0">
                <a:latin typeface="Calibri" pitchFamily="34" charset="0"/>
                <a:cs typeface="Calibri" pitchFamily="34" charset="0"/>
              </a:rPr>
            </a:br>
            <a:r>
              <a:rPr lang="en-US" dirty="0" smtClean="0">
                <a:latin typeface="Calibri" pitchFamily="34" charset="0"/>
                <a:cs typeface="Calibri" pitchFamily="34" charset="0"/>
              </a:rPr>
              <a:t>It may lead to in reducing spontaneous, interested participation and enthusiasm of learners.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2.Decentralized Approach 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It is </a:t>
            </a:r>
            <a:r>
              <a:rPr lang="en-US" dirty="0" smtClean="0">
                <a:solidFill>
                  <a:srgbClr val="00B0F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planned by and conducted for the employees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of one or more units. </a:t>
            </a:r>
          </a:p>
          <a:p>
            <a:pPr lvl="0" algn="just">
              <a:lnSpc>
                <a:spcPct val="150000"/>
              </a:lnSpc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employees are expected to keep administration informed of their activities, the employees </a:t>
            </a:r>
            <a:r>
              <a:rPr lang="en-US" b="1" dirty="0" smtClean="0">
                <a:solidFill>
                  <a:srgbClr val="00B0F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are expected to develop and direct their own learning experiences</a:t>
            </a:r>
            <a:r>
              <a:rPr lang="en-US" dirty="0" smtClean="0">
                <a:solidFill>
                  <a:srgbClr val="00B0F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 this approach, control </a:t>
            </a:r>
            <a:r>
              <a:rPr lang="en-US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 planning for a 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in-service is a responsibility of employees.</a:t>
            </a:r>
            <a:endParaRPr lang="en-US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Advantages: </a:t>
            </a:r>
            <a:endParaRPr lang="en-US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Individuals are working in </a:t>
            </a:r>
            <a:r>
              <a:rPr lang="en-US" dirty="0" smtClean="0">
                <a:solidFill>
                  <a:srgbClr val="92D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the same unit and confront problems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are common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>
                <a:solidFill>
                  <a:srgbClr val="0000C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Share the responsibilities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for meeting the in-service needs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Proper contribution of the participants is expected </a:t>
            </a:r>
          </a:p>
          <a:p>
            <a:pPr>
              <a:buFont typeface="Wingdings" pitchFamily="2" charset="2"/>
              <a:buChar char="ü"/>
            </a:pP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Disadvantages: </a:t>
            </a:r>
            <a:endParaRPr lang="en-US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Lack of leadership 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Conflicts 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Inefficiency 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Less or no budget </a:t>
            </a:r>
          </a:p>
          <a:p>
            <a:endParaRPr lang="en-US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534400" cy="1371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It is </a:t>
            </a:r>
            <a:r>
              <a:rPr lang="en-US" sz="2800" b="1" dirty="0" smtClean="0">
                <a:solidFill>
                  <a:srgbClr val="00B0F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 compromise between the centralized and decentralized patterns </a:t>
            </a:r>
            <a:r>
              <a:rPr lang="en-US" sz="28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This approach involves both nursing administrators and practitioners </a:t>
            </a:r>
            <a:r>
              <a:rPr lang="en-US" sz="2800" b="1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 complementary wa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y. </a:t>
            </a:r>
          </a:p>
          <a:p>
            <a:pPr>
              <a:lnSpc>
                <a:spcPct val="150000"/>
              </a:lnSpc>
            </a:pP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228601"/>
            <a:ext cx="6400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3 </a:t>
            </a:r>
            <a:r>
              <a:rPr lang="en-US" sz="36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r>
              <a:rPr lang="en-US" sz="3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Co-</a:t>
            </a:r>
            <a:r>
              <a:rPr lang="en-US" sz="36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ordinated</a:t>
            </a:r>
            <a:r>
              <a:rPr lang="en-US" sz="3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Approach </a:t>
            </a:r>
            <a:br>
              <a:rPr lang="en-US" sz="3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en-US" sz="3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ADVANTAGES</a:t>
            </a:r>
            <a:endParaRPr lang="en-US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Mutual co-ordination and assistance to central administration is improved 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Duplication is avoided 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Unity of efforts is maintain 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276600" y="3352800"/>
            <a:ext cx="2743200" cy="9906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Areas of in-service education program me 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791200" y="1905000"/>
            <a:ext cx="2514600" cy="762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Skill training 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62000" y="1905000"/>
            <a:ext cx="3276600" cy="762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Orientation 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914400" y="4953000"/>
            <a:ext cx="3048000" cy="762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Leadership  and management 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105400" y="5029200"/>
            <a:ext cx="3429000" cy="762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Continuing education 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5867400" y="2895600"/>
            <a:ext cx="6858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6200000" flipV="1">
            <a:off x="2819400" y="2819400"/>
            <a:ext cx="6858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 flipH="1" flipV="1">
            <a:off x="3009900" y="4533900"/>
            <a:ext cx="5334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6200000" flipH="1">
            <a:off x="5715000" y="4343400"/>
            <a:ext cx="6858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FF3300"/>
                </a:solidFill>
              </a:rPr>
              <a:t>    </a:t>
            </a:r>
            <a:r>
              <a:rPr lang="en-US" b="1" dirty="0" smtClean="0">
                <a:solidFill>
                  <a:srgbClr val="FF33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 ORIENTATION </a:t>
            </a:r>
            <a:r>
              <a:rPr lang="en-US" dirty="0" smtClean="0">
                <a:solidFill>
                  <a:srgbClr val="FF3300"/>
                </a:solidFill>
              </a:rPr>
              <a:t/>
            </a:r>
            <a:br>
              <a:rPr lang="en-US" dirty="0" smtClean="0">
                <a:solidFill>
                  <a:srgbClr val="FF3300"/>
                </a:solidFill>
              </a:rPr>
            </a:br>
            <a:endParaRPr lang="en-US" dirty="0">
              <a:solidFill>
                <a:srgbClr val="FF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lvl="0" algn="just">
              <a:lnSpc>
                <a:spcPct val="150000"/>
              </a:lnSpc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Is the process of </a:t>
            </a:r>
            <a:r>
              <a:rPr lang="en-US" dirty="0" smtClean="0">
                <a:solidFill>
                  <a:srgbClr val="FF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acquiting</a:t>
            </a:r>
            <a:r>
              <a:rPr lang="en-US" dirty="0" smtClean="0">
                <a:solidFill>
                  <a:srgbClr val="0000C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 new staff with the existing work environment so that he/she can relate quickly to his/ her new surroundings.</a:t>
            </a:r>
          </a:p>
          <a:p>
            <a:pPr>
              <a:lnSpc>
                <a:spcPct val="120000"/>
              </a:lnSpc>
              <a:buNone/>
            </a:pPr>
            <a:r>
              <a:rPr lang="en-US" sz="3200" u="sng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Types of orientation </a:t>
            </a:r>
          </a:p>
          <a:p>
            <a:pPr>
              <a:lnSpc>
                <a:spcPct val="120000"/>
              </a:lnSpc>
              <a:buNone/>
            </a:pPr>
            <a:r>
              <a:rPr lang="en-US" sz="3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Two types</a:t>
            </a:r>
          </a:p>
          <a:p>
            <a:pPr>
              <a:lnSpc>
                <a:spcPct val="120000"/>
              </a:lnSpc>
            </a:pPr>
            <a:r>
              <a:rPr lang="en-US" sz="3200" dirty="0" smtClean="0">
                <a:latin typeface="Calibri" pitchFamily="34" charset="0"/>
                <a:cs typeface="Calibri" pitchFamily="34" charset="0"/>
              </a:rPr>
              <a:t>General orientation </a:t>
            </a:r>
          </a:p>
          <a:p>
            <a:pPr>
              <a:lnSpc>
                <a:spcPct val="120000"/>
              </a:lnSpc>
            </a:pPr>
            <a:r>
              <a:rPr lang="en-US" sz="3200" dirty="0" smtClean="0">
                <a:latin typeface="Calibri" pitchFamily="34" charset="0"/>
                <a:cs typeface="Calibri" pitchFamily="34" charset="0"/>
              </a:rPr>
              <a:t>Specific orientation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Specific  objectives </a:t>
            </a:r>
            <a:br>
              <a:rPr lang="en-US" b="1" dirty="0" smtClean="0">
                <a:solidFill>
                  <a:srgbClr val="FF000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r>
              <a:rPr lang="en-US" b="1" dirty="0" smtClean="0">
                <a:solidFill>
                  <a:srgbClr val="FF0000"/>
                </a:solidFill>
              </a:rPr>
              <a:t>At the end of the class student are able</a:t>
            </a:r>
            <a:endParaRPr lang="en-US" b="1" dirty="0" smtClean="0"/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FF3300"/>
                </a:solidFill>
              </a:rPr>
              <a:t> 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Define Staff development </a:t>
            </a:r>
          </a:p>
          <a:p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Define In-service education – </a:t>
            </a:r>
          </a:p>
          <a:p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Describe Concept in in-service education</a:t>
            </a:r>
          </a:p>
          <a:p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Enlist the Aims in-service education</a:t>
            </a:r>
          </a:p>
          <a:p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Explain the Nature of  in-service education</a:t>
            </a:r>
          </a:p>
          <a:p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Explain the Scope of in-service education </a:t>
            </a:r>
          </a:p>
          <a:p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Explain the Need of in-service education </a:t>
            </a:r>
          </a:p>
          <a:p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Describe the Objective of in-service education 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Importance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Provides </a:t>
            </a:r>
            <a:r>
              <a:rPr lang="en-US" sz="3200" dirty="0" smtClean="0">
                <a:solidFill>
                  <a:srgbClr val="00B0F0"/>
                </a:solidFill>
              </a:rPr>
              <a:t>essential ,relevant  and necessary </a:t>
            </a:r>
            <a:r>
              <a:rPr lang="en-US" sz="3200" dirty="0" smtClean="0"/>
              <a:t>information </a:t>
            </a:r>
          </a:p>
          <a:p>
            <a:r>
              <a:rPr lang="en-US" sz="3200" dirty="0" smtClean="0"/>
              <a:t>Helps employee to </a:t>
            </a:r>
            <a:r>
              <a:rPr lang="en-US" sz="3200" dirty="0" smtClean="0">
                <a:solidFill>
                  <a:srgbClr val="FF00FF"/>
                </a:solidFill>
              </a:rPr>
              <a:t>gain confidence </a:t>
            </a:r>
            <a:r>
              <a:rPr lang="en-US" sz="3200" dirty="0" smtClean="0"/>
              <a:t>.</a:t>
            </a:r>
          </a:p>
          <a:p>
            <a:r>
              <a:rPr lang="en-US" sz="3200" dirty="0" smtClean="0">
                <a:solidFill>
                  <a:srgbClr val="FF0066"/>
                </a:solidFill>
              </a:rPr>
              <a:t>Lessen the time </a:t>
            </a:r>
            <a:r>
              <a:rPr lang="en-US" sz="3200" dirty="0" smtClean="0"/>
              <a:t>for the employee to learn  about  new situations related to job settings </a:t>
            </a:r>
          </a:p>
          <a:p>
            <a:r>
              <a:rPr lang="en-US" sz="3200" dirty="0" smtClean="0"/>
              <a:t>Helps the new employee to develop </a:t>
            </a:r>
            <a:r>
              <a:rPr lang="en-US" sz="3200" dirty="0" smtClean="0">
                <a:solidFill>
                  <a:srgbClr val="FF0066"/>
                </a:solidFill>
              </a:rPr>
              <a:t>a sense of belonging  her.</a:t>
            </a:r>
          </a:p>
          <a:p>
            <a:endParaRPr lang="en-US" sz="3200" dirty="0" smtClean="0"/>
          </a:p>
          <a:p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Help new employees in </a:t>
            </a:r>
            <a:r>
              <a:rPr lang="en-US" sz="2800" dirty="0" smtClean="0">
                <a:solidFill>
                  <a:srgbClr val="FF00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solving initial problems and adjust the new situations 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/environment .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0000C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Acquaints her with personnel services 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readily with in the institution /community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FF6600"/>
                </a:solidFill>
                <a:latin typeface="Calibri" pitchFamily="34" charset="0"/>
                <a:cs typeface="Calibri" pitchFamily="34" charset="0"/>
              </a:rPr>
              <a:t>It eliminates </a:t>
            </a: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  Learning by trial and error </a:t>
            </a: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Passing of incorrect information by old employees and peers</a:t>
            </a: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Reduces misinterpretation </a:t>
            </a: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Mistakes  and confusion </a:t>
            </a: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Apprehension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algn="just">
              <a:lnSpc>
                <a:spcPct val="150000"/>
              </a:lnSpc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duration of orientation varies according to areas usually 3 stage processes</a:t>
            </a:r>
            <a:r>
              <a:rPr lang="en-US" dirty="0" smtClean="0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.-</a:t>
            </a:r>
          </a:p>
          <a:p>
            <a:pPr lvl="0" algn="just">
              <a:lnSpc>
                <a:spcPct val="150000"/>
              </a:lnSpc>
            </a:pPr>
            <a:r>
              <a:rPr lang="en-US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Orientation to overall organization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</a:t>
            </a:r>
            <a:r>
              <a:rPr lang="en-US" b="1" dirty="0" smtClean="0">
                <a:solidFill>
                  <a:srgbClr val="FF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to the specific department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and </a:t>
            </a:r>
            <a:r>
              <a:rPr lang="en-US" b="1" dirty="0" smtClean="0">
                <a:solidFill>
                  <a:srgbClr val="92D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to the specific job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B0F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The organization information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includes history, philosophy, mission,goals,objectives,organizational structure etc.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B0F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Under personnel information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personnel policies, procedures, compensation issues, benefits, physical facilities etc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algn="just">
              <a:lnSpc>
                <a:spcPct val="160000"/>
              </a:lnSpc>
            </a:pPr>
            <a:r>
              <a:rPr lang="en-US" dirty="0" smtClean="0">
                <a:solidFill>
                  <a:srgbClr val="00B0F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The important aspects of the orientation  of department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includes departmental functions, activities, policies, rules and regulations, introduction  to staff members of the department . </a:t>
            </a:r>
          </a:p>
          <a:p>
            <a:pPr>
              <a:lnSpc>
                <a:spcPct val="160000"/>
              </a:lnSpc>
            </a:pP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Regarding the orientation to the job</a:t>
            </a:r>
            <a:r>
              <a:rPr lang="en-US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Job description, responsibilities, records and reports, performance standards, supervision practices, instruction on use of equipments, monitors, regarding supplies materials and routines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Advantages </a:t>
            </a:r>
            <a:endParaRPr lang="en-US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Adjust to work 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Be strongly motivated to learn 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Able to function effectively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Feel wanted and needed by co-workers and supervisors.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rgbClr val="FF33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 Skill Training Program 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Skill training may be a </a:t>
            </a:r>
            <a:r>
              <a:rPr lang="en-US" sz="2800" dirty="0" smtClean="0">
                <a:solidFill>
                  <a:srgbClr val="0000C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manual or technical skill 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of doing for people</a:t>
            </a:r>
          </a:p>
          <a:p>
            <a:pPr lvl="0"/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It provides the nursing staff with </a:t>
            </a:r>
            <a:r>
              <a:rPr lang="en-US" sz="2800" dirty="0" smtClean="0">
                <a:solidFill>
                  <a:srgbClr val="0000C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the skills and attitude required for job 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and to keep them abreast of changing methods and new techniques. </a:t>
            </a:r>
          </a:p>
          <a:p>
            <a:pPr lvl="0"/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Often it is the continuation of the orientation program. </a:t>
            </a:r>
          </a:p>
          <a:p>
            <a:pPr lvl="0"/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It is designed to new and older staff.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6600"/>
                </a:solidFill>
              </a:rPr>
              <a:t>              OBJECTIVES</a:t>
            </a:r>
            <a:r>
              <a:rPr lang="en-US" dirty="0" smtClean="0">
                <a:solidFill>
                  <a:srgbClr val="FF6600"/>
                </a:solidFill>
              </a:rPr>
              <a:t> </a:t>
            </a:r>
            <a:br>
              <a:rPr lang="en-US" dirty="0" smtClean="0">
                <a:solidFill>
                  <a:srgbClr val="FF660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02752" cy="44958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Calibri" pitchFamily="34" charset="0"/>
                <a:cs typeface="Calibri" pitchFamily="34" charset="0"/>
              </a:rPr>
              <a:t>To help the nursing personnel to </a:t>
            </a:r>
            <a:r>
              <a:rPr lang="en-US" sz="3200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perform correct methods and procedure 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with understanding .</a:t>
            </a:r>
          </a:p>
          <a:p>
            <a:endParaRPr lang="en-US" sz="32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3200" dirty="0" smtClean="0">
                <a:latin typeface="Calibri" pitchFamily="34" charset="0"/>
                <a:cs typeface="Calibri" pitchFamily="34" charset="0"/>
              </a:rPr>
              <a:t>Establishing </a:t>
            </a:r>
            <a:r>
              <a:rPr lang="en-US" sz="3200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standards  and quality 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of services .</a:t>
            </a:r>
          </a:p>
          <a:p>
            <a:endParaRPr lang="en-US" sz="32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3200" dirty="0" smtClean="0">
                <a:latin typeface="Calibri" pitchFamily="34" charset="0"/>
                <a:cs typeface="Calibri" pitchFamily="34" charset="0"/>
              </a:rPr>
              <a:t>Procedure to skill nurses to skilled nurses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9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Principles  of in-service education </a:t>
            </a:r>
          </a:p>
          <a:p>
            <a:r>
              <a:rPr lang="en-US" sz="9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characteristics in-service education </a:t>
            </a:r>
          </a:p>
          <a:p>
            <a:r>
              <a:rPr lang="en-US" sz="9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Approaches in-service education </a:t>
            </a:r>
          </a:p>
          <a:p>
            <a:r>
              <a:rPr lang="en-US" sz="9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Factors influencing in-service education </a:t>
            </a:r>
          </a:p>
          <a:p>
            <a:r>
              <a:rPr lang="en-US" sz="9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Principles in adult learning  </a:t>
            </a:r>
          </a:p>
          <a:p>
            <a:r>
              <a:rPr lang="en-US" sz="9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Planning for in-service education Steps /Evaluation methods </a:t>
            </a:r>
          </a:p>
          <a:p>
            <a:r>
              <a:rPr lang="en-US" sz="9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Problems in in-service education </a:t>
            </a:r>
          </a:p>
          <a:p>
            <a:r>
              <a:rPr lang="en-US" sz="9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Benefits of in-service education </a:t>
            </a:r>
          </a:p>
          <a:p>
            <a:r>
              <a:rPr lang="en-US" sz="9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Difference between in-service education and continuing education </a:t>
            </a:r>
          </a:p>
          <a:p>
            <a:endParaRPr lang="en-US" sz="9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9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8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8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en-US" sz="8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            TYPES OF SKILLS </a:t>
            </a:r>
            <a:br>
              <a:rPr lang="en-US" b="1" dirty="0" smtClean="0">
                <a:solidFill>
                  <a:srgbClr val="0000CC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Psychomotor skill</a:t>
            </a:r>
          </a:p>
          <a:p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Cognitive skill</a:t>
            </a:r>
          </a:p>
          <a:p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Teaching  skill</a:t>
            </a:r>
          </a:p>
          <a:p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Affective  skill</a:t>
            </a:r>
          </a:p>
          <a:p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Communication skill </a:t>
            </a:r>
          </a:p>
          <a:p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Supervisory skill</a:t>
            </a:r>
            <a:endParaRPr lang="en-US" sz="2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Training principles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trainee must be </a:t>
            </a:r>
            <a:r>
              <a:rPr lang="en-US" dirty="0" smtClean="0">
                <a:solidFill>
                  <a:srgbClr val="CC00C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motivated to learn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Learning must be </a:t>
            </a:r>
            <a:r>
              <a:rPr lang="en-US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reinforced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Materials must be </a:t>
            </a:r>
            <a:r>
              <a:rPr lang="en-US" dirty="0" smtClean="0">
                <a:solidFill>
                  <a:srgbClr val="FFC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meaningful and communicated 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Multiple senses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learning should be applied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material taught must be transferred to the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job situation</a:t>
            </a:r>
          </a:p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Feedback i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 must to achieve required and appropriate learning .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 .Leadership and management development</a:t>
            </a:r>
            <a:endParaRPr lang="en-US" sz="40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lvl="0">
              <a:lnSpc>
                <a:spcPct val="150000"/>
              </a:lnSpc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To improve the </a:t>
            </a:r>
            <a:r>
              <a:rPr lang="en-US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managerial abilities of persons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at every management level as well as 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potential managers to produce the greatest degree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of organizational progress. 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B0F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Need can identified by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incident reports, turnover rates, patient audits and quality control reports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Objectives </a:t>
            </a:r>
            <a:endParaRPr lang="en-US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 centralize leadership management competency 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Permit increased delegation of authority 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Promote good morals among administrative personnel 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Reducing turn over in top positions 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The areas of leadership and management 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Self confidence 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Communication skills 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Leadership skills 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Mentoring hiring and training employees 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Developing esteem  from peers and direct reports 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Eliminating public  speaking fear </a:t>
            </a:r>
          </a:p>
          <a:p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 .Continuing education</a:t>
            </a:r>
            <a:endParaRPr lang="en-US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200000"/>
              </a:lnSpc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Continuing education is all the learning  activities that offer  an individual  has completed his basic education.</a:t>
            </a:r>
          </a:p>
          <a:p>
            <a:pPr algn="r">
              <a:buNone/>
            </a:pPr>
            <a:r>
              <a:rPr lang="en-US" dirty="0" smtClean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cooper</a:t>
            </a:r>
            <a:endParaRPr lang="en-US" dirty="0">
              <a:solidFill>
                <a:srgbClr val="00B05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3300"/>
                </a:solidFill>
              </a:rPr>
              <a:t>Aim of continuing education </a:t>
            </a: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FFC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Improvement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of professional practice 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To </a:t>
            </a:r>
            <a:r>
              <a:rPr lang="en-US" dirty="0" smtClean="0">
                <a:solidFill>
                  <a:srgbClr val="FFC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motivate the staff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to seek the latest knowledge. 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To keep the nurses with the </a:t>
            </a:r>
            <a:r>
              <a:rPr lang="en-US" dirty="0" smtClean="0">
                <a:solidFill>
                  <a:srgbClr val="FFC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latest development of technologies 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It develops 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interest ,job satisfaction, and confidence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Need for continuing education </a:t>
            </a:r>
            <a:br>
              <a:rPr lang="en-US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en-US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To develop employee by </a:t>
            </a:r>
            <a:r>
              <a:rPr lang="en-US" sz="2800" dirty="0" smtClean="0">
                <a:solidFill>
                  <a:srgbClr val="0000CC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updating the knowledge </a:t>
            </a:r>
          </a:p>
          <a:p>
            <a:r>
              <a:rPr lang="en-US" sz="28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It helps employee to respond  effectively to the challenges of </a:t>
            </a:r>
            <a:r>
              <a:rPr lang="en-US" sz="2800" dirty="0" smtClean="0">
                <a:solidFill>
                  <a:srgbClr val="0000CC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current social changes </a:t>
            </a:r>
          </a:p>
          <a:p>
            <a:r>
              <a:rPr lang="en-US" sz="28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It helps </a:t>
            </a:r>
            <a:r>
              <a:rPr lang="en-US" sz="2800" dirty="0" smtClean="0">
                <a:solidFill>
                  <a:srgbClr val="0000CC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to improve the health care economic </a:t>
            </a:r>
            <a:r>
              <a:rPr lang="en-US" sz="28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and educational opportunities </a:t>
            </a:r>
          </a:p>
          <a:p>
            <a:r>
              <a:rPr lang="en-US" sz="28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It helps  to improve </a:t>
            </a:r>
            <a:r>
              <a:rPr lang="en-US" sz="2800" dirty="0" smtClean="0">
                <a:solidFill>
                  <a:srgbClr val="0000CC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the new health pattern </a:t>
            </a:r>
            <a:r>
              <a:rPr lang="en-US" sz="28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of healthcare </a:t>
            </a:r>
          </a:p>
          <a:p>
            <a:r>
              <a:rPr lang="en-US" sz="28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Enable to provide </a:t>
            </a:r>
            <a:r>
              <a:rPr lang="en-US" sz="2800" dirty="0" smtClean="0">
                <a:solidFill>
                  <a:srgbClr val="0000CC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excellence service </a:t>
            </a:r>
          </a:p>
          <a:p>
            <a:r>
              <a:rPr lang="en-US" sz="28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Ensures </a:t>
            </a: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professional developmen</a:t>
            </a:r>
            <a:r>
              <a:rPr lang="en-US" sz="28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t </a:t>
            </a:r>
          </a:p>
          <a:p>
            <a:r>
              <a:rPr lang="en-US" sz="28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Aids in </a:t>
            </a: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career advancement</a:t>
            </a:r>
            <a:endParaRPr lang="en-US" sz="2800" dirty="0">
              <a:solidFill>
                <a:schemeClr val="accent4">
                  <a:lumMod val="75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Extramural  education </a:t>
            </a:r>
            <a:br>
              <a:rPr lang="en-US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en-US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It is a community based continuing education directed towards meeting job related learning and other personnel 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example conferences seminars etc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</a:rPr>
              <a:t>FACTORS INFLUENCING IN-SERVICE EDUCATION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7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lvl="0">
              <a:lnSpc>
                <a:spcPct val="150000"/>
              </a:lnSpc>
            </a:pPr>
            <a:r>
              <a:rPr lang="en-US" b="1" dirty="0" smtClean="0">
                <a:solidFill>
                  <a:srgbClr val="FF33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Cost of healthcare</a:t>
            </a:r>
            <a:r>
              <a:rPr lang="en-US" dirty="0" smtClean="0">
                <a:solidFill>
                  <a:srgbClr val="FF33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–</a:t>
            </a:r>
            <a:r>
              <a:rPr lang="en-US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it adds additional expenditure on health care delivery system.</a:t>
            </a:r>
          </a:p>
          <a:p>
            <a:pPr lvl="0">
              <a:lnSpc>
                <a:spcPct val="150000"/>
              </a:lnSpc>
            </a:pPr>
            <a:r>
              <a:rPr lang="en-US" b="1" dirty="0" smtClean="0">
                <a:solidFill>
                  <a:srgbClr val="FF33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Manpower</a:t>
            </a:r>
            <a:r>
              <a:rPr lang="en-US" dirty="0" smtClean="0">
                <a:solidFill>
                  <a:srgbClr val="FF33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need qualified human resources, leads to increase human resources. </a:t>
            </a:r>
          </a:p>
          <a:p>
            <a:pPr lvl="0">
              <a:lnSpc>
                <a:spcPct val="150000"/>
              </a:lnSpc>
            </a:pPr>
            <a:r>
              <a:rPr lang="en-US" b="1" dirty="0" smtClean="0">
                <a:solidFill>
                  <a:srgbClr val="FF33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Changes in nursing practices 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–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it leads to frequent changes in the program.</a:t>
            </a:r>
          </a:p>
          <a:p>
            <a:pPr lvl="0">
              <a:lnSpc>
                <a:spcPct val="150000"/>
              </a:lnSpc>
            </a:pPr>
            <a:r>
              <a:rPr lang="en-US" b="1" dirty="0" smtClean="0">
                <a:solidFill>
                  <a:srgbClr val="FF33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Standards :–very important to 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maintain the highest standards of nursing practice.</a:t>
            </a:r>
            <a:endParaRPr lang="en-US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lnSpc>
                <a:spcPct val="150000"/>
              </a:lnSpc>
            </a:pPr>
            <a:endParaRPr lang="en-US" b="1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Let us never consider ourselves finished nurses</a:t>
            </a:r>
          </a:p>
          <a:p>
            <a:pPr>
              <a:buNone/>
            </a:pPr>
            <a:r>
              <a:rPr lang="en-US" dirty="0" smtClean="0"/>
              <a:t>                 </a:t>
            </a:r>
            <a:r>
              <a:rPr lang="en-US" dirty="0" smtClean="0">
                <a:solidFill>
                  <a:srgbClr val="FF0000"/>
                </a:solidFill>
              </a:rPr>
              <a:t>Florence Nightingale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Principles of adult learning </a:t>
            </a:r>
            <a:endParaRPr lang="en-US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 Need assessment –</a:t>
            </a:r>
            <a:r>
              <a:rPr lang="en-US" sz="2800" dirty="0" smtClean="0">
                <a:solidFill>
                  <a:srgbClr val="FF00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what is to be learned .</a:t>
            </a:r>
          </a:p>
          <a:p>
            <a:pPr>
              <a:buNone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 Safety in the environment  &amp;the process –</a:t>
            </a:r>
            <a:r>
              <a:rPr lang="en-US" sz="2800" dirty="0" smtClean="0">
                <a:solidFill>
                  <a:srgbClr val="FF00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context for learning   made safe .</a:t>
            </a:r>
          </a:p>
          <a:p>
            <a:pPr>
              <a:buNone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 Sound relationship- </a:t>
            </a:r>
            <a:r>
              <a:rPr lang="en-US" sz="2800" dirty="0" smtClean="0">
                <a:solidFill>
                  <a:srgbClr val="FF00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between teacher  and learner  among learners .</a:t>
            </a:r>
          </a:p>
          <a:p>
            <a:pPr>
              <a:buNone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4 Sequence of context and reinforcement.</a:t>
            </a:r>
          </a:p>
          <a:p>
            <a:pPr>
              <a:buNone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5 Learning by doing .</a:t>
            </a:r>
          </a:p>
          <a:p>
            <a:pPr>
              <a:buNone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6 Respect for learners  as decision makers 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7 Involve cognitive ,effective and psychomotor  aspects of learning .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8 Immediacy of the learning .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9 Clear roles and role development.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10 Team work and use of small groups.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11 Engagement of learner in what he/she is learning. </a:t>
            </a:r>
          </a:p>
          <a:p>
            <a:pPr>
              <a:buNone/>
            </a:pP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PLANNING FOR IN-SERVICE EDUCATION 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00C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Involves the following activities 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Determining the objectives of program based on the identified learning needs. 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Deciding the content of the program.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Deciding the date ,schedule and venue of the programme.Duration  of program.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Decide the  method of teaching .</a:t>
            </a:r>
          </a:p>
          <a:p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Decide upon educators the way of preparing learning material, like booklet or CD.</a:t>
            </a:r>
          </a:p>
          <a:p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Decide upon the credit hours allotted by the state nursing council.</a:t>
            </a:r>
          </a:p>
          <a:p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All the planning should  consider characteristics of adult learners ,principles of adult learning and strategies of adult learning. </a:t>
            </a:r>
          </a:p>
          <a:p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Developing  an evaluation  criteria  of the program.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Organization /Steps in in-service education programme </a:t>
            </a:r>
            <a:endParaRPr lang="en-US" sz="36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 Assess needs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It is planned only </a:t>
            </a:r>
            <a:r>
              <a:rPr lang="en-US" dirty="0" smtClean="0">
                <a:solidFill>
                  <a:srgbClr val="00B0F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expressed interest ,desires and needs of nursing personnel.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educational programmes should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meet present needs and forecast all future problems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                         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FF33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 Planning </a:t>
            </a:r>
            <a:endParaRPr lang="en-US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60000"/>
              </a:lnSpc>
              <a:buNone/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planning  committee will decide the </a:t>
            </a:r>
          </a:p>
          <a:p>
            <a:pPr>
              <a:lnSpc>
                <a:spcPct val="160000"/>
              </a:lnSpc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content ,educators , date of program, schedule, objectives of program, criteria  of evaluation  and method of teaching.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          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FF33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3. Implement phase </a:t>
            </a:r>
            <a:endParaRPr lang="en-US" b="1" dirty="0">
              <a:solidFill>
                <a:srgbClr val="FF33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It is the conduct of in-service education  program.   </a:t>
            </a:r>
          </a:p>
          <a:p>
            <a:pPr>
              <a:lnSpc>
                <a:spcPct val="160000"/>
              </a:lnSpc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it is conducted by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effective utilization of resources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with special emphasis to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principles of adult learning  and general principles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of education.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33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 .Evaluate  program </a:t>
            </a:r>
            <a:endParaRPr lang="en-US" sz="4000" b="1" dirty="0">
              <a:solidFill>
                <a:srgbClr val="FF33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It is the process of </a:t>
            </a:r>
            <a:r>
              <a:rPr lang="en-US" dirty="0" smtClean="0">
                <a:solidFill>
                  <a:srgbClr val="00B0F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determining  the effectiveness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of the in-service education program me  in terms of cost effectiveness, achievement of objectives ,extent of transferring learning from the learning situation to actual use on the unit .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       </a:t>
            </a:r>
            <a:r>
              <a:rPr lang="en-US" b="1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EVALUATION METHODS </a:t>
            </a:r>
            <a:br>
              <a:rPr lang="en-US" b="1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en-US" b="1" dirty="0">
              <a:solidFill>
                <a:srgbClr val="C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en-US" b="1" i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  </a:t>
            </a:r>
            <a:r>
              <a:rPr lang="en-US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Evaluation methods 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Are used to asses the reaction, behaviour of learning of participants.</a:t>
            </a: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b="1" i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</a:t>
            </a:r>
            <a:r>
              <a:rPr lang="en-US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Steering committee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Formed with </a:t>
            </a:r>
            <a:r>
              <a:rPr lang="en-US" dirty="0" smtClean="0">
                <a:solidFill>
                  <a:srgbClr val="00B0F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3or 4 members of trained participants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these members interact with other participants informally. 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views of </a:t>
            </a:r>
            <a:r>
              <a:rPr lang="en-US" dirty="0" smtClean="0">
                <a:solidFill>
                  <a:srgbClr val="FF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participants then complied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and to be given to the program coordinator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c.Trainees diaries 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participants are given </a:t>
            </a:r>
            <a:r>
              <a:rPr lang="en-US" dirty="0" smtClean="0">
                <a:solidFill>
                  <a:srgbClr val="00B0F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diary at the beginning of the program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they are asked to write their views  and </a:t>
            </a:r>
            <a:r>
              <a:rPr lang="en-US" dirty="0" smtClean="0">
                <a:solidFill>
                  <a:srgbClr val="00B0F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opinions on it every day 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otherwise 15 mts given at the end of the program  to write the views. 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diaries are collected </a:t>
            </a:r>
            <a:r>
              <a:rPr lang="en-US" b="1" dirty="0" smtClean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at the end of the total program . </a:t>
            </a:r>
            <a:endParaRPr lang="en-US" b="1" dirty="0">
              <a:solidFill>
                <a:srgbClr val="00B05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Definition: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US" sz="3200" dirty="0" smtClean="0"/>
              <a:t>Staff development refers to all </a:t>
            </a:r>
            <a:r>
              <a:rPr lang="en-US" sz="3200" b="1" dirty="0" smtClean="0">
                <a:solidFill>
                  <a:srgbClr val="00B0F0"/>
                </a:solidFill>
              </a:rPr>
              <a:t>training and education provided by  an employer</a:t>
            </a:r>
            <a:r>
              <a:rPr lang="en-US" sz="3200" dirty="0" smtClean="0"/>
              <a:t> to improve the occupational and personal knowledge, skills and attitude of vested employees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Evaluation of trainees </a:t>
            </a:r>
            <a:endParaRPr lang="en-US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i="1" dirty="0" smtClean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Done in four areas 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Trainees performance evaluation 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Questionnaire is to be developed and give to the participants</a:t>
            </a:r>
          </a:p>
          <a:p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533401"/>
          <a:ext cx="7696200" cy="5847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/>
                <a:gridCol w="838200"/>
                <a:gridCol w="1143000"/>
                <a:gridCol w="914400"/>
                <a:gridCol w="1155700"/>
                <a:gridCol w="1282700"/>
              </a:tblGrid>
              <a:tr h="1123258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Name of the trainer 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Poor </a:t>
                      </a:r>
                    </a:p>
                    <a:p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Average </a:t>
                      </a:r>
                    </a:p>
                    <a:p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Good </a:t>
                      </a:r>
                    </a:p>
                    <a:p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V. Good </a:t>
                      </a:r>
                    </a:p>
                    <a:p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Excellent </a:t>
                      </a:r>
                    </a:p>
                    <a:p>
                      <a:r>
                        <a:rPr lang="en-US" sz="2000" dirty="0" smtClean="0"/>
                        <a:t>5</a:t>
                      </a:r>
                      <a:endParaRPr lang="en-US" sz="2000" dirty="0"/>
                    </a:p>
                  </a:txBody>
                  <a:tcPr/>
                </a:tc>
              </a:tr>
              <a:tr h="970129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 Introduction of topic </a:t>
                      </a:r>
                      <a:endParaRPr lang="en-US" sz="20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70129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2.Content of the topic </a:t>
                      </a:r>
                      <a:endParaRPr lang="en-US" sz="20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70129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 Continuity of the topic </a:t>
                      </a:r>
                      <a:endParaRPr lang="en-US" sz="20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44014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 .Voice was clear </a:t>
                      </a:r>
                      <a:endParaRPr lang="en-US" sz="20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970129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5.Was interested in training </a:t>
                      </a:r>
                      <a:endParaRPr lang="en-US" sz="20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Preparation of the report </a:t>
            </a:r>
            <a:endParaRPr lang="en-US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3333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The report should be prepared with the following elements 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Date and  duration of education  program 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group of individuals ,with basic qualification  and No of individuals in group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Planning components of in -service education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Coordinator of the program and resource persons available 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Purpose and topic of the program</a:t>
            </a:r>
          </a:p>
          <a:p>
            <a:endParaRPr lang="en-US" sz="2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Evaluation tools used –knowledge ,skill</a:t>
            </a: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Evaluation report related to </a:t>
            </a:r>
            <a:r>
              <a:rPr lang="en-US" sz="2800" dirty="0" smtClean="0">
                <a:solidFill>
                  <a:srgbClr val="FFC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change in knowledge and skills, attitudes 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and performances based on education program.</a:t>
            </a: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 brief summary of all areas to be recorded  and submitted to concerned authority.</a:t>
            </a:r>
          </a:p>
          <a:p>
            <a:pPr>
              <a:lnSpc>
                <a:spcPct val="150000"/>
              </a:lnSpc>
            </a:pPr>
            <a:endParaRPr lang="en-US" sz="2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Advantages </a:t>
            </a:r>
            <a:endParaRPr lang="en-US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Upgrades the professional knowledge  and ability of the nurse .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Improves leadership qualities </a:t>
            </a:r>
          </a:p>
          <a:p>
            <a:pPr>
              <a:buNone/>
            </a:pPr>
            <a:r>
              <a:rPr lang="en-US" dirty="0" smtClean="0">
                <a:solidFill>
                  <a:srgbClr val="FF33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Disadvantages 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Time consuming 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Disturbs the normal ward routines 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Can be expensive 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Not so easy to organize 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Conditions for success of in-service education program </a:t>
            </a:r>
            <a:endParaRPr lang="en-US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Must be planned and systematic 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Must be based on organizational philosophy 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Must be realistic with approval and support of administration 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Have attendance and participation of personnel concerned 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Proper arrangement of welfare measures 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53400" cy="9906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381000"/>
            <a:ext cx="8153400" cy="5715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352800" y="3200400"/>
            <a:ext cx="2819400" cy="990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Problems related to</a:t>
            </a:r>
          </a:p>
          <a:p>
            <a:pPr algn="ctr"/>
            <a:r>
              <a:rPr lang="en-US" dirty="0" smtClean="0"/>
              <a:t> in-service education  program 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914400" y="1752600"/>
            <a:ext cx="1905000" cy="609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Lack of interest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3429000" y="1828800"/>
            <a:ext cx="1981200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Lack of incentives 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6019800" y="1828800"/>
            <a:ext cx="1752600" cy="4572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Lack of motivation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914400" y="2971800"/>
            <a:ext cx="1600200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Administration problems 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914400" y="3733800"/>
            <a:ext cx="1600200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Organization problems 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914400" y="4648200"/>
            <a:ext cx="1524000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Functional problems 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6400800" y="2971800"/>
            <a:ext cx="1981200" cy="4572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Inappropriate methods 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6553200" y="3733800"/>
            <a:ext cx="1905000" cy="685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Inadequate evaluation 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6477000" y="4724400"/>
            <a:ext cx="1981200" cy="609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Inappropriate curriculum 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1295400" y="5715000"/>
            <a:ext cx="2057400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Lack of follow up programmes 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3886200" y="5562600"/>
            <a:ext cx="2133600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Lack of specification of objectives 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6477000" y="5715000"/>
            <a:ext cx="1981200" cy="609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Inadequate training 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2667000" y="2362200"/>
            <a:ext cx="19050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4191000" y="2819400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4648200" y="2362200"/>
            <a:ext cx="15240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590800" y="3200400"/>
            <a:ext cx="762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0800000" flipV="1">
            <a:off x="2590800" y="3505200"/>
            <a:ext cx="6858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2324100" y="3695700"/>
            <a:ext cx="12192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1" idx="1"/>
          </p:cNvCxnSpPr>
          <p:nvPr/>
        </p:nvCxnSpPr>
        <p:spPr>
          <a:xfrm rot="5400000" flipH="1" flipV="1">
            <a:off x="6172200" y="32004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16200000" flipH="1">
            <a:off x="6019800" y="3429000"/>
            <a:ext cx="3810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16200000" flipH="1">
            <a:off x="5981700" y="4076700"/>
            <a:ext cx="9144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>
            <a:off x="2895600" y="4572000"/>
            <a:ext cx="15240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16200000" flipH="1">
            <a:off x="3695700" y="4610100"/>
            <a:ext cx="12192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4038600" y="4191000"/>
            <a:ext cx="2362200" cy="144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BENEFITS Of INSERVICE EDUCATION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i="1" u="sng" dirty="0" smtClean="0">
                <a:solidFill>
                  <a:srgbClr val="0000CC"/>
                </a:solidFill>
              </a:rPr>
              <a:t>For </a:t>
            </a:r>
            <a:r>
              <a:rPr lang="en-US" b="1" i="1" u="sng" dirty="0">
                <a:solidFill>
                  <a:srgbClr val="0000CC"/>
                </a:solidFill>
              </a:rPr>
              <a:t>the </a:t>
            </a:r>
            <a:r>
              <a:rPr lang="en-US" b="1" i="1" u="sng" dirty="0" smtClean="0">
                <a:solidFill>
                  <a:srgbClr val="0000CC"/>
                </a:solidFill>
              </a:rPr>
              <a:t>employees</a:t>
            </a:r>
            <a:endParaRPr lang="en-US" u="sng" dirty="0">
              <a:solidFill>
                <a:srgbClr val="0000CC"/>
              </a:solidFill>
            </a:endParaRPr>
          </a:p>
          <a:p>
            <a:pPr lvl="0"/>
            <a:r>
              <a:rPr lang="en-US" dirty="0" smtClean="0"/>
              <a:t> Leads to </a:t>
            </a:r>
            <a:r>
              <a:rPr lang="en-US" dirty="0" smtClean="0">
                <a:solidFill>
                  <a:srgbClr val="00B050"/>
                </a:solidFill>
              </a:rPr>
              <a:t>improved</a:t>
            </a:r>
            <a:r>
              <a:rPr lang="en-US" dirty="0" smtClean="0"/>
              <a:t> professional practice </a:t>
            </a:r>
          </a:p>
          <a:p>
            <a:pPr lvl="0"/>
            <a:r>
              <a:rPr lang="en-US" dirty="0" smtClean="0"/>
              <a:t>Aids in </a:t>
            </a:r>
            <a:r>
              <a:rPr lang="en-US" dirty="0" smtClean="0">
                <a:solidFill>
                  <a:srgbClr val="00B050"/>
                </a:solidFill>
              </a:rPr>
              <a:t>updating knowledge ,skills  and attitude  </a:t>
            </a:r>
            <a:r>
              <a:rPr lang="en-US" dirty="0" smtClean="0"/>
              <a:t>of nurses at all levels of organization </a:t>
            </a:r>
          </a:p>
          <a:p>
            <a:pPr lvl="0"/>
            <a:r>
              <a:rPr lang="en-US" dirty="0" smtClean="0"/>
              <a:t>Keep the nurses abreast of </a:t>
            </a:r>
            <a:r>
              <a:rPr lang="en-US" dirty="0" smtClean="0">
                <a:solidFill>
                  <a:srgbClr val="00B050"/>
                </a:solidFill>
              </a:rPr>
              <a:t>the latest trends </a:t>
            </a:r>
            <a:r>
              <a:rPr lang="en-US" dirty="0" smtClean="0"/>
              <a:t>and developments in techniques </a:t>
            </a:r>
          </a:p>
          <a:p>
            <a:pPr lvl="0"/>
            <a:r>
              <a:rPr lang="en-US" dirty="0" smtClean="0"/>
              <a:t>Equips the nurses with knowledge of </a:t>
            </a:r>
            <a:r>
              <a:rPr lang="en-US" dirty="0" smtClean="0">
                <a:solidFill>
                  <a:srgbClr val="00B050"/>
                </a:solidFill>
              </a:rPr>
              <a:t>current research and developments </a:t>
            </a:r>
          </a:p>
          <a:p>
            <a:pPr lvl="0"/>
            <a:r>
              <a:rPr lang="en-US" dirty="0" smtClean="0"/>
              <a:t>Helps the </a:t>
            </a:r>
            <a:r>
              <a:rPr lang="en-US" dirty="0"/>
              <a:t>nurses to learn </a:t>
            </a:r>
            <a:r>
              <a:rPr lang="en-US" dirty="0">
                <a:solidFill>
                  <a:srgbClr val="00B050"/>
                </a:solidFill>
              </a:rPr>
              <a:t>maintain old competencies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/>
            </a:r>
            <a:br>
              <a:rPr lang="en-US" dirty="0" smtClean="0">
                <a:solidFill>
                  <a:srgbClr val="00B0F0"/>
                </a:solidFill>
              </a:rPr>
            </a:b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153400" cy="4678363"/>
          </a:xfrm>
        </p:spPr>
        <p:txBody>
          <a:bodyPr>
            <a:normAutofit fontScale="25000" lnSpcReduction="20000"/>
          </a:bodyPr>
          <a:lstStyle/>
          <a:p>
            <a:pPr lvl="1">
              <a:lnSpc>
                <a:spcPct val="170000"/>
              </a:lnSpc>
              <a:buNone/>
            </a:pPr>
            <a:r>
              <a:rPr lang="en-US" sz="7400" b="1" u="sng" dirty="0" smtClean="0">
                <a:solidFill>
                  <a:srgbClr val="0000C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FOR THE ORGANIZATIONS/EMPLOYER</a:t>
            </a:r>
            <a:endParaRPr lang="en-US" sz="7400" u="sng" dirty="0" smtClean="0">
              <a:solidFill>
                <a:srgbClr val="0000CC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>
              <a:lnSpc>
                <a:spcPct val="120000"/>
              </a:lnSpc>
            </a:pPr>
            <a:r>
              <a:rPr lang="en-US" sz="11200" dirty="0" smtClean="0">
                <a:latin typeface="Calibri" pitchFamily="34" charset="0"/>
                <a:cs typeface="Calibri" pitchFamily="34" charset="0"/>
              </a:rPr>
              <a:t>Keeps </a:t>
            </a:r>
            <a:r>
              <a:rPr lang="en-US" sz="11200" dirty="0">
                <a:latin typeface="Calibri" pitchFamily="34" charset="0"/>
                <a:cs typeface="Calibri" pitchFamily="34" charset="0"/>
              </a:rPr>
              <a:t>the nursing staff </a:t>
            </a:r>
            <a:r>
              <a:rPr lang="en-US" sz="11200" dirty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enthusiastic in their learning </a:t>
            </a:r>
            <a:r>
              <a:rPr lang="en-US" sz="11200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sz="11200" dirty="0">
              <a:latin typeface="Calibri" pitchFamily="34" charset="0"/>
              <a:cs typeface="Calibri" pitchFamily="34" charset="0"/>
            </a:endParaRPr>
          </a:p>
          <a:p>
            <a:pPr lvl="1">
              <a:lnSpc>
                <a:spcPct val="120000"/>
              </a:lnSpc>
            </a:pPr>
            <a:r>
              <a:rPr lang="en-US" sz="11200" dirty="0">
                <a:latin typeface="Calibri" pitchFamily="34" charset="0"/>
                <a:cs typeface="Calibri" pitchFamily="34" charset="0"/>
              </a:rPr>
              <a:t>Develop </a:t>
            </a:r>
            <a:r>
              <a:rPr lang="en-US" sz="11200" dirty="0">
                <a:solidFill>
                  <a:srgbClr val="FF3300"/>
                </a:solidFill>
                <a:latin typeface="Calibri" pitchFamily="34" charset="0"/>
                <a:cs typeface="Calibri" pitchFamily="34" charset="0"/>
              </a:rPr>
              <a:t>interest and job satisfaction </a:t>
            </a:r>
            <a:r>
              <a:rPr lang="en-US" sz="11200" dirty="0" smtClean="0">
                <a:latin typeface="Calibri" pitchFamily="34" charset="0"/>
                <a:cs typeface="Calibri" pitchFamily="34" charset="0"/>
              </a:rPr>
              <a:t>among </a:t>
            </a:r>
            <a:r>
              <a:rPr lang="en-US" sz="11200" dirty="0">
                <a:latin typeface="Calibri" pitchFamily="34" charset="0"/>
                <a:cs typeface="Calibri" pitchFamily="34" charset="0"/>
              </a:rPr>
              <a:t>the </a:t>
            </a:r>
            <a:r>
              <a:rPr lang="en-US" sz="11200" dirty="0" smtClean="0">
                <a:latin typeface="Calibri" pitchFamily="34" charset="0"/>
                <a:cs typeface="Calibri" pitchFamily="34" charset="0"/>
              </a:rPr>
              <a:t>staffs </a:t>
            </a:r>
            <a:endParaRPr lang="en-US" sz="11200" dirty="0">
              <a:latin typeface="Calibri" pitchFamily="34" charset="0"/>
              <a:cs typeface="Calibri" pitchFamily="34" charset="0"/>
            </a:endParaRPr>
          </a:p>
          <a:p>
            <a:pPr lvl="1">
              <a:lnSpc>
                <a:spcPct val="120000"/>
              </a:lnSpc>
            </a:pPr>
            <a:r>
              <a:rPr lang="en-US" sz="11200" dirty="0">
                <a:latin typeface="Calibri" pitchFamily="34" charset="0"/>
                <a:cs typeface="Calibri" pitchFamily="34" charset="0"/>
              </a:rPr>
              <a:t>Develops the sense of responsibilities for being competent and </a:t>
            </a:r>
            <a:r>
              <a:rPr lang="en-US" sz="11200" dirty="0" smtClean="0">
                <a:latin typeface="Calibri" pitchFamily="34" charset="0"/>
                <a:cs typeface="Calibri" pitchFamily="34" charset="0"/>
              </a:rPr>
              <a:t>knowledgeable. </a:t>
            </a:r>
            <a:endParaRPr lang="en-US" sz="11200" dirty="0">
              <a:latin typeface="Calibri" pitchFamily="34" charset="0"/>
              <a:cs typeface="Calibri" pitchFamily="34" charset="0"/>
            </a:endParaRPr>
          </a:p>
          <a:p>
            <a:pPr lvl="1">
              <a:lnSpc>
                <a:spcPct val="120000"/>
              </a:lnSpc>
            </a:pPr>
            <a:r>
              <a:rPr lang="en-US" sz="11200" dirty="0">
                <a:latin typeface="Calibri" pitchFamily="34" charset="0"/>
                <a:cs typeface="Calibri" pitchFamily="34" charset="0"/>
              </a:rPr>
              <a:t>Creates an </a:t>
            </a:r>
            <a:r>
              <a:rPr lang="en-US" sz="11200" dirty="0">
                <a:solidFill>
                  <a:srgbClr val="FF3300"/>
                </a:solidFill>
                <a:latin typeface="Calibri" pitchFamily="34" charset="0"/>
                <a:cs typeface="Calibri" pitchFamily="34" charset="0"/>
              </a:rPr>
              <a:t>appropriate environment and sound decisions </a:t>
            </a:r>
            <a:r>
              <a:rPr lang="en-US" sz="11200" dirty="0">
                <a:latin typeface="Calibri" pitchFamily="34" charset="0"/>
                <a:cs typeface="Calibri" pitchFamily="34" charset="0"/>
              </a:rPr>
              <a:t>as well as using effective </a:t>
            </a:r>
            <a:r>
              <a:rPr lang="en-US" sz="11200" dirty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problem solving techniques </a:t>
            </a:r>
            <a:r>
              <a:rPr lang="en-US" sz="11200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sz="112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Helps the nurse to </a:t>
            </a:r>
            <a:r>
              <a:rPr lang="en-US" sz="2800" dirty="0" smtClean="0">
                <a:solidFill>
                  <a:srgbClr val="FF3300"/>
                </a:solidFill>
                <a:latin typeface="Calibri" pitchFamily="34" charset="0"/>
                <a:cs typeface="Calibri" pitchFamily="34" charset="0"/>
              </a:rPr>
              <a:t>adjust to change 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1">
              <a:lnSpc>
                <a:spcPct val="150000"/>
              </a:lnSpc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Aids in developing </a:t>
            </a:r>
            <a:r>
              <a:rPr lang="en-US" sz="2800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leadership skills, motivation and better attitudes .</a:t>
            </a:r>
          </a:p>
          <a:p>
            <a:pPr lvl="1">
              <a:lnSpc>
                <a:spcPct val="150000"/>
              </a:lnSpc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Aids in encouraging and achieving </a:t>
            </a:r>
            <a:r>
              <a:rPr lang="en-US" sz="2800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self development and self confidence. </a:t>
            </a:r>
          </a:p>
          <a:p>
            <a:pPr lvl="1">
              <a:lnSpc>
                <a:spcPct val="150000"/>
              </a:lnSpc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Makes the organization a </a:t>
            </a:r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better place to worker .</a:t>
            </a:r>
          </a:p>
          <a:p>
            <a:pPr>
              <a:lnSpc>
                <a:spcPct val="120000"/>
              </a:lnSpc>
            </a:pPr>
            <a:endParaRPr lang="en-US" sz="3600" dirty="0" smtClean="0"/>
          </a:p>
          <a:p>
            <a:pPr>
              <a:lnSpc>
                <a:spcPct val="120000"/>
              </a:lnSpc>
            </a:pPr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sz="4400" dirty="0" smtClean="0"/>
              <a:t>        </a:t>
            </a:r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In-service education </a:t>
            </a:r>
            <a:endParaRPr lang="en-US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smtClean="0">
                <a:solidFill>
                  <a:srgbClr val="FF66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ROLES OF ADMINISTRATOR IN</a:t>
            </a:r>
            <a:br>
              <a:rPr lang="en-US" sz="2400" b="1" dirty="0" smtClean="0">
                <a:solidFill>
                  <a:srgbClr val="FF66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INSERVICE EDUCATION </a:t>
            </a:r>
            <a:endParaRPr lang="en-US" sz="2400" dirty="0">
              <a:solidFill>
                <a:srgbClr val="FF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CC99FF"/>
                </a:solidFill>
              </a:rPr>
              <a:t>  </a:t>
            </a:r>
            <a:r>
              <a:rPr lang="en-US" sz="2800" dirty="0" smtClean="0">
                <a:solidFill>
                  <a:srgbClr val="FF6600"/>
                </a:solidFill>
              </a:rPr>
              <a:t>Applies </a:t>
            </a:r>
            <a:r>
              <a:rPr lang="en-US" sz="2800" dirty="0">
                <a:solidFill>
                  <a:srgbClr val="FF6600"/>
                </a:solidFill>
              </a:rPr>
              <a:t>adult learning principles</a:t>
            </a:r>
            <a:r>
              <a:rPr lang="en-US" sz="2800" dirty="0"/>
              <a:t> when helping employees learn new skills or information </a:t>
            </a:r>
          </a:p>
          <a:p>
            <a:pPr lvl="1">
              <a:buFont typeface="Wingdings" pitchFamily="2" charset="2"/>
              <a:buChar char="q"/>
            </a:pPr>
            <a:r>
              <a:rPr lang="en-US" dirty="0">
                <a:solidFill>
                  <a:srgbClr val="CC99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Uses teaching techniques 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that empower staff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Sensitive to the </a:t>
            </a:r>
            <a:r>
              <a:rPr lang="en-US" dirty="0">
                <a:solidFill>
                  <a:srgbClr val="CC99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learning deficits of the staff 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and creatively minimize these difficulties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Prepare employees </a:t>
            </a:r>
            <a:r>
              <a:rPr lang="en-US" dirty="0">
                <a:solidFill>
                  <a:srgbClr val="33CCC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readily regarding knowledge and skill deficits. </a:t>
            </a:r>
          </a:p>
          <a:p>
            <a:pPr lvl="1">
              <a:buFont typeface="Wingdings" pitchFamily="2" charset="2"/>
              <a:buChar char="q"/>
            </a:pP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Actively seeks out teaching opportunities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Frequently assess </a:t>
            </a:r>
            <a:r>
              <a:rPr lang="en-US" dirty="0">
                <a:solidFill>
                  <a:srgbClr val="33CCC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learning needs of the unit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Ensures </a:t>
            </a:r>
            <a:r>
              <a:rPr lang="en-US" dirty="0"/>
              <a:t>that all staff are </a:t>
            </a:r>
            <a:r>
              <a:rPr lang="en-US" dirty="0">
                <a:solidFill>
                  <a:srgbClr val="CC9900"/>
                </a:solidFill>
              </a:rPr>
              <a:t>competent for roles </a:t>
            </a:r>
            <a:r>
              <a:rPr lang="en-US" dirty="0" smtClean="0">
                <a:solidFill>
                  <a:srgbClr val="CC9900"/>
                </a:solidFill>
              </a:rPr>
              <a:t>assigned. </a:t>
            </a:r>
            <a:endParaRPr lang="en-US" dirty="0">
              <a:solidFill>
                <a:srgbClr val="CC9900"/>
              </a:solidFill>
            </a:endParaRPr>
          </a:p>
          <a:p>
            <a:pPr lvl="0"/>
            <a:r>
              <a:rPr lang="en-US" dirty="0"/>
              <a:t>Ensure that there are </a:t>
            </a:r>
            <a:r>
              <a:rPr lang="en-US" dirty="0">
                <a:solidFill>
                  <a:srgbClr val="CC9900"/>
                </a:solidFill>
              </a:rPr>
              <a:t>adequate resources </a:t>
            </a:r>
            <a:r>
              <a:rPr lang="en-US" dirty="0"/>
              <a:t>for staff development </a:t>
            </a:r>
          </a:p>
          <a:p>
            <a:pPr lvl="0"/>
            <a:r>
              <a:rPr lang="en-US" dirty="0"/>
              <a:t>Assumes </a:t>
            </a:r>
            <a:r>
              <a:rPr lang="en-US" dirty="0" smtClean="0"/>
              <a:t>responsibility </a:t>
            </a:r>
            <a:r>
              <a:rPr lang="en-US" dirty="0"/>
              <a:t>for </a:t>
            </a:r>
            <a:r>
              <a:rPr lang="en-US" dirty="0">
                <a:solidFill>
                  <a:srgbClr val="CC9900"/>
                </a:solidFill>
              </a:rPr>
              <a:t>quality and fiscal control </a:t>
            </a:r>
            <a:r>
              <a:rPr lang="en-US" dirty="0"/>
              <a:t>of staff development. </a:t>
            </a:r>
          </a:p>
          <a:p>
            <a:pPr lvl="0"/>
            <a:r>
              <a:rPr lang="en-US" dirty="0"/>
              <a:t>Provides input in formulating staff development </a:t>
            </a:r>
            <a:r>
              <a:rPr lang="en-US" dirty="0" smtClean="0">
                <a:solidFill>
                  <a:srgbClr val="CC9900"/>
                </a:solidFill>
              </a:rPr>
              <a:t>policies. </a:t>
            </a:r>
            <a:endParaRPr lang="en-US" dirty="0">
              <a:solidFill>
                <a:srgbClr val="CC9900"/>
              </a:solidFill>
            </a:endParaRP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2772" y="381001"/>
          <a:ext cx="8226427" cy="5867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1828"/>
                <a:gridCol w="3582457"/>
                <a:gridCol w="2742142"/>
              </a:tblGrid>
              <a:tr h="65147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In-service education 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Continuing education </a:t>
                      </a:r>
                      <a:endParaRPr lang="en-US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1414092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Meaning</a:t>
                      </a:r>
                      <a:r>
                        <a:rPr lang="en-US" sz="18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endParaRPr lang="en-US" sz="1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Learning experience provided by an employing agency in the employment setting </a:t>
                      </a:r>
                      <a:endParaRPr lang="en-US" sz="1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All the learning  activities that offer  an individual  has completed his basic education</a:t>
                      </a:r>
                      <a:endParaRPr lang="en-US" sz="1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815822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Responsibility </a:t>
                      </a:r>
                      <a:endParaRPr lang="en-US" sz="1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Employing agency </a:t>
                      </a:r>
                      <a:endParaRPr lang="en-US" sz="1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Individual </a:t>
                      </a:r>
                      <a:endParaRPr lang="en-US" sz="1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701712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Basic concept</a:t>
                      </a:r>
                      <a:endParaRPr lang="en-US" sz="1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Improve worker performance </a:t>
                      </a:r>
                      <a:endParaRPr lang="en-US" sz="1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Self</a:t>
                      </a:r>
                      <a:r>
                        <a:rPr lang="en-US" sz="18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directed learning </a:t>
                      </a:r>
                      <a:endParaRPr lang="en-US" sz="1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761434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Venue </a:t>
                      </a:r>
                      <a:endParaRPr lang="en-US" sz="1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Employment area </a:t>
                      </a:r>
                      <a:endParaRPr lang="en-US" sz="1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Not limited to area of employment </a:t>
                      </a:r>
                      <a:endParaRPr lang="en-US" sz="1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761434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Utility value </a:t>
                      </a:r>
                      <a:endParaRPr lang="en-US" sz="1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In areas of employment </a:t>
                      </a:r>
                      <a:endParaRPr lang="en-US" sz="1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In areas of employment and all aspects of living </a:t>
                      </a:r>
                      <a:endParaRPr lang="en-US" sz="1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761434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Work performance </a:t>
                      </a:r>
                      <a:endParaRPr lang="en-US" sz="1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Improved in area of work</a:t>
                      </a:r>
                      <a:endParaRPr lang="en-US" sz="1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Improved</a:t>
                      </a:r>
                      <a:r>
                        <a:rPr lang="en-US" sz="18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in general </a:t>
                      </a:r>
                      <a:endParaRPr lang="en-US" sz="1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Sample in-service education </a:t>
            </a:r>
            <a:r>
              <a:rPr lang="en-US" dirty="0" err="1" smtClean="0">
                <a:solidFill>
                  <a:srgbClr val="FF0000"/>
                </a:solidFill>
              </a:rPr>
              <a:t>programe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</a:rPr>
              <a:t>In-service education program for new joined nurses </a:t>
            </a:r>
          </a:p>
          <a:p>
            <a:r>
              <a:rPr lang="en-US" dirty="0" smtClean="0"/>
              <a:t> Date -From ……..to  ….  ……</a:t>
            </a:r>
          </a:p>
          <a:p>
            <a:r>
              <a:rPr lang="en-US" dirty="0" smtClean="0"/>
              <a:t>venue______  Time -------------</a:t>
            </a:r>
          </a:p>
          <a:p>
            <a:r>
              <a:rPr lang="en-US" dirty="0" smtClean="0"/>
              <a:t>Participants –</a:t>
            </a:r>
          </a:p>
          <a:p>
            <a:r>
              <a:rPr lang="en-US" dirty="0" smtClean="0"/>
              <a:t>Teaching methodology -</a:t>
            </a:r>
          </a:p>
          <a:p>
            <a:r>
              <a:rPr lang="en-US" dirty="0" smtClean="0"/>
              <a:t>Registration fee </a:t>
            </a:r>
          </a:p>
          <a:p>
            <a:r>
              <a:rPr lang="en-US" dirty="0" smtClean="0"/>
              <a:t>Topic -</a:t>
            </a:r>
          </a:p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</a:rPr>
              <a:t>Objective </a:t>
            </a:r>
          </a:p>
          <a:p>
            <a:r>
              <a:rPr lang="en-US" dirty="0" smtClean="0"/>
              <a:t>To familiarize the newly appointed staff nurses with hospital departments and job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2775" y="457199"/>
          <a:ext cx="8153400" cy="61786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3625"/>
                <a:gridCol w="1447800"/>
                <a:gridCol w="3810000"/>
                <a:gridCol w="1831975"/>
              </a:tblGrid>
              <a:tr h="401986">
                <a:tc>
                  <a:txBody>
                    <a:bodyPr/>
                    <a:lstStyle/>
                    <a:p>
                      <a:r>
                        <a:rPr lang="en-US" dirty="0" smtClean="0"/>
                        <a:t>Date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Topic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Resource person </a:t>
                      </a:r>
                      <a:endParaRPr lang="en-US" dirty="0"/>
                    </a:p>
                  </a:txBody>
                  <a:tcPr/>
                </a:tc>
              </a:tr>
              <a:tr h="855562">
                <a:tc>
                  <a:txBody>
                    <a:bodyPr/>
                    <a:lstStyle/>
                    <a:p>
                      <a:r>
                        <a:rPr lang="en-US" dirty="0" smtClean="0"/>
                        <a:t>Day 1</a:t>
                      </a:r>
                    </a:p>
                    <a:p>
                      <a:r>
                        <a:rPr lang="en-US" dirty="0" smtClean="0"/>
                        <a:t>………..</a:t>
                      </a:r>
                    </a:p>
                    <a:p>
                      <a:r>
                        <a:rPr lang="en-US" dirty="0" smtClean="0"/>
                        <a:t>Monday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9to 9.30</a:t>
                      </a:r>
                      <a:r>
                        <a:rPr lang="en-US" baseline="0" dirty="0" smtClean="0"/>
                        <a:t> am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Reporting to nsg supdt,joining letter, admission</a:t>
                      </a:r>
                      <a:r>
                        <a:rPr lang="en-US" baseline="0" dirty="0" smtClean="0"/>
                        <a:t> document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Nsg.supdt</a:t>
                      </a:r>
                      <a:endParaRPr lang="en-US" dirty="0"/>
                    </a:p>
                  </a:txBody>
                  <a:tcPr/>
                </a:tc>
              </a:tr>
              <a:tr h="85556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9.30-10.45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am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Introduction</a:t>
                      </a:r>
                      <a:r>
                        <a:rPr lang="en-US" baseline="0" dirty="0" smtClean="0"/>
                        <a:t> to hospital infrastructure ,philosophy,objectives </a:t>
                      </a:r>
                    </a:p>
                    <a:p>
                      <a:r>
                        <a:rPr lang="en-US" baseline="0" dirty="0" smtClean="0"/>
                        <a:t>Various departments organization chart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Coordinator of the CNE of the hospital </a:t>
                      </a:r>
                      <a:endParaRPr lang="en-US" dirty="0"/>
                    </a:p>
                  </a:txBody>
                  <a:tcPr/>
                </a:tc>
              </a:tr>
              <a:tr h="40198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10.45-11am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Tea break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0198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11-12am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Hospital policy &amp;personal policy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Assit.Nsg.supdt</a:t>
                      </a:r>
                      <a:endParaRPr lang="en-US" dirty="0"/>
                    </a:p>
                  </a:txBody>
                  <a:tcPr/>
                </a:tc>
              </a:tr>
              <a:tr h="693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12-12.30pm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Introduction to CNE program</a:t>
                      </a:r>
                      <a:r>
                        <a:rPr lang="en-US" baseline="0" dirty="0" smtClean="0"/>
                        <a:t> and credit hours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Coordinator CNE program</a:t>
                      </a:r>
                      <a:endParaRPr lang="en-US" dirty="0"/>
                    </a:p>
                  </a:txBody>
                  <a:tcPr/>
                </a:tc>
              </a:tr>
              <a:tr h="5988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12.30-1.30pm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Lunch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93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1.30-2.30pm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Observational visit to hospital wards &amp;ICU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Assit.supdt</a:t>
                      </a:r>
                      <a:endParaRPr lang="en-US" dirty="0"/>
                    </a:p>
                  </a:txBody>
                  <a:tcPr/>
                </a:tc>
              </a:tr>
              <a:tr h="42230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2.30-3.30pm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Orientation to performance</a:t>
                      </a:r>
                      <a:r>
                        <a:rPr lang="en-US" baseline="0" dirty="0" smtClean="0"/>
                        <a:t> appraisal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Nsg.supdt</a:t>
                      </a:r>
                      <a:endParaRPr lang="en-US" dirty="0"/>
                    </a:p>
                  </a:txBody>
                  <a:tcPr/>
                </a:tc>
              </a:tr>
              <a:tr h="693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3.30pm -4.30pm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Orientation to the assigned ward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Ward in charge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References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J. Principles and practice of nursing management and administration .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Ist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Jaypee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publishers . New Delhi 2019.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Venkataraman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.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A.New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Trends In Management Of Nursing Service And Education. The health science publisher .New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Delhi,I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ed.2017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C.Verghese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The nurse administrator .Ist ed.New age international limited  publishers, 2016.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Beena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GL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Harikrishana&amp;JC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Kiruba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.text book of management of nursing service and education 1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ed.CBS publishers 2022</a:t>
            </a:r>
          </a:p>
          <a:p>
            <a:pPr marL="514350" indent="-514350">
              <a:lnSpc>
                <a:spcPct val="150000"/>
              </a:lnSpc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endParaRPr lang="en-US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endParaRPr lang="en-US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endParaRPr lang="en-US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buNone/>
            </a:pP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         Thank you </a:t>
            </a: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Definition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                   In-service education is a </a:t>
            </a:r>
            <a:r>
              <a:rPr lang="en-US" b="1" dirty="0" smtClean="0">
                <a:solidFill>
                  <a:srgbClr val="00B050"/>
                </a:solidFill>
              </a:rPr>
              <a:t>planned instructional or training program </a:t>
            </a:r>
            <a:r>
              <a:rPr lang="en-US" dirty="0" smtClean="0"/>
              <a:t>provided by an employing agency in the employment setting and designed </a:t>
            </a:r>
            <a:r>
              <a:rPr lang="en-US" dirty="0" smtClean="0">
                <a:solidFill>
                  <a:srgbClr val="FF0000"/>
                </a:solidFill>
              </a:rPr>
              <a:t>to increase competence in a specific area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FF0000"/>
                </a:solidFill>
              </a:rPr>
              <a:t>CONCEPTS OF IN-SERVICE EDUCATION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609600"/>
            <a:ext cx="8153400" cy="5486400"/>
          </a:xfrm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581400" y="2971800"/>
            <a:ext cx="2514600" cy="12954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Concept of in-service education </a:t>
            </a:r>
            <a:endParaRPr lang="en-US" b="1" dirty="0"/>
          </a:p>
        </p:txBody>
      </p:sp>
      <p:sp>
        <p:nvSpPr>
          <p:cNvPr id="9" name="Up Arrow 8"/>
          <p:cNvSpPr/>
          <p:nvPr/>
        </p:nvSpPr>
        <p:spPr>
          <a:xfrm>
            <a:off x="4724400" y="2286000"/>
            <a:ext cx="76200" cy="685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14600" y="1600200"/>
            <a:ext cx="4191000" cy="6096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Planned education activities 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6934200" y="3276600"/>
            <a:ext cx="1676400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Provide in a job setting </a:t>
            </a:r>
            <a:endParaRPr lang="en-US" b="1" dirty="0"/>
          </a:p>
        </p:txBody>
      </p:sp>
      <p:sp>
        <p:nvSpPr>
          <p:cNvPr id="13" name="Rectangle 12"/>
          <p:cNvSpPr/>
          <p:nvPr/>
        </p:nvSpPr>
        <p:spPr>
          <a:xfrm>
            <a:off x="3276600" y="5029200"/>
            <a:ext cx="3352800" cy="7620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Closely identified with services </a:t>
            </a:r>
            <a:endParaRPr lang="en-US" b="1" dirty="0"/>
          </a:p>
        </p:txBody>
      </p:sp>
      <p:sp>
        <p:nvSpPr>
          <p:cNvPr id="14" name="Rectangle 13"/>
          <p:cNvSpPr/>
          <p:nvPr/>
        </p:nvSpPr>
        <p:spPr>
          <a:xfrm>
            <a:off x="685800" y="2971800"/>
            <a:ext cx="1981200" cy="12192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Helps a person to improve performance effective</a:t>
            </a:r>
            <a:r>
              <a:rPr lang="en-US" dirty="0" smtClean="0"/>
              <a:t>ly </a:t>
            </a:r>
            <a:endParaRPr lang="en-US" dirty="0"/>
          </a:p>
        </p:txBody>
      </p:sp>
      <p:sp>
        <p:nvSpPr>
          <p:cNvPr id="16" name="Left Arrow 15"/>
          <p:cNvSpPr/>
          <p:nvPr/>
        </p:nvSpPr>
        <p:spPr>
          <a:xfrm>
            <a:off x="2743200" y="3581400"/>
            <a:ext cx="762000" cy="152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>
            <a:off x="6019800" y="3733800"/>
            <a:ext cx="8382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4800600" y="4495800"/>
            <a:ext cx="1524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1605</TotalTime>
  <Words>2784</Words>
  <Application>Microsoft Office PowerPoint</Application>
  <PresentationFormat>On-screen Show (4:3)</PresentationFormat>
  <Paragraphs>446</Paragraphs>
  <Slides>76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76</vt:i4>
      </vt:variant>
    </vt:vector>
  </HeadingPairs>
  <TitlesOfParts>
    <vt:vector size="77" baseType="lpstr">
      <vt:lpstr>Median</vt:lpstr>
      <vt:lpstr>IN-SERVICE EDUCATION </vt:lpstr>
      <vt:lpstr>Central objective  </vt:lpstr>
      <vt:lpstr>Specific  objectives  </vt:lpstr>
      <vt:lpstr>Slide 4</vt:lpstr>
      <vt:lpstr>Slide 5</vt:lpstr>
      <vt:lpstr>Slide 6</vt:lpstr>
      <vt:lpstr>Slide 7</vt:lpstr>
      <vt:lpstr>Slide 8</vt:lpstr>
      <vt:lpstr>      CONCEPTS OF IN-SERVICE EDUCATION </vt:lpstr>
      <vt:lpstr>Aims of in-service education  </vt:lpstr>
      <vt:lpstr>Nature of in-service education </vt:lpstr>
      <vt:lpstr>Slide 12</vt:lpstr>
      <vt:lpstr>Scope of in-service education </vt:lpstr>
      <vt:lpstr>Slide 14</vt:lpstr>
      <vt:lpstr>         Need </vt:lpstr>
      <vt:lpstr>Objectives</vt:lpstr>
      <vt:lpstr>Principles of in-service program </vt:lpstr>
      <vt:lpstr> CHARACTERISTICS  of GOOD IN-SERVICE EDUCATION PROGRAM  </vt:lpstr>
      <vt:lpstr>Slide 19</vt:lpstr>
      <vt:lpstr>1 .Centralized Approach</vt:lpstr>
      <vt:lpstr> </vt:lpstr>
      <vt:lpstr>2.Decentralized Approach  </vt:lpstr>
      <vt:lpstr>Slide 23</vt:lpstr>
      <vt:lpstr>Slide 24</vt:lpstr>
      <vt:lpstr>Slide 25</vt:lpstr>
      <vt:lpstr>        </vt:lpstr>
      <vt:lpstr>Slide 27</vt:lpstr>
      <vt:lpstr>Slide 28</vt:lpstr>
      <vt:lpstr>    1 ORIENTATION  </vt:lpstr>
      <vt:lpstr>Importance</vt:lpstr>
      <vt:lpstr>Slide 31</vt:lpstr>
      <vt:lpstr>Slide 32</vt:lpstr>
      <vt:lpstr>Slide 33</vt:lpstr>
      <vt:lpstr>Slide 34</vt:lpstr>
      <vt:lpstr>Slide 35</vt:lpstr>
      <vt:lpstr>Slide 36</vt:lpstr>
      <vt:lpstr>Advantages </vt:lpstr>
      <vt:lpstr> 2 Skill Training Program </vt:lpstr>
      <vt:lpstr>              OBJECTIVES  </vt:lpstr>
      <vt:lpstr>            TYPES OF SKILLS  </vt:lpstr>
      <vt:lpstr>Training principles </vt:lpstr>
      <vt:lpstr> 3 .Leadership and management development</vt:lpstr>
      <vt:lpstr>Objectives </vt:lpstr>
      <vt:lpstr>Slide 44</vt:lpstr>
      <vt:lpstr>4 .Continuing education</vt:lpstr>
      <vt:lpstr>Aim of continuing education </vt:lpstr>
      <vt:lpstr>Need for continuing education  </vt:lpstr>
      <vt:lpstr>Extramural  education  </vt:lpstr>
      <vt:lpstr>  FACTORS INFLUENCING IN-SERVICE EDUCATION  </vt:lpstr>
      <vt:lpstr>Principles of adult learning </vt:lpstr>
      <vt:lpstr>Slide 51</vt:lpstr>
      <vt:lpstr>PLANNING FOR IN-SERVICE EDUCATION </vt:lpstr>
      <vt:lpstr>Slide 53</vt:lpstr>
      <vt:lpstr>Organization /Steps in in-service education programme </vt:lpstr>
      <vt:lpstr>2 Planning </vt:lpstr>
      <vt:lpstr>3. Implement phase </vt:lpstr>
      <vt:lpstr>4 .Evaluate  program </vt:lpstr>
      <vt:lpstr>       EVALUATION METHODS  </vt:lpstr>
      <vt:lpstr>Slide 59</vt:lpstr>
      <vt:lpstr>Evaluation of trainees </vt:lpstr>
      <vt:lpstr>Slide 61</vt:lpstr>
      <vt:lpstr>Preparation of the report </vt:lpstr>
      <vt:lpstr>Slide 63</vt:lpstr>
      <vt:lpstr>Advantages </vt:lpstr>
      <vt:lpstr>Conditions for success of in-service education program </vt:lpstr>
      <vt:lpstr>Slide 66</vt:lpstr>
      <vt:lpstr>BENEFITS Of INSERVICE EDUCATION </vt:lpstr>
      <vt:lpstr> </vt:lpstr>
      <vt:lpstr>Slide 69</vt:lpstr>
      <vt:lpstr>ROLES OF ADMINISTRATOR IN  INSERVICE EDUCATION </vt:lpstr>
      <vt:lpstr>Slide 71</vt:lpstr>
      <vt:lpstr>Slide 72</vt:lpstr>
      <vt:lpstr>Sample in-service education programe </vt:lpstr>
      <vt:lpstr>Slide 74</vt:lpstr>
      <vt:lpstr>References </vt:lpstr>
      <vt:lpstr>Slide 76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Inservice education</dc:title>
  <dc:creator>ccc</dc:creator>
  <cp:lastModifiedBy>ccc</cp:lastModifiedBy>
  <cp:revision>65</cp:revision>
  <dcterms:created xsi:type="dcterms:W3CDTF">2015-11-06T10:18:35Z</dcterms:created>
  <dcterms:modified xsi:type="dcterms:W3CDTF">2023-11-16T07:52:03Z</dcterms:modified>
</cp:coreProperties>
</file>