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2" r:id="rId2"/>
    <p:sldId id="376" r:id="rId3"/>
    <p:sldId id="257" r:id="rId4"/>
    <p:sldId id="258" r:id="rId5"/>
    <p:sldId id="260" r:id="rId6"/>
    <p:sldId id="333" r:id="rId7"/>
    <p:sldId id="261" r:id="rId8"/>
    <p:sldId id="287" r:id="rId9"/>
    <p:sldId id="290" r:id="rId10"/>
    <p:sldId id="400" r:id="rId11"/>
    <p:sldId id="292" r:id="rId12"/>
    <p:sldId id="293" r:id="rId13"/>
    <p:sldId id="324" r:id="rId14"/>
    <p:sldId id="294" r:id="rId15"/>
    <p:sldId id="262" r:id="rId16"/>
    <p:sldId id="335" r:id="rId17"/>
    <p:sldId id="263" r:id="rId18"/>
    <p:sldId id="264" r:id="rId19"/>
    <p:sldId id="396" r:id="rId20"/>
    <p:sldId id="397" r:id="rId21"/>
    <p:sldId id="398" r:id="rId22"/>
    <p:sldId id="266" r:id="rId23"/>
    <p:sldId id="267" r:id="rId24"/>
    <p:sldId id="296" r:id="rId25"/>
    <p:sldId id="268" r:id="rId26"/>
    <p:sldId id="334" r:id="rId27"/>
    <p:sldId id="336" r:id="rId28"/>
    <p:sldId id="337" r:id="rId29"/>
    <p:sldId id="338" r:id="rId30"/>
    <p:sldId id="339" r:id="rId31"/>
    <p:sldId id="297" r:id="rId32"/>
    <p:sldId id="341" r:id="rId33"/>
    <p:sldId id="298" r:id="rId34"/>
    <p:sldId id="299" r:id="rId35"/>
    <p:sldId id="343" r:id="rId36"/>
    <p:sldId id="344" r:id="rId37"/>
    <p:sldId id="300" r:id="rId38"/>
    <p:sldId id="302" r:id="rId39"/>
    <p:sldId id="301" r:id="rId40"/>
    <p:sldId id="345" r:id="rId41"/>
    <p:sldId id="346" r:id="rId42"/>
    <p:sldId id="374" r:id="rId43"/>
    <p:sldId id="349" r:id="rId44"/>
    <p:sldId id="351" r:id="rId45"/>
    <p:sldId id="355" r:id="rId46"/>
    <p:sldId id="352" r:id="rId47"/>
    <p:sldId id="353" r:id="rId48"/>
    <p:sldId id="354" r:id="rId49"/>
    <p:sldId id="356" r:id="rId50"/>
    <p:sldId id="357" r:id="rId51"/>
    <p:sldId id="271" r:id="rId52"/>
    <p:sldId id="303" r:id="rId53"/>
    <p:sldId id="358" r:id="rId54"/>
    <p:sldId id="359" r:id="rId55"/>
    <p:sldId id="360" r:id="rId56"/>
    <p:sldId id="361" r:id="rId57"/>
    <p:sldId id="304" r:id="rId58"/>
    <p:sldId id="330" r:id="rId59"/>
    <p:sldId id="371" r:id="rId60"/>
    <p:sldId id="274" r:id="rId61"/>
    <p:sldId id="362" r:id="rId62"/>
    <p:sldId id="275" r:id="rId63"/>
    <p:sldId id="380" r:id="rId64"/>
    <p:sldId id="307" r:id="rId65"/>
    <p:sldId id="308" r:id="rId66"/>
    <p:sldId id="309" r:id="rId67"/>
    <p:sldId id="363" r:id="rId68"/>
    <p:sldId id="370" r:id="rId69"/>
    <p:sldId id="277" r:id="rId70"/>
    <p:sldId id="310" r:id="rId71"/>
    <p:sldId id="311" r:id="rId72"/>
    <p:sldId id="379" r:id="rId73"/>
    <p:sldId id="364" r:id="rId74"/>
    <p:sldId id="331" r:id="rId75"/>
    <p:sldId id="378" r:id="rId76"/>
    <p:sldId id="279" r:id="rId77"/>
    <p:sldId id="313" r:id="rId78"/>
    <p:sldId id="317" r:id="rId79"/>
    <p:sldId id="365" r:id="rId80"/>
    <p:sldId id="280" r:id="rId81"/>
    <p:sldId id="377" r:id="rId82"/>
    <p:sldId id="366" r:id="rId83"/>
    <p:sldId id="372" r:id="rId84"/>
    <p:sldId id="382" r:id="rId85"/>
    <p:sldId id="373" r:id="rId86"/>
    <p:sldId id="281" r:id="rId87"/>
    <p:sldId id="367" r:id="rId88"/>
    <p:sldId id="381" r:id="rId89"/>
    <p:sldId id="318" r:id="rId90"/>
    <p:sldId id="375" r:id="rId91"/>
    <p:sldId id="384" r:id="rId92"/>
    <p:sldId id="368" r:id="rId93"/>
    <p:sldId id="369" r:id="rId94"/>
    <p:sldId id="387" r:id="rId95"/>
    <p:sldId id="388" r:id="rId96"/>
    <p:sldId id="389" r:id="rId97"/>
    <p:sldId id="390" r:id="rId98"/>
    <p:sldId id="391" r:id="rId99"/>
    <p:sldId id="392" r:id="rId100"/>
    <p:sldId id="394" r:id="rId101"/>
    <p:sldId id="315" r:id="rId102"/>
    <p:sldId id="316" r:id="rId103"/>
    <p:sldId id="395" r:id="rId104"/>
    <p:sldId id="409" r:id="rId105"/>
    <p:sldId id="424" r:id="rId106"/>
    <p:sldId id="410" r:id="rId107"/>
    <p:sldId id="411" r:id="rId108"/>
    <p:sldId id="425" r:id="rId109"/>
    <p:sldId id="412" r:id="rId110"/>
    <p:sldId id="416" r:id="rId111"/>
    <p:sldId id="415" r:id="rId112"/>
    <p:sldId id="417" r:id="rId113"/>
    <p:sldId id="418" r:id="rId114"/>
    <p:sldId id="419" r:id="rId115"/>
    <p:sldId id="420" r:id="rId116"/>
    <p:sldId id="421" r:id="rId117"/>
    <p:sldId id="422" r:id="rId118"/>
    <p:sldId id="423" r:id="rId119"/>
    <p:sldId id="408" r:id="rId120"/>
    <p:sldId id="383" r:id="rId121"/>
    <p:sldId id="399" r:id="rId122"/>
    <p:sldId id="385" r:id="rId123"/>
    <p:sldId id="386" r:id="rId124"/>
    <p:sldId id="286" r:id="rId1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0000"/>
    <a:srgbClr val="00CC00"/>
    <a:srgbClr val="9900CC"/>
    <a:srgbClr val="CC00FF"/>
    <a:srgbClr val="66FF33"/>
    <a:srgbClr val="FF9900"/>
    <a:srgbClr val="3399FF"/>
    <a:srgbClr val="0099CC"/>
    <a:srgbClr val="CC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34559" autoAdjust="0"/>
    <p:restoredTop sz="86380" autoAdjust="0"/>
  </p:normalViewPr>
  <p:slideViewPr>
    <p:cSldViewPr>
      <p:cViewPr varScale="1">
        <p:scale>
          <a:sx n="73" d="100"/>
          <a:sy n="73" d="100"/>
        </p:scale>
        <p:origin x="-1038" y="-102"/>
      </p:cViewPr>
      <p:guideLst>
        <p:guide orient="horz" pos="2160"/>
        <p:guide pos="2880"/>
      </p:guideLst>
    </p:cSldViewPr>
  </p:slideViewPr>
  <p:outlineViewPr>
    <p:cViewPr>
      <p:scale>
        <a:sx n="33" d="100"/>
        <a:sy n="33" d="100"/>
      </p:scale>
      <p:origin x="0" y="655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9F455A4-2D7E-45B6-9351-E1645A42B452}" type="datetimeFigureOut">
              <a:rPr lang="en-IN" smtClean="0"/>
              <a:pPr/>
              <a:t>15-07-2021</a:t>
            </a:fld>
            <a:endParaRPr lang="en-IN"/>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IN"/>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49A91C96-2A79-40F7-8D64-5756DCE01EC6}"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9F455A4-2D7E-45B6-9351-E1645A42B452}" type="datetimeFigureOut">
              <a:rPr lang="en-IN" smtClean="0"/>
              <a:pPr/>
              <a:t>15-07-2021</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49A91C96-2A79-40F7-8D64-5756DCE01EC6}"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A9F455A4-2D7E-45B6-9351-E1645A42B452}" type="datetimeFigureOut">
              <a:rPr lang="en-IN" smtClean="0"/>
              <a:pPr/>
              <a:t>15-07-2021</a:t>
            </a:fld>
            <a:endParaRPr lang="en-IN"/>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IN"/>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49A91C96-2A79-40F7-8D64-5756DCE01EC6}"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9F455A4-2D7E-45B6-9351-E1645A42B452}" type="datetimeFigureOut">
              <a:rPr lang="en-IN" smtClean="0"/>
              <a:pPr/>
              <a:t>15-07-2021</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49A91C96-2A79-40F7-8D64-5756DCE01EC6}"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9F455A4-2D7E-45B6-9351-E1645A42B452}" type="datetimeFigureOut">
              <a:rPr lang="en-IN" smtClean="0"/>
              <a:pPr/>
              <a:t>15-07-2021</a:t>
            </a:fld>
            <a:endParaRPr lang="en-IN"/>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IN"/>
          </a:p>
        </p:txBody>
      </p:sp>
      <p:sp>
        <p:nvSpPr>
          <p:cNvPr id="6" name="Slide Number Placeholder 5"/>
          <p:cNvSpPr>
            <a:spLocks noGrp="1"/>
          </p:cNvSpPr>
          <p:nvPr>
            <p:ph type="sldNum" sz="quarter" idx="12"/>
          </p:nvPr>
        </p:nvSpPr>
        <p:spPr>
          <a:xfrm>
            <a:off x="6733952" y="6555112"/>
            <a:ext cx="588336" cy="228600"/>
          </a:xfrm>
        </p:spPr>
        <p:txBody>
          <a:bodyPr/>
          <a:lstStyle>
            <a:extLst/>
          </a:lstStyle>
          <a:p>
            <a:fld id="{49A91C96-2A79-40F7-8D64-5756DCE01EC6}"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9F455A4-2D7E-45B6-9351-E1645A42B452}" type="datetimeFigureOut">
              <a:rPr lang="en-IN" smtClean="0"/>
              <a:pPr/>
              <a:t>15-07-2021</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49A91C96-2A79-40F7-8D64-5756DCE01EC6}"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9F455A4-2D7E-45B6-9351-E1645A42B452}" type="datetimeFigureOut">
              <a:rPr lang="en-IN" smtClean="0"/>
              <a:pPr/>
              <a:t>15-07-2021</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49A91C96-2A79-40F7-8D64-5756DCE01EC6}"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9F455A4-2D7E-45B6-9351-E1645A42B452}" type="datetimeFigureOut">
              <a:rPr lang="en-IN" smtClean="0"/>
              <a:pPr/>
              <a:t>15-07-2021</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49A91C96-2A79-40F7-8D64-5756DCE01EC6}"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A9F455A4-2D7E-45B6-9351-E1645A42B452}" type="datetimeFigureOut">
              <a:rPr lang="en-IN" smtClean="0"/>
              <a:pPr/>
              <a:t>15-07-2021</a:t>
            </a:fld>
            <a:endParaRPr lang="en-IN"/>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IN"/>
          </a:p>
        </p:txBody>
      </p:sp>
      <p:sp>
        <p:nvSpPr>
          <p:cNvPr id="4" name="Slide Number Placeholder 3"/>
          <p:cNvSpPr>
            <a:spLocks noGrp="1"/>
          </p:cNvSpPr>
          <p:nvPr>
            <p:ph type="sldNum" sz="quarter" idx="12"/>
          </p:nvPr>
        </p:nvSpPr>
        <p:spPr/>
        <p:txBody>
          <a:bodyPr/>
          <a:lstStyle>
            <a:extLst/>
          </a:lstStyle>
          <a:p>
            <a:fld id="{49A91C96-2A79-40F7-8D64-5756DCE01EC6}"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9F455A4-2D7E-45B6-9351-E1645A42B452}" type="datetimeFigureOut">
              <a:rPr lang="en-IN" smtClean="0"/>
              <a:pPr/>
              <a:t>15-07-2021</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49A91C96-2A79-40F7-8D64-5756DCE01EC6}"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A9F455A4-2D7E-45B6-9351-E1645A42B452}" type="datetimeFigureOut">
              <a:rPr lang="en-IN" smtClean="0"/>
              <a:pPr/>
              <a:t>15-07-2021</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49A91C96-2A79-40F7-8D64-5756DCE01EC6}" type="slidenum">
              <a:rPr lang="en-IN" smtClean="0"/>
              <a:pPr/>
              <a:t>‹#›</a:t>
            </a:fld>
            <a:endParaRPr lang="en-IN"/>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9F455A4-2D7E-45B6-9351-E1645A42B452}" type="datetimeFigureOut">
              <a:rPr lang="en-IN" smtClean="0"/>
              <a:pPr/>
              <a:t>15-07-2021</a:t>
            </a:fld>
            <a:endParaRPr lang="en-IN"/>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IN"/>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49A91C96-2A79-40F7-8D64-5756DCE01EC6}"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2357430"/>
            <a:ext cx="5105400" cy="1044138"/>
          </a:xfrm>
        </p:spPr>
        <p:txBody>
          <a:bodyPr>
            <a:normAutofit/>
          </a:bodyPr>
          <a:lstStyle/>
          <a:p>
            <a:r>
              <a:rPr lang="en-US" sz="6600" dirty="0" smtClean="0"/>
              <a:t>INFERTILITY</a:t>
            </a:r>
            <a:endParaRPr lang="en-IN" sz="6600" dirty="0"/>
          </a:p>
        </p:txBody>
      </p:sp>
      <p:sp>
        <p:nvSpPr>
          <p:cNvPr id="3" name="Subtitle 2"/>
          <p:cNvSpPr>
            <a:spLocks noGrp="1"/>
          </p:cNvSpPr>
          <p:nvPr>
            <p:ph type="subTitle" idx="1"/>
          </p:nvPr>
        </p:nvSpPr>
        <p:spPr/>
        <p:txBody>
          <a:bodyPr>
            <a:normAutofit lnSpcReduction="10000"/>
          </a:bodyPr>
          <a:lstStyle/>
          <a:p>
            <a:r>
              <a:rPr lang="en-US" dirty="0" smtClean="0">
                <a:solidFill>
                  <a:schemeClr val="bg1"/>
                </a:solidFill>
              </a:rPr>
              <a:t>Mrs. </a:t>
            </a:r>
            <a:r>
              <a:rPr lang="en-US" dirty="0" err="1" smtClean="0">
                <a:solidFill>
                  <a:schemeClr val="bg1"/>
                </a:solidFill>
              </a:rPr>
              <a:t>Reena</a:t>
            </a:r>
            <a:r>
              <a:rPr lang="en-US" dirty="0" smtClean="0">
                <a:solidFill>
                  <a:schemeClr val="bg1"/>
                </a:solidFill>
              </a:rPr>
              <a:t> Vincent </a:t>
            </a:r>
          </a:p>
          <a:p>
            <a:r>
              <a:rPr lang="en-US" dirty="0" smtClean="0">
                <a:solidFill>
                  <a:schemeClr val="bg1"/>
                </a:solidFill>
              </a:rPr>
              <a:t>Professor </a:t>
            </a:r>
          </a:p>
          <a:p>
            <a:r>
              <a:rPr lang="en-US" dirty="0" smtClean="0">
                <a:solidFill>
                  <a:schemeClr val="bg1"/>
                </a:solidFill>
              </a:rPr>
              <a:t>JMCON</a:t>
            </a:r>
          </a:p>
          <a:p>
            <a:endParaRPr lang="en-IN" dirty="0"/>
          </a:p>
        </p:txBody>
      </p:sp>
      <p:pic>
        <p:nvPicPr>
          <p:cNvPr id="5" name="Picture 4" descr="7.jpg"/>
          <p:cNvPicPr>
            <a:picLocks noChangeAspect="1"/>
          </p:cNvPicPr>
          <p:nvPr/>
        </p:nvPicPr>
        <p:blipFill>
          <a:blip r:embed="rId2" cstate="print"/>
          <a:stretch>
            <a:fillRect/>
          </a:stretch>
        </p:blipFill>
        <p:spPr>
          <a:xfrm>
            <a:off x="571472" y="0"/>
            <a:ext cx="3888432" cy="2143116"/>
          </a:xfrm>
          <a:prstGeom prst="rect">
            <a:avLst/>
          </a:prstGeom>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2800" u="sng" dirty="0" smtClean="0">
                <a:solidFill>
                  <a:srgbClr val="FF0000"/>
                </a:solidFill>
              </a:rPr>
              <a:t>Thermal factors</a:t>
            </a:r>
          </a:p>
          <a:p>
            <a:pPr>
              <a:buFont typeface="Wingdings" pitchFamily="2" charset="2"/>
              <a:buChar char="§"/>
            </a:pPr>
            <a:r>
              <a:rPr lang="en-US" sz="2800" dirty="0" smtClean="0"/>
              <a:t>  </a:t>
            </a:r>
            <a:r>
              <a:rPr lang="en-US" sz="2800" dirty="0" smtClean="0">
                <a:latin typeface="Calibri" pitchFamily="34" charset="0"/>
                <a:cs typeface="Calibri" pitchFamily="34" charset="0"/>
              </a:rPr>
              <a:t>Scrotal temp is increased in case of </a:t>
            </a:r>
            <a:r>
              <a:rPr lang="en-US" sz="2800" dirty="0" err="1" smtClean="0">
                <a:latin typeface="Calibri" pitchFamily="34" charset="0"/>
                <a:cs typeface="Calibri" pitchFamily="34" charset="0"/>
              </a:rPr>
              <a:t>varicocele</a:t>
            </a:r>
            <a:r>
              <a:rPr lang="en-US" sz="2800" dirty="0" smtClean="0">
                <a:latin typeface="Calibri" pitchFamily="34" charset="0"/>
                <a:cs typeface="Calibri" pitchFamily="34" charset="0"/>
              </a:rPr>
              <a:t>  (varicosity of the  spermatic vein )  big </a:t>
            </a:r>
            <a:r>
              <a:rPr lang="en-US" sz="2800" dirty="0" err="1" smtClean="0">
                <a:latin typeface="Calibri" pitchFamily="34" charset="0"/>
                <a:cs typeface="Calibri" pitchFamily="34" charset="0"/>
              </a:rPr>
              <a:t>hydrocele</a:t>
            </a:r>
            <a:r>
              <a:rPr lang="en-US" sz="2800" dirty="0" smtClean="0">
                <a:latin typeface="Calibri" pitchFamily="34" charset="0"/>
                <a:cs typeface="Calibri" pitchFamily="34" charset="0"/>
              </a:rPr>
              <a:t>/filariasis.</a:t>
            </a:r>
          </a:p>
          <a:p>
            <a:pPr>
              <a:buFont typeface="Wingdings" pitchFamily="2" charset="2"/>
              <a:buChar char="Ø"/>
            </a:pPr>
            <a:r>
              <a:rPr lang="en-US" sz="2800" dirty="0" smtClean="0">
                <a:latin typeface="Calibri" pitchFamily="34" charset="0"/>
                <a:cs typeface="Calibri" pitchFamily="34" charset="0"/>
              </a:rPr>
              <a:t>Using tight under garments</a:t>
            </a:r>
          </a:p>
          <a:p>
            <a:pPr>
              <a:buFont typeface="Wingdings" pitchFamily="2" charset="2"/>
              <a:buChar char="Ø"/>
            </a:pPr>
            <a:r>
              <a:rPr lang="en-US" sz="2800" dirty="0" smtClean="0">
                <a:latin typeface="Calibri" pitchFamily="34" charset="0"/>
                <a:cs typeface="Calibri" pitchFamily="34" charset="0"/>
              </a:rPr>
              <a:t>Working in hot atmosphere</a:t>
            </a:r>
          </a:p>
          <a:p>
            <a:pPr>
              <a:buNone/>
            </a:pPr>
            <a:r>
              <a:rPr lang="en-US" u="sng" dirty="0" smtClean="0">
                <a:solidFill>
                  <a:srgbClr val="FF0000"/>
                </a:solidFill>
              </a:rPr>
              <a:t>Trauma to the testes</a:t>
            </a:r>
          </a:p>
          <a:p>
            <a:r>
              <a:rPr lang="en-US" u="sng" dirty="0" smtClean="0">
                <a:solidFill>
                  <a:srgbClr val="FF0000"/>
                </a:solidFill>
              </a:rPr>
              <a:t>General factors </a:t>
            </a:r>
            <a:r>
              <a:rPr lang="en-US" dirty="0" smtClean="0"/>
              <a:t>–malnutrition or heavy smoking ,excessive alcohol reduces to the spermatogenesis</a:t>
            </a: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r>
              <a:rPr lang="en-US" dirty="0" smtClean="0"/>
              <a:t>…</a:t>
            </a:r>
            <a:endParaRPr lang="en-US" dirty="0"/>
          </a:p>
        </p:txBody>
      </p:sp>
      <p:sp>
        <p:nvSpPr>
          <p:cNvPr id="3" name="Content Placeholder 2"/>
          <p:cNvSpPr>
            <a:spLocks noGrp="1"/>
          </p:cNvSpPr>
          <p:nvPr>
            <p:ph idx="1"/>
          </p:nvPr>
        </p:nvSpPr>
        <p:spPr/>
        <p:txBody>
          <a:bodyPr/>
          <a:lstStyle/>
          <a:p>
            <a:r>
              <a:rPr lang="en-US" dirty="0" smtClean="0"/>
              <a:t>Maintain privacy and confidentiality of all cases. </a:t>
            </a:r>
          </a:p>
          <a:p>
            <a:pPr>
              <a:buFont typeface="Wingdings" pitchFamily="2" charset="2"/>
              <a:buChar char="§"/>
            </a:pPr>
            <a:r>
              <a:rPr lang="en-US" dirty="0" smtClean="0"/>
              <a:t>Assist to performing inseminations.</a:t>
            </a:r>
          </a:p>
          <a:p>
            <a:pPr>
              <a:buFont typeface="Wingdings" pitchFamily="2" charset="2"/>
              <a:buChar char="§"/>
            </a:pPr>
            <a:r>
              <a:rPr lang="en-US" dirty="0" smtClean="0"/>
              <a:t>Assist to performing embryo transfers.</a:t>
            </a:r>
          </a:p>
          <a:p>
            <a:endParaRPr lang="en-US" dirty="0" smtClean="0"/>
          </a:p>
          <a:p>
            <a:r>
              <a:rPr lang="en-US" dirty="0" smtClean="0"/>
              <a:t> Ensure follow-up &amp; supportive services to individual and family during counseling.</a:t>
            </a:r>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99CC"/>
                </a:solidFill>
              </a:rPr>
              <a:t>   cont…</a:t>
            </a:r>
            <a:endParaRPr lang="en-US" dirty="0">
              <a:solidFill>
                <a:srgbClr val="0099CC"/>
              </a:solidFill>
            </a:endParaRPr>
          </a:p>
        </p:txBody>
      </p:sp>
      <p:sp>
        <p:nvSpPr>
          <p:cNvPr id="3" name="Content Placeholder 2"/>
          <p:cNvSpPr>
            <a:spLocks noGrp="1"/>
          </p:cNvSpPr>
          <p:nvPr>
            <p:ph idx="1"/>
          </p:nvPr>
        </p:nvSpPr>
        <p:spPr/>
        <p:txBody>
          <a:bodyPr>
            <a:normAutofit/>
          </a:bodyPr>
          <a:lstStyle/>
          <a:p>
            <a:pPr>
              <a:lnSpc>
                <a:spcPct val="150000"/>
              </a:lnSpc>
              <a:buFontTx/>
              <a:buChar char="•"/>
            </a:pPr>
            <a:r>
              <a:rPr lang="en-US" sz="2400" dirty="0" smtClean="0"/>
              <a:t>Help to reduce a </a:t>
            </a:r>
            <a:r>
              <a:rPr lang="en-US" sz="2400" dirty="0" smtClean="0">
                <a:solidFill>
                  <a:srgbClr val="CC00FF"/>
                </a:solidFill>
              </a:rPr>
              <a:t>woman’s anxiety</a:t>
            </a:r>
            <a:r>
              <a:rPr lang="en-US" sz="2400" dirty="0" smtClean="0"/>
              <a:t>, increase her knowledge and validate the significance of her experience throughout evaluation and treatment.</a:t>
            </a:r>
          </a:p>
          <a:p>
            <a:pPr>
              <a:lnSpc>
                <a:spcPct val="150000"/>
              </a:lnSpc>
            </a:pPr>
            <a:r>
              <a:rPr lang="en-US" sz="2400" dirty="0" smtClean="0"/>
              <a:t>Every nurse should be equipped with information to take an </a:t>
            </a:r>
            <a:r>
              <a:rPr lang="en-US" sz="2400" dirty="0" smtClean="0">
                <a:solidFill>
                  <a:srgbClr val="00CC00"/>
                </a:solidFill>
              </a:rPr>
              <a:t>accurate  and adequate sexual and reproductive medical history. </a:t>
            </a:r>
          </a:p>
          <a:p>
            <a:endParaRPr lang="en-US" sz="2400" dirty="0"/>
          </a:p>
        </p:txBody>
      </p:sp>
      <p:sp>
        <p:nvSpPr>
          <p:cNvPr id="4" name="Rectangle 3"/>
          <p:cNvSpPr/>
          <p:nvPr/>
        </p:nvSpPr>
        <p:spPr>
          <a:xfrm>
            <a:off x="3276600" y="2413338"/>
            <a:ext cx="3581400" cy="369332"/>
          </a:xfrm>
          <a:prstGeom prst="rect">
            <a:avLst/>
          </a:prstGeom>
        </p:spPr>
        <p:txBody>
          <a:bodyPr wrap="square">
            <a:spAutoFit/>
          </a:bodyPr>
          <a:lstStyle/>
          <a:p>
            <a:pPr>
              <a:buFontTx/>
              <a:buChar char="•"/>
            </a:pPr>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cont…</a:t>
            </a:r>
            <a:endParaRPr lang="en-US" dirty="0"/>
          </a:p>
        </p:txBody>
      </p:sp>
      <p:sp>
        <p:nvSpPr>
          <p:cNvPr id="3" name="Content Placeholder 2"/>
          <p:cNvSpPr>
            <a:spLocks noGrp="1"/>
          </p:cNvSpPr>
          <p:nvPr>
            <p:ph idx="1"/>
          </p:nvPr>
        </p:nvSpPr>
        <p:spPr/>
        <p:txBody>
          <a:bodyPr/>
          <a:lstStyle/>
          <a:p>
            <a:pPr>
              <a:lnSpc>
                <a:spcPct val="150000"/>
              </a:lnSpc>
              <a:buFontTx/>
              <a:buChar char="•"/>
            </a:pPr>
            <a:r>
              <a:rPr lang="en-US" dirty="0" smtClean="0"/>
              <a:t>Maintaining personal contact during and after treatment cycles.</a:t>
            </a:r>
          </a:p>
          <a:p>
            <a:pPr>
              <a:lnSpc>
                <a:spcPct val="150000"/>
              </a:lnSpc>
              <a:buFontTx/>
              <a:buChar char="•"/>
            </a:pPr>
            <a:r>
              <a:rPr lang="en-US" dirty="0" smtClean="0"/>
              <a:t>Recognizing the need for grief work.</a:t>
            </a:r>
          </a:p>
          <a:p>
            <a:pPr>
              <a:lnSpc>
                <a:spcPct val="150000"/>
              </a:lnSpc>
              <a:buFontTx/>
              <a:buChar char="•"/>
            </a:pPr>
            <a:r>
              <a:rPr lang="en-US" dirty="0" smtClean="0"/>
              <a:t>Expressing positive and negative feelings.</a:t>
            </a:r>
          </a:p>
          <a:p>
            <a:pPr>
              <a:lnSpc>
                <a:spcPct val="150000"/>
              </a:lnSpc>
              <a:buFontTx/>
              <a:buChar char="•"/>
            </a:pPr>
            <a:r>
              <a:rPr lang="en-US" dirty="0" smtClean="0"/>
              <a:t>Providing easy access to nursing care.</a:t>
            </a:r>
          </a:p>
          <a:p>
            <a:pPr>
              <a:lnSpc>
                <a:spcPct val="150000"/>
              </a:lnSpc>
              <a:buFontTx/>
              <a:buChar char="•"/>
            </a:pPr>
            <a:r>
              <a:rPr lang="en-US" dirty="0" smtClean="0"/>
              <a:t>Follow up to discuss options and emotional status.</a:t>
            </a:r>
          </a:p>
          <a:p>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latin typeface="Calibri" pitchFamily="34" charset="0"/>
                <a:cs typeface="Calibri" pitchFamily="34" charset="0"/>
              </a:rPr>
              <a:t>ETHICAL &amp; LEGAL ASPECT OF ASSISTED REPRODUCTION TECNOLOGY (ART)</a:t>
            </a:r>
            <a:endParaRPr lang="en-US" sz="3200" dirty="0">
              <a:solidFill>
                <a:srgbClr val="FF0000"/>
              </a:solidFill>
              <a:latin typeface="Calibri" pitchFamily="34" charset="0"/>
              <a:cs typeface="Calibri" pitchFamily="34" charset="0"/>
            </a:endParaRPr>
          </a:p>
        </p:txBody>
      </p:sp>
      <p:sp>
        <p:nvSpPr>
          <p:cNvPr id="3" name="Content Placeholder 2"/>
          <p:cNvSpPr>
            <a:spLocks noGrp="1"/>
          </p:cNvSpPr>
          <p:nvPr>
            <p:ph idx="1"/>
          </p:nvPr>
        </p:nvSpPr>
        <p:spPr/>
        <p:txBody>
          <a:bodyPr/>
          <a:lstStyle/>
          <a:p>
            <a:pPr>
              <a:buNone/>
            </a:pPr>
            <a:r>
              <a:rPr lang="en-US" sz="3200" u="sng" dirty="0" smtClean="0">
                <a:solidFill>
                  <a:srgbClr val="3333FF"/>
                </a:solidFill>
                <a:latin typeface="Monotype Corsiva" pitchFamily="66" charset="0"/>
              </a:rPr>
              <a:t>Ethical issues prior to conception</a:t>
            </a:r>
          </a:p>
          <a:p>
            <a:r>
              <a:rPr lang="en-US" dirty="0" smtClean="0"/>
              <a:t>Artificial insemination by donor</a:t>
            </a:r>
          </a:p>
          <a:p>
            <a:r>
              <a:rPr lang="en-US" dirty="0" smtClean="0"/>
              <a:t>In-vitro fertilization and embryo transfer</a:t>
            </a:r>
          </a:p>
          <a:p>
            <a:r>
              <a:rPr lang="en-US" dirty="0" smtClean="0"/>
              <a:t>Surrogate motherhood</a:t>
            </a:r>
          </a:p>
          <a:p>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Is ART ethical?</a:t>
            </a:r>
            <a:endParaRPr lang="en-US" dirty="0">
              <a:solidFill>
                <a:srgbClr val="FF0000"/>
              </a:solidFill>
            </a:endParaRPr>
          </a:p>
        </p:txBody>
      </p:sp>
      <p:sp>
        <p:nvSpPr>
          <p:cNvPr id="3" name="Content Placeholder 2"/>
          <p:cNvSpPr>
            <a:spLocks noGrp="1"/>
          </p:cNvSpPr>
          <p:nvPr>
            <p:ph idx="1"/>
          </p:nvPr>
        </p:nvSpPr>
        <p:spPr/>
        <p:txBody>
          <a:bodyPr>
            <a:normAutofit/>
          </a:bodyPr>
          <a:lstStyle/>
          <a:p>
            <a:pPr>
              <a:buNone/>
            </a:pPr>
            <a:r>
              <a:rPr lang="en-US" dirty="0" smtClean="0"/>
              <a:t> • Culture and Religion has the strongest impact on humans perspective of live. </a:t>
            </a:r>
          </a:p>
          <a:p>
            <a:r>
              <a:rPr lang="en-US" dirty="0" smtClean="0"/>
              <a:t>Major religions and their view on ART: </a:t>
            </a:r>
          </a:p>
          <a:p>
            <a:r>
              <a:rPr lang="en-US" dirty="0" smtClean="0"/>
              <a:t> The Catholic Church deems certain fertility methods immoral. </a:t>
            </a:r>
          </a:p>
          <a:p>
            <a:r>
              <a:rPr lang="en-US" dirty="0" smtClean="0"/>
              <a:t>The Church does not accept IVF as a fertility method as it involves practices that not only undermine the sanctity of life, but also replace the sacred procreative marriage act in the bringing forth of life. </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IVF procedures often involve the deliberate discarding of embryos that show little promise of surviving to term. </a:t>
            </a:r>
          </a:p>
          <a:p>
            <a:r>
              <a:rPr lang="en-US" dirty="0" smtClean="0"/>
              <a:t>This means that </a:t>
            </a:r>
            <a:r>
              <a:rPr lang="en-US" dirty="0" err="1" smtClean="0"/>
              <a:t>hu</a:t>
            </a:r>
            <a:r>
              <a:rPr lang="en-US" dirty="0" smtClean="0"/>
              <a:t> man life is potentially treated as a mere defective commodity at its earliest developmental stages, and terminated. </a:t>
            </a:r>
          </a:p>
          <a:p>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It is also clear that IVF replaces the marriage act with a laboratory procedure to engender life.</a:t>
            </a:r>
          </a:p>
          <a:p>
            <a:r>
              <a:rPr lang="en-US" dirty="0" smtClean="0"/>
              <a:t> The husband and wife merely provide the “raw materials” – the eggs and sperm.</a:t>
            </a:r>
          </a:p>
          <a:p>
            <a:r>
              <a:rPr lang="en-US" dirty="0" smtClean="0"/>
              <a:t> • Worse still, if “donor” eggs or sperm are used, the child is subsequently unaware of his or her lineage, which could result in them lacking knowledge of possible inherited health problems.</a:t>
            </a:r>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FF0000"/>
                </a:solidFill>
              </a:rPr>
              <a:t>Use of Donor Eggs/Sperm</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r>
              <a:rPr lang="en-US" dirty="0" smtClean="0"/>
              <a:t>Parentage: Who are the parents? Are they the ones whose genetic material (sperm and egg) combine to form the child or the people who raise the child? </a:t>
            </a:r>
          </a:p>
          <a:p>
            <a:r>
              <a:rPr lang="en-US" dirty="0" smtClean="0"/>
              <a:t>Disclosure: • Should children know that one or both of his or her (rearing) parents did not provide the egg or sperm which brought them into being? </a:t>
            </a:r>
          </a:p>
          <a:p>
            <a:r>
              <a:rPr lang="en-US" dirty="0" smtClean="0"/>
              <a:t>Should children have access to the donor(s) (genetic parents)? </a:t>
            </a:r>
          </a:p>
          <a:p>
            <a:r>
              <a:rPr lang="en-US" dirty="0" smtClean="0"/>
              <a:t> Should genetic parents have visitation rights?</a:t>
            </a:r>
          </a:p>
          <a:p>
            <a:r>
              <a:rPr lang="en-US" dirty="0" smtClean="0"/>
              <a:t> Exploitation</a:t>
            </a:r>
          </a:p>
          <a:p>
            <a:r>
              <a:rPr lang="en-US" dirty="0" smtClean="0"/>
              <a:t>  Should the donor be paid? </a:t>
            </a:r>
          </a:p>
          <a:p>
            <a:r>
              <a:rPr lang="en-US" dirty="0" smtClean="0"/>
              <a:t>Eligibility </a:t>
            </a:r>
          </a:p>
          <a:p>
            <a:r>
              <a:rPr lang="en-US" dirty="0" smtClean="0"/>
              <a:t>Same sex couple, single parents, elderly couple,</a:t>
            </a:r>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latin typeface="Impact" pitchFamily="34" charset="0"/>
              </a:rPr>
              <a:t>Couples ethical dilemmas</a:t>
            </a:r>
          </a:p>
        </p:txBody>
      </p:sp>
      <p:sp>
        <p:nvSpPr>
          <p:cNvPr id="8195" name="Rectangle 3"/>
          <p:cNvSpPr>
            <a:spLocks noGrp="1" noChangeArrowheads="1"/>
          </p:cNvSpPr>
          <p:nvPr>
            <p:ph idx="1"/>
          </p:nvPr>
        </p:nvSpPr>
        <p:spPr/>
        <p:txBody>
          <a:bodyPr/>
          <a:lstStyle/>
          <a:p>
            <a:r>
              <a:rPr lang="en-US" smtClean="0"/>
              <a:t>Will their cultural and religious demands on their emotions perhaps cause them to have doubts during their pregnancy?</a:t>
            </a:r>
          </a:p>
          <a:p>
            <a:r>
              <a:rPr lang="en-US" smtClean="0"/>
              <a:t>Will the potential father fully accept the child?</a:t>
            </a:r>
          </a:p>
          <a:p>
            <a:r>
              <a:rPr lang="en-US" smtClean="0"/>
              <a:t>Whether all the members of the health care team would maintain confidentiality of donor details?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95"/>
                                        </p:tgtEl>
                                        <p:attrNameLst>
                                          <p:attrName>style.visibility</p:attrName>
                                        </p:attrNameLst>
                                      </p:cBhvr>
                                      <p:to>
                                        <p:strVal val="visible"/>
                                      </p:to>
                                    </p:set>
                                    <p:animEffect transition="in" filter="fade">
                                      <p:cBhvr>
                                        <p:cTn id="10"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FF0000"/>
                </a:solidFill>
              </a:rPr>
              <a:t>Embryo cryopreservation </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 Left over embryos are </a:t>
            </a:r>
            <a:r>
              <a:rPr lang="en-US" dirty="0" err="1" smtClean="0"/>
              <a:t>cryopreserved</a:t>
            </a:r>
            <a:r>
              <a:rPr lang="en-US" dirty="0" smtClean="0"/>
              <a:t>, owners don’t get to use them after all.</a:t>
            </a:r>
          </a:p>
          <a:p>
            <a:pPr>
              <a:buNone/>
            </a:pPr>
            <a:r>
              <a:rPr lang="en-US" dirty="0" smtClean="0">
                <a:solidFill>
                  <a:srgbClr val="3333FF"/>
                </a:solidFill>
              </a:rPr>
              <a:t>Four possible fates for these embryos exist</a:t>
            </a:r>
          </a:p>
          <a:p>
            <a:pPr>
              <a:buFont typeface="Wingdings" pitchFamily="2" charset="2"/>
              <a:buChar char="§"/>
            </a:pPr>
            <a:r>
              <a:rPr lang="en-US" dirty="0" smtClean="0"/>
              <a:t> Thawing and discarding </a:t>
            </a:r>
          </a:p>
          <a:p>
            <a:pPr>
              <a:buFont typeface="Wingdings" pitchFamily="2" charset="2"/>
              <a:buChar char="§"/>
            </a:pPr>
            <a:r>
              <a:rPr lang="en-US" dirty="0" smtClean="0"/>
              <a:t> Donating to research </a:t>
            </a:r>
          </a:p>
          <a:p>
            <a:pPr>
              <a:buFont typeface="Wingdings" pitchFamily="2" charset="2"/>
              <a:buChar char="§"/>
            </a:pPr>
            <a:r>
              <a:rPr lang="en-US" dirty="0" smtClean="0"/>
              <a:t> </a:t>
            </a:r>
            <a:r>
              <a:rPr lang="en-US" dirty="0" err="1" smtClean="0"/>
              <a:t>Indeﬁnite</a:t>
            </a:r>
            <a:r>
              <a:rPr lang="en-US" dirty="0" smtClean="0"/>
              <a:t> storage </a:t>
            </a:r>
          </a:p>
          <a:p>
            <a:pPr>
              <a:buFont typeface="Wingdings" pitchFamily="2" charset="2"/>
              <a:buChar char="§"/>
            </a:pPr>
            <a:r>
              <a:rPr lang="en-US" dirty="0" smtClean="0"/>
              <a:t> Donating the embryos to another couple for the purposes of uterine transfer</a:t>
            </a:r>
          </a:p>
          <a:p>
            <a:r>
              <a:rPr lang="en-US" dirty="0" smtClean="0"/>
              <a:t>  In the event of divorce who gets custody of the embryo? </a:t>
            </a:r>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457200" y="1609416"/>
            <a:ext cx="7571184" cy="4846320"/>
          </a:xfrm>
        </p:spPr>
        <p:txBody>
          <a:bodyPr>
            <a:normAutofit/>
          </a:bodyPr>
          <a:lstStyle/>
          <a:p>
            <a:pPr>
              <a:buNone/>
            </a:pPr>
            <a:r>
              <a:rPr lang="en-US" u="sng" dirty="0" smtClean="0">
                <a:solidFill>
                  <a:srgbClr val="3399FF"/>
                </a:solidFill>
              </a:rPr>
              <a:t>Endocrine disorders</a:t>
            </a:r>
          </a:p>
          <a:p>
            <a:r>
              <a:rPr lang="en-US" dirty="0" smtClean="0"/>
              <a:t>dysfunction of hypothalamus ,pituitary, adrenals  Gonadotrophin deficiency ,thyroid</a:t>
            </a:r>
          </a:p>
          <a:p>
            <a:r>
              <a:rPr lang="en-US" dirty="0" smtClean="0"/>
              <a:t>Systemic diseases –DM,renal failure </a:t>
            </a:r>
          </a:p>
          <a:p>
            <a:r>
              <a:rPr lang="en-US" dirty="0" smtClean="0">
                <a:solidFill>
                  <a:srgbClr val="FF0000"/>
                </a:solidFill>
              </a:rPr>
              <a:t>Genetic </a:t>
            </a:r>
          </a:p>
          <a:p>
            <a:r>
              <a:rPr lang="en-US" dirty="0" smtClean="0">
                <a:solidFill>
                  <a:srgbClr val="FF0000"/>
                </a:solidFill>
              </a:rPr>
              <a:t>Iatrogenic- </a:t>
            </a:r>
            <a:r>
              <a:rPr lang="en-US" dirty="0" err="1" smtClean="0"/>
              <a:t>cytotoxic</a:t>
            </a:r>
            <a:r>
              <a:rPr lang="en-US" dirty="0" smtClean="0"/>
              <a:t> , drugs, antihypertensive, anticonvulsant ,antidepressant </a:t>
            </a:r>
          </a:p>
          <a:p>
            <a:r>
              <a:rPr lang="en-US" dirty="0" smtClean="0">
                <a:solidFill>
                  <a:srgbClr val="FF0000"/>
                </a:solidFill>
              </a:rPr>
              <a:t>Immunological factors </a:t>
            </a:r>
          </a:p>
          <a:p>
            <a:pPr>
              <a:buNone/>
            </a:pPr>
            <a:endParaRPr lang="en-US" dirty="0" smtClean="0">
              <a:solidFill>
                <a:srgbClr val="FF0000"/>
              </a:solidFill>
            </a:endParaRPr>
          </a:p>
          <a:p>
            <a:endParaRPr lang="en-US" dirty="0" smtClean="0"/>
          </a:p>
          <a:p>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Surrogacy and Gestational Carriers</a:t>
            </a:r>
            <a:endParaRPr lang="en-US" dirty="0"/>
          </a:p>
        </p:txBody>
      </p:sp>
      <p:sp>
        <p:nvSpPr>
          <p:cNvPr id="3" name="Content Placeholder 2"/>
          <p:cNvSpPr>
            <a:spLocks noGrp="1"/>
          </p:cNvSpPr>
          <p:nvPr>
            <p:ph idx="1"/>
          </p:nvPr>
        </p:nvSpPr>
        <p:spPr/>
        <p:txBody>
          <a:bodyPr>
            <a:normAutofit/>
          </a:bodyPr>
          <a:lstStyle/>
          <a:p>
            <a:r>
              <a:rPr lang="en-US" dirty="0" smtClean="0"/>
              <a:t>Surrogacy and Gestational Carriers </a:t>
            </a:r>
          </a:p>
          <a:p>
            <a:r>
              <a:rPr lang="en-US" dirty="0" err="1" smtClean="0"/>
              <a:t>Signiﬁcant</a:t>
            </a:r>
            <a:r>
              <a:rPr lang="en-US" dirty="0" smtClean="0"/>
              <a:t> medical and emotional risks from carrying a pregnancy and undergoing a delivery</a:t>
            </a:r>
          </a:p>
          <a:p>
            <a:r>
              <a:rPr lang="en-US" dirty="0" smtClean="0"/>
              <a:t> Child selling enterprise -Some also are concerned that the use of surrogates and gestational carriers is a form of “child selling” or the “sale of parental rights” </a:t>
            </a:r>
          </a:p>
          <a:p>
            <a:r>
              <a:rPr lang="en-US" dirty="0" smtClean="0"/>
              <a:t>Parental rights- Possibility of five parents. Genetic father, genetic mother, Rearing father, Rearing mother, gestational mother.</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p:txBody>
          <a:bodyPr/>
          <a:lstStyle/>
          <a:p>
            <a:r>
              <a:rPr lang="en-US" cap="none" dirty="0" err="1" smtClean="0">
                <a:solidFill>
                  <a:srgbClr val="FF0000"/>
                </a:solidFill>
                <a:latin typeface="Calibri" pitchFamily="34" charset="0"/>
                <a:cs typeface="Calibri" pitchFamily="34" charset="0"/>
              </a:rPr>
              <a:t>Contd</a:t>
            </a:r>
            <a:r>
              <a:rPr lang="en-US" cap="none" dirty="0" smtClean="0">
                <a:solidFill>
                  <a:srgbClr val="FF0000"/>
                </a:solidFill>
                <a:latin typeface="Calibri" pitchFamily="34" charset="0"/>
                <a:cs typeface="Calibri" pitchFamily="34" charset="0"/>
              </a:rPr>
              <a:t>….</a:t>
            </a:r>
          </a:p>
        </p:txBody>
      </p:sp>
      <p:sp>
        <p:nvSpPr>
          <p:cNvPr id="12293" name="Rectangle 5"/>
          <p:cNvSpPr>
            <a:spLocks noGrp="1" noChangeArrowheads="1"/>
          </p:cNvSpPr>
          <p:nvPr>
            <p:ph idx="1"/>
          </p:nvPr>
        </p:nvSpPr>
        <p:spPr/>
        <p:txBody>
          <a:bodyPr>
            <a:normAutofit lnSpcReduction="10000"/>
          </a:bodyPr>
          <a:lstStyle/>
          <a:p>
            <a:r>
              <a:rPr lang="en-US" dirty="0" smtClean="0"/>
              <a:t> Exploitation and commoditization of children.</a:t>
            </a:r>
          </a:p>
          <a:p>
            <a:r>
              <a:rPr lang="en-US" dirty="0" smtClean="0"/>
              <a:t> Citizenship of the </a:t>
            </a:r>
            <a:r>
              <a:rPr lang="en-US" dirty="0" err="1" smtClean="0"/>
              <a:t>oﬀspring</a:t>
            </a:r>
            <a:r>
              <a:rPr lang="en-US" dirty="0" smtClean="0"/>
              <a:t>(international surrogacy)</a:t>
            </a:r>
          </a:p>
          <a:p>
            <a:r>
              <a:rPr lang="en-US" dirty="0" smtClean="0"/>
              <a:t> </a:t>
            </a:r>
            <a:r>
              <a:rPr lang="en-US" dirty="0" err="1" smtClean="0"/>
              <a:t>Renumeration</a:t>
            </a:r>
            <a:endParaRPr lang="en-US" dirty="0" smtClean="0"/>
          </a:p>
          <a:p>
            <a:r>
              <a:rPr lang="en-US" dirty="0" smtClean="0"/>
              <a:t>The amount of control the couple can exert over the surrogate is an issue. may regulate her nutrition and life style)</a:t>
            </a:r>
          </a:p>
          <a:p>
            <a:r>
              <a:rPr lang="en-US" dirty="0" smtClean="0"/>
              <a:t>Issues related to surrogate’s right to privacy and freedom of choice come into play.</a:t>
            </a:r>
          </a:p>
          <a:p>
            <a:r>
              <a:rPr lang="en-US" dirty="0" smtClean="0"/>
              <a:t>Inconvenience of synchronizing the donor and recipient’s cycles.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2000"/>
                                        <p:tgtEl>
                                          <p:spTgt spid="1229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93"/>
                                        </p:tgtEl>
                                        <p:attrNameLst>
                                          <p:attrName>style.visibility</p:attrName>
                                        </p:attrNameLst>
                                      </p:cBhvr>
                                      <p:to>
                                        <p:strVal val="visible"/>
                                      </p:to>
                                    </p:set>
                                    <p:animEffect transition="in" filter="fade">
                                      <p:cBhvr>
                                        <p:cTn id="10" dur="20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t>
            </a:r>
            <a:r>
              <a:rPr lang="en-US" dirty="0" err="1" smtClean="0">
                <a:solidFill>
                  <a:srgbClr val="FF0000"/>
                </a:solidFill>
              </a:rPr>
              <a:t>Preimplantation</a:t>
            </a:r>
            <a:r>
              <a:rPr lang="en-US" dirty="0" smtClean="0">
                <a:solidFill>
                  <a:srgbClr val="FF0000"/>
                </a:solidFill>
              </a:rPr>
              <a:t> Genetic Testing </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Pre-implantation genetic diagnosis (PGD) screening of cells from </a:t>
            </a:r>
            <a:r>
              <a:rPr lang="en-US" dirty="0" err="1" smtClean="0"/>
              <a:t>preimplantation</a:t>
            </a:r>
            <a:r>
              <a:rPr lang="en-US" dirty="0" smtClean="0"/>
              <a:t> embryos for the detection of genetic and or chromosomal disorders before embryo transfer</a:t>
            </a:r>
          </a:p>
          <a:p>
            <a:r>
              <a:rPr lang="en-US" dirty="0" smtClean="0"/>
              <a:t>Status of the embryo </a:t>
            </a:r>
          </a:p>
          <a:p>
            <a:r>
              <a:rPr lang="en-US" dirty="0" smtClean="0"/>
              <a:t>Discrimination </a:t>
            </a:r>
          </a:p>
          <a:p>
            <a:r>
              <a:rPr lang="en-US" dirty="0" smtClean="0"/>
              <a:t>“Designer” babies </a:t>
            </a:r>
          </a:p>
          <a:p>
            <a:r>
              <a:rPr lang="en-US" dirty="0" smtClean="0"/>
              <a:t>Sex selection </a:t>
            </a:r>
          </a:p>
          <a:p>
            <a:r>
              <a:rPr lang="en-US" dirty="0" smtClean="0"/>
              <a:t>•Destruction of unwanted embryos</a:t>
            </a:r>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Cost and Financing of ART </a:t>
            </a:r>
            <a:endParaRPr lang="en-US" dirty="0"/>
          </a:p>
        </p:txBody>
      </p:sp>
      <p:sp>
        <p:nvSpPr>
          <p:cNvPr id="3" name="Content Placeholder 2"/>
          <p:cNvSpPr>
            <a:spLocks noGrp="1"/>
          </p:cNvSpPr>
          <p:nvPr>
            <p:ph idx="1"/>
          </p:nvPr>
        </p:nvSpPr>
        <p:spPr/>
        <p:txBody>
          <a:bodyPr/>
          <a:lstStyle/>
          <a:p>
            <a:r>
              <a:rPr lang="en-US" dirty="0" smtClean="0"/>
              <a:t> The fact that </a:t>
            </a:r>
            <a:r>
              <a:rPr lang="en-US" dirty="0" err="1" smtClean="0"/>
              <a:t>signiﬁcant</a:t>
            </a:r>
            <a:r>
              <a:rPr lang="en-US" dirty="0" smtClean="0"/>
              <a:t> economic barriers to IVF exist in many countries results in the preferential availability of these technologies to couples in a position of </a:t>
            </a:r>
            <a:r>
              <a:rPr lang="en-US" dirty="0" err="1" smtClean="0"/>
              <a:t>ﬁnancial</a:t>
            </a:r>
            <a:r>
              <a:rPr lang="en-US" dirty="0" smtClean="0"/>
              <a:t> strength. </a:t>
            </a:r>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ART in People Living with HIV</a:t>
            </a:r>
            <a:endParaRPr lang="en-US" dirty="0"/>
          </a:p>
        </p:txBody>
      </p:sp>
      <p:sp>
        <p:nvSpPr>
          <p:cNvPr id="3" name="Content Placeholder 2"/>
          <p:cNvSpPr>
            <a:spLocks noGrp="1"/>
          </p:cNvSpPr>
          <p:nvPr>
            <p:ph idx="1"/>
          </p:nvPr>
        </p:nvSpPr>
        <p:spPr/>
        <p:txBody>
          <a:bodyPr/>
          <a:lstStyle/>
          <a:p>
            <a:r>
              <a:rPr lang="en-US" dirty="0" smtClean="0"/>
              <a:t>HIV infection should not be an exclusion criteria for access to assisted reproduction.</a:t>
            </a:r>
          </a:p>
          <a:p>
            <a:r>
              <a:rPr lang="en-US" dirty="0" smtClean="0"/>
              <a:t>The HIV positive individuals should enjoy equal access to such service and be evaluated using the same principles as applied to the uninfected people.</a:t>
            </a:r>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FF0000"/>
                </a:solidFill>
              </a:rPr>
              <a:t>ART for Unmarried and Same Sex Couples</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 The Ethics Committee of the American Society for Reproductive Medicine- Programs should treat all requests for assisted reproduction equally without regard to marital/partner status or sexual orientation. </a:t>
            </a:r>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Possible Deleterious Effects of ART</a:t>
            </a:r>
            <a:endParaRPr lang="en-US" dirty="0"/>
          </a:p>
        </p:txBody>
      </p:sp>
      <p:sp>
        <p:nvSpPr>
          <p:cNvPr id="3" name="Content Placeholder 2"/>
          <p:cNvSpPr>
            <a:spLocks noGrp="1"/>
          </p:cNvSpPr>
          <p:nvPr>
            <p:ph idx="1"/>
          </p:nvPr>
        </p:nvSpPr>
        <p:spPr/>
        <p:txBody>
          <a:bodyPr>
            <a:normAutofit/>
          </a:bodyPr>
          <a:lstStyle/>
          <a:p>
            <a:r>
              <a:rPr lang="en-US" dirty="0" smtClean="0"/>
              <a:t> Conﬂicting data exists about the risks of IVF on the developing embryo</a:t>
            </a:r>
          </a:p>
          <a:p>
            <a:r>
              <a:rPr lang="en-US" dirty="0" smtClean="0"/>
              <a:t>There is a general consensus that IVF confers a small but measurable increased risk for a variety of congenital abnormalities including anatomic abnormalities and imprinting errors as compared to the general population</a:t>
            </a:r>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Regulations</a:t>
            </a:r>
            <a:endParaRPr lang="en-US" dirty="0"/>
          </a:p>
        </p:txBody>
      </p:sp>
      <p:sp>
        <p:nvSpPr>
          <p:cNvPr id="3" name="Content Placeholder 2"/>
          <p:cNvSpPr>
            <a:spLocks noGrp="1"/>
          </p:cNvSpPr>
          <p:nvPr>
            <p:ph idx="1"/>
          </p:nvPr>
        </p:nvSpPr>
        <p:spPr/>
        <p:txBody>
          <a:bodyPr>
            <a:normAutofit/>
          </a:bodyPr>
          <a:lstStyle/>
          <a:p>
            <a:r>
              <a:rPr lang="en-US" dirty="0" smtClean="0"/>
              <a:t> Reporting requirements for ART pregnancy results, have been mandated with legislation in many nations, though not accompanied by legislation </a:t>
            </a:r>
            <a:r>
              <a:rPr lang="en-US" dirty="0" err="1" smtClean="0"/>
              <a:t>deﬁning</a:t>
            </a:r>
            <a:r>
              <a:rPr lang="en-US" dirty="0" smtClean="0"/>
              <a:t> practice patterns.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FF0000"/>
                </a:solidFill>
              </a:rPr>
              <a:t>Multiple Gestation Pregnancies</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 Because of the increased social costs and health risks associated with multiple births, legislation or guidelines from professional societies have been introduced in many countries restricting the number of embryos that may be transferred per IVF cycle.</a:t>
            </a:r>
          </a:p>
          <a:p>
            <a:pPr>
              <a:buNone/>
            </a:pPr>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US" dirty="0" smtClean="0">
                <a:solidFill>
                  <a:srgbClr val="FF0000"/>
                </a:solidFill>
                <a:latin typeface="Calibri" pitchFamily="34" charset="0"/>
                <a:cs typeface="Calibri" pitchFamily="34" charset="0"/>
              </a:rPr>
              <a:t>Ethical considerations in abortion</a:t>
            </a:r>
          </a:p>
        </p:txBody>
      </p:sp>
      <p:sp>
        <p:nvSpPr>
          <p:cNvPr id="16387" name="Rectangle 3"/>
          <p:cNvSpPr>
            <a:spLocks noGrp="1" noChangeArrowheads="1"/>
          </p:cNvSpPr>
          <p:nvPr>
            <p:ph idx="1"/>
          </p:nvPr>
        </p:nvSpPr>
        <p:spPr/>
        <p:txBody>
          <a:bodyPr/>
          <a:lstStyle/>
          <a:p>
            <a:pPr>
              <a:lnSpc>
                <a:spcPct val="90000"/>
              </a:lnSpc>
            </a:pPr>
            <a:r>
              <a:rPr lang="en-US" smtClean="0"/>
              <a:t>Aborting damaged fetuses and not healthy ones.</a:t>
            </a:r>
          </a:p>
          <a:p>
            <a:pPr>
              <a:lnSpc>
                <a:spcPct val="90000"/>
              </a:lnSpc>
            </a:pPr>
            <a:r>
              <a:rPr lang="en-US" smtClean="0"/>
              <a:t>Who determines healthy fetus?</a:t>
            </a:r>
          </a:p>
          <a:p>
            <a:pPr>
              <a:lnSpc>
                <a:spcPct val="90000"/>
              </a:lnSpc>
            </a:pPr>
            <a:r>
              <a:rPr lang="en-US" smtClean="0"/>
              <a:t>Pro-choice advocates stress responsible use of contraceptives, and use of amniocentesis</a:t>
            </a:r>
          </a:p>
          <a:p>
            <a:pPr>
              <a:lnSpc>
                <a:spcPct val="90000"/>
              </a:lnSpc>
            </a:pPr>
            <a:r>
              <a:rPr lang="en-US" smtClean="0"/>
              <a:t>Pro-life advocates believe fetus is human right from conception and destroying it is a murder</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87"/>
                                        </p:tgtEl>
                                        <p:attrNameLst>
                                          <p:attrName>style.visibility</p:attrName>
                                        </p:attrNameLst>
                                      </p:cBhvr>
                                      <p:to>
                                        <p:strVal val="visible"/>
                                      </p:to>
                                    </p:set>
                                    <p:animEffect transition="in" filter="fade">
                                      <p:cBhvr>
                                        <p:cTn id="10" dur="20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9416"/>
            <a:ext cx="7239000" cy="4915928"/>
          </a:xfrm>
        </p:spPr>
        <p:txBody>
          <a:bodyPr>
            <a:noAutofit/>
          </a:bodyPr>
          <a:lstStyle/>
          <a:p>
            <a:pPr>
              <a:lnSpc>
                <a:spcPct val="150000"/>
              </a:lnSpc>
              <a:buNone/>
            </a:pPr>
            <a:r>
              <a:rPr lang="en-US" sz="2400" b="1" dirty="0" smtClean="0">
                <a:solidFill>
                  <a:srgbClr val="FF9900"/>
                </a:solidFill>
                <a:latin typeface="Tahoma" pitchFamily="34" charset="0"/>
                <a:ea typeface="Tahoma" pitchFamily="34" charset="0"/>
                <a:cs typeface="Tahoma" pitchFamily="34" charset="0"/>
              </a:rPr>
              <a:t>II  Obstruction or absence of seminal </a:t>
            </a:r>
          </a:p>
          <a:p>
            <a:pPr>
              <a:lnSpc>
                <a:spcPct val="150000"/>
              </a:lnSpc>
              <a:buNone/>
            </a:pPr>
            <a:r>
              <a:rPr lang="en-US" sz="2400" b="1" u="sng" dirty="0" smtClean="0">
                <a:solidFill>
                  <a:srgbClr val="CC00FF"/>
                </a:solidFill>
                <a:latin typeface="Tahoma" pitchFamily="34" charset="0"/>
                <a:ea typeface="Tahoma" pitchFamily="34" charset="0"/>
                <a:cs typeface="Tahoma" pitchFamily="34" charset="0"/>
              </a:rPr>
              <a:t>Infection</a:t>
            </a:r>
            <a:r>
              <a:rPr lang="en-US" sz="2400" dirty="0" smtClean="0">
                <a:latin typeface="Tahoma" pitchFamily="34" charset="0"/>
                <a:ea typeface="Tahoma" pitchFamily="34" charset="0"/>
                <a:cs typeface="Tahoma" pitchFamily="34" charset="0"/>
              </a:rPr>
              <a:t>- Mumps orchitis after puberty(testicular inflammation  and scarring due to the mumps virus) ,Epididymitis ,tubal infections</a:t>
            </a:r>
          </a:p>
          <a:p>
            <a:pPr>
              <a:lnSpc>
                <a:spcPct val="150000"/>
              </a:lnSpc>
            </a:pPr>
            <a:r>
              <a:rPr lang="en-US" sz="2400" dirty="0" smtClean="0">
                <a:latin typeface="Tahoma" pitchFamily="34" charset="0"/>
                <a:ea typeface="Tahoma" pitchFamily="34" charset="0"/>
                <a:cs typeface="Tahoma" pitchFamily="34" charset="0"/>
              </a:rPr>
              <a:t>congenital anomalies, and trauma</a:t>
            </a:r>
          </a:p>
          <a:p>
            <a:pPr>
              <a:lnSpc>
                <a:spcPct val="150000"/>
              </a:lnSpc>
              <a:buNone/>
            </a:pPr>
            <a:r>
              <a:rPr lang="en-US" sz="2400" b="1" dirty="0" smtClean="0">
                <a:solidFill>
                  <a:srgbClr val="00B050"/>
                </a:solidFill>
              </a:rPr>
              <a:t>Impaired secretions from seminal vesicles</a:t>
            </a:r>
          </a:p>
          <a:p>
            <a:pPr>
              <a:lnSpc>
                <a:spcPct val="150000"/>
              </a:lnSpc>
              <a:buNone/>
            </a:pPr>
            <a:r>
              <a:rPr lang="en-US" sz="2400" dirty="0" smtClean="0"/>
              <a:t>Infection </a:t>
            </a:r>
          </a:p>
          <a:p>
            <a:pPr>
              <a:lnSpc>
                <a:spcPct val="150000"/>
              </a:lnSpc>
              <a:buNone/>
            </a:pPr>
            <a:r>
              <a:rPr lang="en-US" sz="2400" dirty="0" smtClean="0"/>
              <a:t>Metabolic disorders </a:t>
            </a:r>
            <a:endParaRPr lang="en-IN" sz="2400" dirty="0" smtClean="0"/>
          </a:p>
          <a:p>
            <a:pPr>
              <a:lnSpc>
                <a:spcPct val="150000"/>
              </a:lnSpc>
            </a:pPr>
            <a:endParaRPr lang="en-US" sz="2400"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Conclusion </a:t>
            </a:r>
            <a:endParaRPr lang="en-IN" dirty="0">
              <a:solidFill>
                <a:srgbClr val="FF0000"/>
              </a:solidFill>
            </a:endParaRPr>
          </a:p>
        </p:txBody>
      </p:sp>
      <p:sp>
        <p:nvSpPr>
          <p:cNvPr id="3" name="Content Placeholder 2"/>
          <p:cNvSpPr>
            <a:spLocks noGrp="1"/>
          </p:cNvSpPr>
          <p:nvPr>
            <p:ph idx="1"/>
          </p:nvPr>
        </p:nvSpPr>
        <p:spPr/>
        <p:txBody>
          <a:bodyPr>
            <a:normAutofit/>
          </a:bodyPr>
          <a:lstStyle/>
          <a:p>
            <a:r>
              <a:rPr lang="en-IN" dirty="0" smtClean="0"/>
              <a:t>Infertility is a significant social and medical problem affecting couples worldwide </a:t>
            </a:r>
          </a:p>
          <a:p>
            <a:r>
              <a:rPr lang="en-IN" dirty="0" smtClean="0"/>
              <a:t>Female and male factors are equally responsible</a:t>
            </a:r>
          </a:p>
          <a:p>
            <a:r>
              <a:rPr lang="en-IN" dirty="0" smtClean="0"/>
              <a:t>Evaluation of both partners is essential</a:t>
            </a:r>
          </a:p>
          <a:p>
            <a:r>
              <a:rPr lang="en-IN" dirty="0" smtClean="0"/>
              <a:t>Treatment depends on the cause of infertility and varies from ovulation-inducing drugs to surgery to ART</a:t>
            </a:r>
            <a:endParaRPr lang="en-US" dirty="0" smtClean="0"/>
          </a:p>
          <a:p>
            <a:r>
              <a:rPr lang="en-US" dirty="0" smtClean="0"/>
              <a:t>The ART is laborious ,expensive, complicated involves the team work .</a:t>
            </a:r>
          </a:p>
          <a:p>
            <a:endParaRPr lang="en-IN"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Phoebe  The boys"/>
          <p:cNvPicPr>
            <a:picLocks noChangeAspect="1" noChangeArrowheads="1"/>
          </p:cNvPicPr>
          <p:nvPr/>
        </p:nvPicPr>
        <p:blipFill>
          <a:blip r:embed="rId2"/>
          <a:srcRect/>
          <a:stretch>
            <a:fillRect/>
          </a:stretch>
        </p:blipFill>
        <p:spPr bwMode="auto">
          <a:xfrm>
            <a:off x="500034" y="428604"/>
            <a:ext cx="7072362" cy="5438796"/>
          </a:xfrm>
          <a:prstGeom prst="rect">
            <a:avLst/>
          </a:prstGeom>
          <a:noFill/>
        </p:spPr>
      </p:pic>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FF0000"/>
                </a:solidFill>
              </a:rPr>
              <a:t>References</a:t>
            </a:r>
            <a:endParaRPr lang="en-IN" dirty="0">
              <a:solidFill>
                <a:srgbClr val="FF0000"/>
              </a:solidFill>
            </a:endParaRPr>
          </a:p>
        </p:txBody>
      </p:sp>
      <p:sp>
        <p:nvSpPr>
          <p:cNvPr id="3" name="Content Placeholder 2"/>
          <p:cNvSpPr>
            <a:spLocks noGrp="1"/>
          </p:cNvSpPr>
          <p:nvPr>
            <p:ph idx="1"/>
          </p:nvPr>
        </p:nvSpPr>
        <p:spPr>
          <a:xfrm>
            <a:off x="457200" y="1609416"/>
            <a:ext cx="7499176" cy="4846320"/>
          </a:xfrm>
        </p:spPr>
        <p:txBody>
          <a:bodyPr>
            <a:normAutofit fontScale="85000" lnSpcReduction="10000"/>
          </a:bodyPr>
          <a:lstStyle/>
          <a:p>
            <a:pPr>
              <a:lnSpc>
                <a:spcPct val="150000"/>
              </a:lnSpc>
            </a:pPr>
            <a:r>
              <a:rPr lang="en-IN" sz="2800" dirty="0" smtClean="0"/>
              <a:t>Fraser DM, Cooper MA. Myles Textbook of Midwives. 14 ed. Edinburgh; Churchill Livingstone: 2003.</a:t>
            </a:r>
          </a:p>
          <a:p>
            <a:pPr>
              <a:lnSpc>
                <a:spcPct val="150000"/>
              </a:lnSpc>
            </a:pPr>
            <a:r>
              <a:rPr lang="en-IN" sz="2800" dirty="0" smtClean="0"/>
              <a:t>Cunningham, </a:t>
            </a:r>
            <a:r>
              <a:rPr lang="en-IN" sz="2800" dirty="0" err="1" smtClean="0"/>
              <a:t>Leveno</a:t>
            </a:r>
            <a:r>
              <a:rPr lang="en-IN" sz="2800" dirty="0" smtClean="0"/>
              <a:t>, Bloom. William’s obstetrics. 23rd edition. United states of America; </a:t>
            </a:r>
            <a:r>
              <a:rPr lang="en-IN" sz="2800" dirty="0" err="1" smtClean="0"/>
              <a:t>Mcgraw</a:t>
            </a:r>
            <a:r>
              <a:rPr lang="en-IN" sz="2800" dirty="0" smtClean="0"/>
              <a:t> Hill companies: 2010</a:t>
            </a:r>
          </a:p>
          <a:p>
            <a:pPr>
              <a:lnSpc>
                <a:spcPct val="150000"/>
              </a:lnSpc>
            </a:pPr>
            <a:r>
              <a:rPr lang="en-IN" sz="2800" dirty="0" err="1" smtClean="0"/>
              <a:t>Dutta</a:t>
            </a:r>
            <a:r>
              <a:rPr lang="en-IN" sz="2800" dirty="0" smtClean="0"/>
              <a:t> D.C. Textbook of obstetrics. 8 ed. Calcutta, India; New Central Book agency (P) Ltd: 2004.</a:t>
            </a:r>
          </a:p>
          <a:p>
            <a:pPr>
              <a:lnSpc>
                <a:spcPct val="150000"/>
              </a:lnSpc>
            </a:pPr>
            <a:endParaRPr lang="en-IN" sz="2800"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nSpc>
                <a:spcPct val="150000"/>
              </a:lnSpc>
            </a:pPr>
            <a:r>
              <a:rPr lang="en-IN" sz="2400" dirty="0" smtClean="0"/>
              <a:t>Pillitteri A. Maternal and child health nursing. Care of the childbearing and childrearing family. Sixth edition. Philadelphia; Lippincott.</a:t>
            </a:r>
          </a:p>
          <a:p>
            <a:pPr>
              <a:lnSpc>
                <a:spcPct val="150000"/>
              </a:lnSpc>
            </a:pPr>
            <a:r>
              <a:rPr lang="en-US" sz="2800" dirty="0" err="1" smtClean="0">
                <a:latin typeface="Calibri" pitchFamily="34" charset="0"/>
              </a:rPr>
              <a:t>Bhasker</a:t>
            </a:r>
            <a:r>
              <a:rPr lang="en-US" sz="2800" dirty="0" smtClean="0">
                <a:latin typeface="Calibri" pitchFamily="34" charset="0"/>
              </a:rPr>
              <a:t> N. Midwifery And Obstetric Nursing ,</a:t>
            </a:r>
            <a:r>
              <a:rPr lang="en-US" sz="2800" dirty="0" err="1" smtClean="0">
                <a:latin typeface="Calibri" pitchFamily="34" charset="0"/>
              </a:rPr>
              <a:t>Emmess</a:t>
            </a:r>
            <a:r>
              <a:rPr lang="en-US" sz="2800" dirty="0" smtClean="0">
                <a:latin typeface="Calibri" pitchFamily="34" charset="0"/>
              </a:rPr>
              <a:t>, medical publishers,3</a:t>
            </a:r>
            <a:r>
              <a:rPr lang="en-US" sz="2800" baseline="30000" dirty="0" smtClean="0">
                <a:latin typeface="Calibri" pitchFamily="34" charset="0"/>
              </a:rPr>
              <a:t>rd</a:t>
            </a:r>
            <a:r>
              <a:rPr lang="en-US" sz="2800" dirty="0" smtClean="0">
                <a:latin typeface="Calibri" pitchFamily="34" charset="0"/>
              </a:rPr>
              <a:t> ed.2019.</a:t>
            </a:r>
          </a:p>
          <a:p>
            <a:pPr>
              <a:lnSpc>
                <a:spcPct val="150000"/>
              </a:lnSpc>
            </a:pPr>
            <a:endParaRPr lang="en-IN" sz="2400" dirty="0" smtClean="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ndex.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nSpc>
                <a:spcPct val="200000"/>
              </a:lnSpc>
            </a:pPr>
            <a:r>
              <a:rPr lang="en-US" sz="2800" b="1" dirty="0" smtClean="0">
                <a:solidFill>
                  <a:srgbClr val="C00000"/>
                </a:solidFill>
              </a:rPr>
              <a:t>Psychosexual  problems(impotence )</a:t>
            </a:r>
          </a:p>
          <a:p>
            <a:pPr>
              <a:lnSpc>
                <a:spcPct val="200000"/>
              </a:lnSpc>
            </a:pPr>
            <a:r>
              <a:rPr lang="en-US" sz="2800" b="1" dirty="0" smtClean="0">
                <a:solidFill>
                  <a:srgbClr val="C00000"/>
                </a:solidFill>
              </a:rPr>
              <a:t>Physical disability </a:t>
            </a:r>
          </a:p>
          <a:p>
            <a:pPr>
              <a:lnSpc>
                <a:spcPct val="200000"/>
              </a:lnSpc>
            </a:pPr>
            <a:r>
              <a:rPr lang="en-US" sz="2800" b="1" dirty="0" smtClean="0">
                <a:solidFill>
                  <a:srgbClr val="C00000"/>
                </a:solidFill>
              </a:rPr>
              <a:t>Drug induced (</a:t>
            </a:r>
            <a:r>
              <a:rPr lang="en-US" sz="2800" dirty="0" smtClean="0"/>
              <a:t>erectile dysfunction)      </a:t>
            </a:r>
            <a:r>
              <a:rPr lang="en-US" sz="3200" dirty="0" smtClean="0"/>
              <a:t>     </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412776"/>
            <a:ext cx="7859216" cy="5042960"/>
          </a:xfrm>
        </p:spPr>
        <p:txBody>
          <a:bodyPr>
            <a:normAutofit fontScale="92500" lnSpcReduction="10000"/>
          </a:bodyPr>
          <a:lstStyle/>
          <a:p>
            <a:pPr>
              <a:buNone/>
            </a:pPr>
            <a:r>
              <a:rPr lang="en-US" sz="2800" b="1" dirty="0" smtClean="0">
                <a:solidFill>
                  <a:srgbClr val="FF0000"/>
                </a:solidFill>
              </a:rPr>
              <a:t>Failure to deposit sperm high in the vagina.(coital problems )</a:t>
            </a:r>
          </a:p>
          <a:p>
            <a:r>
              <a:rPr lang="en-US" sz="2800" dirty="0" smtClean="0">
                <a:solidFill>
                  <a:srgbClr val="00B0F0"/>
                </a:solidFill>
              </a:rPr>
              <a:t>Ejaculatory defect </a:t>
            </a:r>
            <a:r>
              <a:rPr lang="en-US" sz="2800" dirty="0" smtClean="0"/>
              <a:t>–Premature retrograde(ejaculation via urethra is redirected into Bladder ) or absence of ejaculation </a:t>
            </a:r>
          </a:p>
          <a:p>
            <a:r>
              <a:rPr lang="en-US" sz="2800" dirty="0" smtClean="0">
                <a:solidFill>
                  <a:srgbClr val="00B0F0"/>
                </a:solidFill>
              </a:rPr>
              <a:t>Sperm abnormality-loss </a:t>
            </a:r>
            <a:r>
              <a:rPr lang="en-US" sz="2800" dirty="0" smtClean="0"/>
              <a:t>of sperm motility (asthenospermia ) abnormal sperm morphology</a:t>
            </a:r>
          </a:p>
          <a:p>
            <a:pPr>
              <a:buNone/>
            </a:pPr>
            <a:r>
              <a:rPr lang="en-US" dirty="0" smtClean="0">
                <a:solidFill>
                  <a:srgbClr val="FF0000"/>
                </a:solidFill>
              </a:rPr>
              <a:t>Errors in seminal fluid </a:t>
            </a:r>
          </a:p>
          <a:p>
            <a:r>
              <a:rPr lang="en-US" dirty="0" smtClean="0"/>
              <a:t>Unusually  high or low volume of ejaculate </a:t>
            </a:r>
          </a:p>
          <a:p>
            <a:r>
              <a:rPr lang="en-US" dirty="0" smtClean="0"/>
              <a:t>Low fructose content </a:t>
            </a:r>
          </a:p>
          <a:p>
            <a:r>
              <a:rPr lang="en-US" dirty="0" smtClean="0"/>
              <a:t>High prostaglandin content </a:t>
            </a:r>
          </a:p>
          <a:p>
            <a:r>
              <a:rPr lang="en-US" dirty="0" smtClean="0"/>
              <a:t>Undue viscosity</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rmAutofit fontScale="90000"/>
          </a:bodyPr>
          <a:lstStyle/>
          <a:p>
            <a:r>
              <a:rPr lang="en-US" dirty="0" smtClean="0"/>
              <a:t>INVESTIGATIONS IN MALE INFERTILITY</a:t>
            </a:r>
            <a:endParaRPr lang="en-IN" dirty="0"/>
          </a:p>
        </p:txBody>
      </p:sp>
      <p:sp>
        <p:nvSpPr>
          <p:cNvPr id="3" name="Content Placeholder 2"/>
          <p:cNvSpPr>
            <a:spLocks noGrp="1"/>
          </p:cNvSpPr>
          <p:nvPr>
            <p:ph idx="1"/>
          </p:nvPr>
        </p:nvSpPr>
        <p:spPr/>
        <p:txBody>
          <a:bodyPr>
            <a:normAutofit/>
          </a:bodyPr>
          <a:lstStyle/>
          <a:p>
            <a:pPr>
              <a:buNone/>
            </a:pPr>
            <a:r>
              <a:rPr lang="en-US" b="1" dirty="0" smtClean="0">
                <a:solidFill>
                  <a:srgbClr val="FF0000"/>
                </a:solidFill>
              </a:rPr>
              <a:t>Clinical approach to investigations </a:t>
            </a:r>
          </a:p>
          <a:p>
            <a:pPr>
              <a:buNone/>
            </a:pPr>
            <a:r>
              <a:rPr lang="en-US" b="1" u="sng" dirty="0" smtClean="0">
                <a:solidFill>
                  <a:srgbClr val="FF0000"/>
                </a:solidFill>
              </a:rPr>
              <a:t>HISTORY</a:t>
            </a:r>
          </a:p>
          <a:p>
            <a:pPr>
              <a:buFont typeface="Wingdings" pitchFamily="2" charset="2"/>
              <a:buChar char="ü"/>
            </a:pPr>
            <a:r>
              <a:rPr lang="en-US" dirty="0" smtClean="0"/>
              <a:t>Age </a:t>
            </a:r>
          </a:p>
          <a:p>
            <a:pPr>
              <a:buFont typeface="Wingdings" pitchFamily="2" charset="2"/>
              <a:buChar char="ü"/>
            </a:pPr>
            <a:r>
              <a:rPr lang="en-US" dirty="0" smtClean="0"/>
              <a:t>Duration of marriage </a:t>
            </a:r>
          </a:p>
          <a:p>
            <a:pPr>
              <a:buFont typeface="Wingdings" pitchFamily="2" charset="2"/>
              <a:buChar char="ü"/>
            </a:pPr>
            <a:r>
              <a:rPr lang="en-US" dirty="0" smtClean="0"/>
              <a:t>Contraceptive used</a:t>
            </a:r>
          </a:p>
          <a:p>
            <a:pPr>
              <a:buFont typeface="Wingdings" pitchFamily="2" charset="2"/>
              <a:buChar char="ü"/>
            </a:pPr>
            <a:r>
              <a:rPr lang="en-US" dirty="0" smtClean="0"/>
              <a:t>History of previous marriage</a:t>
            </a:r>
          </a:p>
          <a:p>
            <a:pPr>
              <a:buFont typeface="Wingdings" pitchFamily="2" charset="2"/>
              <a:buChar char="ü"/>
            </a:pPr>
            <a:r>
              <a:rPr lang="en-US" dirty="0" smtClean="0"/>
              <a:t>Sexual dysfunction</a:t>
            </a:r>
          </a:p>
        </p:txBody>
      </p:sp>
      <p:pic>
        <p:nvPicPr>
          <p:cNvPr id="5" name="Picture 4" descr="8.jpg"/>
          <p:cNvPicPr>
            <a:picLocks noChangeAspect="1"/>
          </p:cNvPicPr>
          <p:nvPr/>
        </p:nvPicPr>
        <p:blipFill>
          <a:blip r:embed="rId2" cstate="print"/>
          <a:stretch>
            <a:fillRect/>
          </a:stretch>
        </p:blipFill>
        <p:spPr>
          <a:xfrm>
            <a:off x="7000875" y="4714875"/>
            <a:ext cx="2143125" cy="2143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Horizont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u="sng" dirty="0" smtClean="0">
                <a:solidFill>
                  <a:srgbClr val="FF0000"/>
                </a:solidFill>
              </a:rPr>
              <a:t>General medical history </a:t>
            </a:r>
            <a:r>
              <a:rPr lang="en-US" dirty="0" smtClean="0"/>
              <a:t>–</a:t>
            </a:r>
          </a:p>
          <a:p>
            <a:pPr algn="just">
              <a:lnSpc>
                <a:spcPct val="150000"/>
              </a:lnSpc>
            </a:pPr>
            <a:r>
              <a:rPr lang="en-US" dirty="0" smtClean="0"/>
              <a:t>STD, mumps orchitis after puberty, DM, recurrent chest infection, bronchiectasis ,relevant surgery such as herniorrhaphy,operation on testes sexual history,erectile dysfunction, social habits particularly heavy smoking and alcohol.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IN" dirty="0"/>
          </a:p>
        </p:txBody>
      </p:sp>
      <p:sp>
        <p:nvSpPr>
          <p:cNvPr id="3" name="Content Placeholder 2"/>
          <p:cNvSpPr>
            <a:spLocks noGrp="1"/>
          </p:cNvSpPr>
          <p:nvPr>
            <p:ph idx="1"/>
          </p:nvPr>
        </p:nvSpPr>
        <p:spPr/>
        <p:txBody>
          <a:bodyPr/>
          <a:lstStyle/>
          <a:p>
            <a:pPr>
              <a:buNone/>
            </a:pPr>
            <a:r>
              <a:rPr lang="en-US" b="1" u="sng" dirty="0" smtClean="0">
                <a:solidFill>
                  <a:srgbClr val="FF0000"/>
                </a:solidFill>
              </a:rPr>
              <a:t>PHYSICAL EXAMINATION-</a:t>
            </a:r>
          </a:p>
          <a:p>
            <a:pPr>
              <a:lnSpc>
                <a:spcPct val="150000"/>
              </a:lnSpc>
              <a:buFont typeface="Wingdings" pitchFamily="2" charset="2"/>
              <a:buChar char="Ø"/>
            </a:pPr>
            <a:r>
              <a:rPr lang="en-US" dirty="0" smtClean="0"/>
              <a:t>  BMI, hair, growth and gynecomastia –inspection  and palpation of genital area. size and consistency of the testes ,</a:t>
            </a:r>
          </a:p>
          <a:p>
            <a:pPr>
              <a:lnSpc>
                <a:spcPct val="150000"/>
              </a:lnSpc>
              <a:buFont typeface="Wingdings" pitchFamily="2" charset="2"/>
              <a:buChar char="Ø"/>
            </a:pPr>
            <a:r>
              <a:rPr lang="en-US" i="1" dirty="0" smtClean="0"/>
              <a:t>Undescended testes</a:t>
            </a:r>
          </a:p>
          <a:p>
            <a:pPr>
              <a:lnSpc>
                <a:spcPct val="150000"/>
              </a:lnSpc>
              <a:buFont typeface="Wingdings" pitchFamily="2" charset="2"/>
              <a:buChar char="Ø"/>
            </a:pPr>
            <a:r>
              <a:rPr lang="en-US" i="1" dirty="0" smtClean="0"/>
              <a:t>Varicocele</a:t>
            </a:r>
            <a:endParaRPr lang="en-IN"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trips(downLeft)">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INVESTIGATIONS IN MALE INFERTILITY</a:t>
            </a:r>
            <a:endParaRPr lang="en-IN" dirty="0"/>
          </a:p>
        </p:txBody>
      </p:sp>
      <p:sp>
        <p:nvSpPr>
          <p:cNvPr id="4" name="Rounded Rectangle 3"/>
          <p:cNvSpPr/>
          <p:nvPr/>
        </p:nvSpPr>
        <p:spPr>
          <a:xfrm>
            <a:off x="179512" y="1785926"/>
            <a:ext cx="2232248" cy="92299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t>Semen analysis</a:t>
            </a:r>
            <a:endParaRPr lang="en-IN" sz="2400" dirty="0"/>
          </a:p>
        </p:txBody>
      </p:sp>
      <p:sp>
        <p:nvSpPr>
          <p:cNvPr id="7" name="Rounded Rectangle 6"/>
          <p:cNvSpPr/>
          <p:nvPr/>
        </p:nvSpPr>
        <p:spPr>
          <a:xfrm>
            <a:off x="6300192" y="3140968"/>
            <a:ext cx="2232248" cy="115212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2400" dirty="0" smtClean="0"/>
              <a:t>Karyotype analysis</a:t>
            </a:r>
            <a:endParaRPr lang="en-IN" sz="2400" dirty="0"/>
          </a:p>
        </p:txBody>
      </p:sp>
      <p:sp>
        <p:nvSpPr>
          <p:cNvPr id="8" name="Rounded Rectangle 7"/>
          <p:cNvSpPr/>
          <p:nvPr/>
        </p:nvSpPr>
        <p:spPr>
          <a:xfrm>
            <a:off x="251520" y="5286388"/>
            <a:ext cx="2605968" cy="7349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2400" dirty="0" smtClean="0"/>
              <a:t>Trans rectal </a:t>
            </a:r>
            <a:r>
              <a:rPr lang="en-IN" sz="2000" dirty="0" smtClean="0"/>
              <a:t>USG </a:t>
            </a:r>
            <a:endParaRPr lang="en-IN" sz="2000" dirty="0"/>
          </a:p>
        </p:txBody>
      </p:sp>
      <p:sp>
        <p:nvSpPr>
          <p:cNvPr id="9" name="Rounded Rectangle 8"/>
          <p:cNvSpPr/>
          <p:nvPr/>
        </p:nvSpPr>
        <p:spPr>
          <a:xfrm>
            <a:off x="0" y="3068960"/>
            <a:ext cx="2500298" cy="93154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2400" dirty="0" smtClean="0"/>
              <a:t>Immunological test </a:t>
            </a:r>
            <a:endParaRPr lang="en-IN" sz="2400" dirty="0"/>
          </a:p>
        </p:txBody>
      </p:sp>
      <p:sp>
        <p:nvSpPr>
          <p:cNvPr id="10" name="Rounded Rectangle 9"/>
          <p:cNvSpPr/>
          <p:nvPr/>
        </p:nvSpPr>
        <p:spPr>
          <a:xfrm>
            <a:off x="6372200" y="4653136"/>
            <a:ext cx="2304256" cy="129614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2400" dirty="0" smtClean="0"/>
              <a:t>Testicular biopsy</a:t>
            </a:r>
            <a:endParaRPr lang="en-IN" sz="2400" dirty="0"/>
          </a:p>
        </p:txBody>
      </p:sp>
      <p:sp>
        <p:nvSpPr>
          <p:cNvPr id="11" name="Rounded Rectangle 10"/>
          <p:cNvSpPr/>
          <p:nvPr/>
        </p:nvSpPr>
        <p:spPr>
          <a:xfrm>
            <a:off x="6300192" y="1556792"/>
            <a:ext cx="2232248" cy="12241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t>Routine, urine  Blood test,PPBS</a:t>
            </a:r>
            <a:endParaRPr lang="en-IN" sz="2400" dirty="0"/>
          </a:p>
        </p:txBody>
      </p:sp>
      <p:sp>
        <p:nvSpPr>
          <p:cNvPr id="12" name="Oval 11"/>
          <p:cNvSpPr/>
          <p:nvPr/>
        </p:nvSpPr>
        <p:spPr>
          <a:xfrm>
            <a:off x="2627784" y="2204864"/>
            <a:ext cx="3384376" cy="288032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dirty="0" smtClean="0"/>
              <a:t>SPECIFIC INVESTIGATIONS OF INFERTILITY</a:t>
            </a:r>
            <a:endParaRPr lang="en-IN" sz="2400" dirty="0"/>
          </a:p>
        </p:txBody>
      </p:sp>
      <p:sp>
        <p:nvSpPr>
          <p:cNvPr id="14" name="Rounded Rectangle 13"/>
          <p:cNvSpPr/>
          <p:nvPr/>
        </p:nvSpPr>
        <p:spPr>
          <a:xfrm>
            <a:off x="214282" y="4071942"/>
            <a:ext cx="2500330" cy="10001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t>Serum </a:t>
            </a:r>
            <a:r>
              <a:rPr lang="en-US" b="1" dirty="0" err="1" smtClean="0"/>
              <a:t>FSH,LH,testosterone</a:t>
            </a:r>
            <a:r>
              <a:rPr lang="en-US" b="1" dirty="0" smtClean="0"/>
              <a:t> ,</a:t>
            </a:r>
            <a:r>
              <a:rPr lang="en-US" b="1" dirty="0" err="1" smtClean="0"/>
              <a:t>prolactin</a:t>
            </a:r>
            <a:r>
              <a:rPr lang="en-US" b="1" dirty="0" smtClean="0"/>
              <a:t> ,TSH</a:t>
            </a:r>
            <a:endParaRPr lang="en-US" b="1" dirty="0"/>
          </a:p>
        </p:txBody>
      </p:sp>
      <p:sp>
        <p:nvSpPr>
          <p:cNvPr id="15" name="Up Arrow 14"/>
          <p:cNvSpPr/>
          <p:nvPr/>
        </p:nvSpPr>
        <p:spPr>
          <a:xfrm>
            <a:off x="1000100" y="4214818"/>
            <a:ext cx="71438" cy="1428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000496" y="5643578"/>
            <a:ext cx="1571636"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Vasography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to="" calcmode="lin" valueType="num">
                                      <p:cBhvr>
                                        <p:cTn id="12" dur="1" fill="hold"/>
                                        <p:tgtEl>
                                          <p:spTgt spid="1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to="" calcmode="lin" valueType="num">
                                      <p:cBhvr>
                                        <p:cTn id="22" dur="1" fill="hold"/>
                                        <p:tgtEl>
                                          <p:spTgt spid="9"/>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to="" calcmode="lin" valueType="num">
                                      <p:cBhvr>
                                        <p:cTn id="27" dur="1" fill="hold"/>
                                        <p:tgtEl>
                                          <p:spTgt spid="8"/>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to="" calcmode="lin" valueType="num">
                                      <p:cBhvr>
                                        <p:cTn id="32" dur="1" fill="hold"/>
                                        <p:tgtEl>
                                          <p:spTgt spid="11"/>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to="" calcmode="lin" valueType="num">
                                      <p:cBhvr>
                                        <p:cTn id="37" dur="1" fill="hold"/>
                                        <p:tgtEl>
                                          <p:spTgt spid="7"/>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to="" calcmode="lin" valueType="num">
                                      <p:cBhvr>
                                        <p:cTn id="42"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P spid="8" grpId="0" animBg="1"/>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smtClean="0">
                <a:solidFill>
                  <a:srgbClr val="FF0000"/>
                </a:solidFill>
              </a:rPr>
              <a:t>Scrotal ultrasound.</a:t>
            </a:r>
            <a:r>
              <a:rPr lang="en-US" dirty="0" smtClean="0">
                <a:solidFill>
                  <a:srgbClr val="FF0000"/>
                </a:solidFill>
              </a:rPr>
              <a:t> </a:t>
            </a:r>
          </a:p>
          <a:p>
            <a:r>
              <a:rPr lang="en-US" dirty="0" smtClean="0"/>
              <a:t>Help to find out  if there is a </a:t>
            </a:r>
            <a:r>
              <a:rPr lang="en-US" dirty="0" err="1" smtClean="0"/>
              <a:t>varicocele</a:t>
            </a:r>
            <a:r>
              <a:rPr lang="en-US" dirty="0" smtClean="0"/>
              <a:t> or other problems in the testicles and supporting structures</a:t>
            </a:r>
          </a:p>
          <a:p>
            <a:pPr>
              <a:buNone/>
            </a:pPr>
            <a:r>
              <a:rPr lang="en-US" b="1" dirty="0" err="1" smtClean="0">
                <a:solidFill>
                  <a:srgbClr val="FF0000"/>
                </a:solidFill>
              </a:rPr>
              <a:t>Transrectal</a:t>
            </a:r>
            <a:r>
              <a:rPr lang="en-US" b="1" dirty="0" smtClean="0">
                <a:solidFill>
                  <a:srgbClr val="FF0000"/>
                </a:solidFill>
              </a:rPr>
              <a:t> ultrasound.</a:t>
            </a:r>
            <a:r>
              <a:rPr lang="en-US" dirty="0" smtClean="0"/>
              <a:t>  </a:t>
            </a:r>
          </a:p>
          <a:p>
            <a:r>
              <a:rPr lang="en-US" dirty="0" smtClean="0"/>
              <a:t>It allows your doctor to check your prostate and look for blockages of the tubes that carry semen.</a:t>
            </a:r>
          </a:p>
          <a:p>
            <a:pPr>
              <a:buNone/>
            </a:pPr>
            <a:r>
              <a:rPr lang="en-US" b="1" dirty="0" smtClean="0">
                <a:solidFill>
                  <a:srgbClr val="FF0000"/>
                </a:solidFill>
              </a:rPr>
              <a:t>Hormone testing</a:t>
            </a:r>
            <a:r>
              <a:rPr lang="en-US" b="1" dirty="0" smtClean="0"/>
              <a:t>.</a:t>
            </a:r>
            <a:r>
              <a:rPr lang="en-US" dirty="0" smtClean="0"/>
              <a:t> </a:t>
            </a:r>
          </a:p>
          <a:p>
            <a:r>
              <a:rPr lang="en-US" dirty="0" smtClean="0"/>
              <a:t>Hormones produced by the pituitary gland, hypothalamus and testicles play a key role in sexual development and sperm production.</a:t>
            </a:r>
          </a:p>
          <a:p>
            <a:endParaRPr lang="en-US" dirty="0" smtClean="0"/>
          </a:p>
          <a:p>
            <a:r>
              <a:rPr lang="en-US" dirty="0" smtClean="0"/>
              <a:t> A blood test measures the level of testosterone and other hormones.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Central objective </a:t>
            </a:r>
            <a:br>
              <a:rPr lang="en-US" dirty="0" smtClean="0">
                <a:solidFill>
                  <a:srgbClr val="FF0000"/>
                </a:solidFill>
              </a:rPr>
            </a:br>
            <a:endParaRPr lang="en-US" dirty="0"/>
          </a:p>
        </p:txBody>
      </p:sp>
      <p:sp>
        <p:nvSpPr>
          <p:cNvPr id="3" name="Content Placeholder 2"/>
          <p:cNvSpPr>
            <a:spLocks noGrp="1"/>
          </p:cNvSpPr>
          <p:nvPr>
            <p:ph idx="1"/>
          </p:nvPr>
        </p:nvSpPr>
        <p:spPr/>
        <p:txBody>
          <a:bodyPr/>
          <a:lstStyle/>
          <a:p>
            <a:pPr>
              <a:lnSpc>
                <a:spcPct val="150000"/>
              </a:lnSpc>
            </a:pPr>
            <a:r>
              <a:rPr lang="en-US" dirty="0" smtClean="0"/>
              <a:t>Students acquire depth knowledge about infertility and its management and able to describe and apply knowledge while giving care to the  infertile couples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solidFill>
                  <a:srgbClr val="FF0000"/>
                </a:solidFill>
              </a:rPr>
              <a:t>Post-ejaculation urinalysis</a:t>
            </a:r>
            <a:r>
              <a:rPr lang="en-US" b="1" dirty="0" smtClean="0"/>
              <a:t>.</a:t>
            </a:r>
          </a:p>
          <a:p>
            <a:r>
              <a:rPr lang="en-US" dirty="0" smtClean="0"/>
              <a:t> Sperm in your urine can indicate your sperm are traveling backward into the bladder instead of out your penis during ejaculation (retrograde ejaculation).</a:t>
            </a:r>
          </a:p>
          <a:p>
            <a:pPr>
              <a:buNone/>
            </a:pPr>
            <a:r>
              <a:rPr lang="en-US" b="1" dirty="0" smtClean="0">
                <a:solidFill>
                  <a:srgbClr val="FF0000"/>
                </a:solidFill>
              </a:rPr>
              <a:t>Genetic tests.</a:t>
            </a:r>
            <a:r>
              <a:rPr lang="en-US" dirty="0" smtClean="0"/>
              <a:t> </a:t>
            </a:r>
          </a:p>
          <a:p>
            <a:pPr>
              <a:buNone/>
            </a:pPr>
            <a:r>
              <a:rPr lang="en-US" dirty="0" smtClean="0"/>
              <a:t>  When sperm concentration is extremely low, there could be a genetic cause.</a:t>
            </a:r>
          </a:p>
          <a:p>
            <a:pPr>
              <a:buNone/>
            </a:pPr>
            <a:r>
              <a:rPr lang="en-US" dirty="0" smtClean="0"/>
              <a:t>    A blood test can reveal whether there are subtle changes in the Y chromosome </a:t>
            </a:r>
            <a:r>
              <a:rPr lang="en-US" dirty="0" smtClean="0">
                <a:solidFill>
                  <a:srgbClr val="00CC00"/>
                </a:solidFill>
              </a:rPr>
              <a:t>— signs of a genetic abnormality.</a:t>
            </a:r>
            <a:endParaRPr lang="en-US" dirty="0">
              <a:solidFill>
                <a:srgbClr val="00CC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solidFill>
                  <a:srgbClr val="FF0000"/>
                </a:solidFill>
              </a:rPr>
              <a:t>Testicular biopsy.</a:t>
            </a:r>
            <a:r>
              <a:rPr lang="en-US" dirty="0" smtClean="0">
                <a:solidFill>
                  <a:srgbClr val="FF0000"/>
                </a:solidFill>
              </a:rPr>
              <a:t> </a:t>
            </a:r>
          </a:p>
          <a:p>
            <a:r>
              <a:rPr lang="en-US" dirty="0" smtClean="0"/>
              <a:t>This test involves removing samples from the testicle with a needle.</a:t>
            </a:r>
          </a:p>
          <a:p>
            <a:r>
              <a:rPr lang="en-US" dirty="0" smtClean="0"/>
              <a:t> If the results of the testicular biopsy show that </a:t>
            </a:r>
            <a:r>
              <a:rPr lang="en-US" dirty="0" smtClean="0">
                <a:solidFill>
                  <a:srgbClr val="00CC00"/>
                </a:solidFill>
              </a:rPr>
              <a:t>sperm production is normal</a:t>
            </a:r>
            <a:endParaRPr lang="en-US" dirty="0">
              <a:solidFill>
                <a:srgbClr val="00CC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FEMALE INFERTILITY</a:t>
            </a:r>
            <a:endParaRPr lang="en-IN" dirty="0"/>
          </a:p>
        </p:txBody>
      </p:sp>
      <p:sp>
        <p:nvSpPr>
          <p:cNvPr id="3" name="Subtitle 2"/>
          <p:cNvSpPr>
            <a:spLocks noGrp="1"/>
          </p:cNvSpPr>
          <p:nvPr>
            <p:ph type="subTitle" idx="1"/>
          </p:nvPr>
        </p:nvSpPr>
        <p:spPr/>
        <p:txBody>
          <a:bodyPr/>
          <a:lstStyle/>
          <a:p>
            <a:endParaRPr lang="en-IN"/>
          </a:p>
        </p:txBody>
      </p:sp>
      <p:pic>
        <p:nvPicPr>
          <p:cNvPr id="4" name="Picture 3" descr="3.jpg"/>
          <p:cNvPicPr>
            <a:picLocks noChangeAspect="1"/>
          </p:cNvPicPr>
          <p:nvPr/>
        </p:nvPicPr>
        <p:blipFill>
          <a:blip r:embed="rId2" cstate="print"/>
          <a:stretch>
            <a:fillRect/>
          </a:stretch>
        </p:blipFill>
        <p:spPr>
          <a:xfrm>
            <a:off x="7000875" y="4509120"/>
            <a:ext cx="2143125" cy="2143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CAUSES OF FEMALE INFERTILITY</a:t>
            </a:r>
            <a:endParaRPr lang="en-IN" dirty="0"/>
          </a:p>
        </p:txBody>
      </p:sp>
      <p:sp>
        <p:nvSpPr>
          <p:cNvPr id="3" name="Content Placeholder 2"/>
          <p:cNvSpPr>
            <a:spLocks noGrp="1"/>
          </p:cNvSpPr>
          <p:nvPr>
            <p:ph idx="1"/>
          </p:nvPr>
        </p:nvSpPr>
        <p:spPr/>
        <p:txBody>
          <a:bodyPr>
            <a:normAutofit fontScale="92500" lnSpcReduction="10000"/>
          </a:bodyPr>
          <a:lstStyle/>
          <a:p>
            <a:pPr>
              <a:buNone/>
            </a:pPr>
            <a:r>
              <a:rPr lang="en-US" b="1" u="sng" dirty="0" smtClean="0">
                <a:solidFill>
                  <a:srgbClr val="FF0000"/>
                </a:solidFill>
              </a:rPr>
              <a:t>DEFECTIVE OVULATION</a:t>
            </a:r>
          </a:p>
          <a:p>
            <a:r>
              <a:rPr lang="en-US" dirty="0" smtClean="0">
                <a:solidFill>
                  <a:srgbClr val="FFC000"/>
                </a:solidFill>
              </a:rPr>
              <a:t>Endocrine disorders</a:t>
            </a:r>
            <a:r>
              <a:rPr lang="en-US" dirty="0" smtClean="0"/>
              <a:t>-</a:t>
            </a:r>
            <a:r>
              <a:rPr lang="en-US" dirty="0" err="1" smtClean="0"/>
              <a:t>anovulation</a:t>
            </a:r>
            <a:r>
              <a:rPr lang="en-US" dirty="0" smtClean="0"/>
              <a:t> (turners syndrome-no ovaries to produce ova )	</a:t>
            </a:r>
            <a:endParaRPr lang="en-US" dirty="0" smtClean="0">
              <a:solidFill>
                <a:srgbClr val="3399FF"/>
              </a:solidFill>
            </a:endParaRPr>
          </a:p>
          <a:p>
            <a:r>
              <a:rPr lang="en-US" dirty="0" smtClean="0"/>
              <a:t>dysfunction of hypothalamus ,pituitary, adrenals  Gonadotrophin deficiency ,thyroid</a:t>
            </a:r>
          </a:p>
          <a:p>
            <a:r>
              <a:rPr lang="en-US" dirty="0" smtClean="0">
                <a:solidFill>
                  <a:srgbClr val="0099CC"/>
                </a:solidFill>
              </a:rPr>
              <a:t>Systemic diseases –</a:t>
            </a:r>
            <a:r>
              <a:rPr lang="en-US" dirty="0" smtClean="0"/>
              <a:t>DM,renal failure </a:t>
            </a:r>
          </a:p>
          <a:p>
            <a:r>
              <a:rPr lang="en-US" dirty="0" smtClean="0">
                <a:solidFill>
                  <a:srgbClr val="CC00FF"/>
                </a:solidFill>
              </a:rPr>
              <a:t>Physical disorders-</a:t>
            </a:r>
            <a:r>
              <a:rPr lang="en-US" dirty="0" smtClean="0"/>
              <a:t>.general ill health. poor diet and stress. Obesity, excessive exercise  .</a:t>
            </a:r>
          </a:p>
          <a:p>
            <a:r>
              <a:rPr lang="en-US" dirty="0" smtClean="0"/>
              <a:t>Chronic exposure to x-rays or radioactive substances</a:t>
            </a:r>
          </a:p>
          <a:p>
            <a:r>
              <a:rPr lang="en-US" dirty="0" smtClean="0">
                <a:solidFill>
                  <a:srgbClr val="66FF33"/>
                </a:solidFill>
              </a:rPr>
              <a:t>Ovarian disorders</a:t>
            </a:r>
            <a:r>
              <a:rPr lang="en-US" dirty="0" smtClean="0"/>
              <a:t>-polycystic ovarian syndrome, ovarian cysts  or tumours,ovarian endometriosis </a:t>
            </a:r>
          </a:p>
          <a:p>
            <a:pPr>
              <a:buNone/>
            </a:pPr>
            <a:endParaRPr lang="en-US" dirty="0" smtClean="0"/>
          </a:p>
          <a:p>
            <a:endParaRPr lang="en-US" dirty="0" smtClean="0"/>
          </a:p>
        </p:txBody>
      </p:sp>
      <p:pic>
        <p:nvPicPr>
          <p:cNvPr id="4" name="Picture 3" descr="6.jpg"/>
          <p:cNvPicPr>
            <a:picLocks noChangeAspect="1"/>
          </p:cNvPicPr>
          <p:nvPr/>
        </p:nvPicPr>
        <p:blipFill>
          <a:blip r:embed="rId2" cstate="print"/>
          <a:stretch>
            <a:fillRect/>
          </a:stretch>
        </p:blipFill>
        <p:spPr>
          <a:xfrm>
            <a:off x="6858000" y="4943475"/>
            <a:ext cx="2286000" cy="1914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trips(down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trips(down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strips(down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strips(downLeft)">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i="1" u="sng" dirty="0" smtClean="0">
                <a:solidFill>
                  <a:srgbClr val="FF0000"/>
                </a:solidFill>
              </a:rPr>
              <a:t>DEFECTIVE TRANSPORT -</a:t>
            </a:r>
            <a:r>
              <a:rPr lang="en-US" b="1" u="sng" dirty="0" smtClean="0"/>
              <a:t>Ovum</a:t>
            </a:r>
          </a:p>
          <a:p>
            <a:r>
              <a:rPr lang="en-US" dirty="0" smtClean="0"/>
              <a:t>Tubal obstruction </a:t>
            </a:r>
          </a:p>
          <a:p>
            <a:r>
              <a:rPr lang="en-US" dirty="0" smtClean="0"/>
              <a:t>Fimbrial adhesion</a:t>
            </a:r>
            <a:endParaRPr lang="en-IN" dirty="0" smtClean="0"/>
          </a:p>
          <a:p>
            <a:pPr>
              <a:buNone/>
            </a:pPr>
            <a:r>
              <a:rPr lang="en-US" u="sng" dirty="0" smtClean="0">
                <a:solidFill>
                  <a:srgbClr val="FF0000"/>
                </a:solidFill>
              </a:rPr>
              <a:t>Tubal obstruction </a:t>
            </a:r>
          </a:p>
          <a:p>
            <a:pPr>
              <a:buNone/>
            </a:pPr>
            <a:r>
              <a:rPr lang="en-US" dirty="0" smtClean="0">
                <a:solidFill>
                  <a:srgbClr val="FF0000"/>
                </a:solidFill>
              </a:rPr>
              <a:t>I</a:t>
            </a:r>
            <a:r>
              <a:rPr lang="en-US" dirty="0" smtClean="0"/>
              <a:t>nfection </a:t>
            </a:r>
            <a:r>
              <a:rPr lang="en-US" dirty="0" smtClean="0">
                <a:solidFill>
                  <a:srgbClr val="FF0000"/>
                </a:solidFill>
              </a:rPr>
              <a:t> (</a:t>
            </a:r>
            <a:r>
              <a:rPr lang="en-US" dirty="0" smtClean="0"/>
              <a:t>PID, adhesions </a:t>
            </a:r>
            <a:r>
              <a:rPr lang="en-US" dirty="0" err="1" smtClean="0"/>
              <a:t>gonorrhoea,peritonitis</a:t>
            </a:r>
            <a:r>
              <a:rPr lang="en-US" dirty="0" smtClean="0"/>
              <a:t>)</a:t>
            </a:r>
          </a:p>
          <a:p>
            <a:pPr>
              <a:buNone/>
            </a:pPr>
            <a:r>
              <a:rPr lang="en-US" u="sng" dirty="0" smtClean="0">
                <a:solidFill>
                  <a:srgbClr val="FF0000"/>
                </a:solidFill>
              </a:rPr>
              <a:t>Fimbrial adhesion</a:t>
            </a:r>
            <a:endParaRPr lang="en-IN" u="sng" dirty="0" smtClean="0">
              <a:solidFill>
                <a:srgbClr val="FF0000"/>
              </a:solidFill>
            </a:endParaRPr>
          </a:p>
          <a:p>
            <a:r>
              <a:rPr lang="en-US" dirty="0" smtClean="0"/>
              <a:t>Previous surgery ,Endometriosis</a:t>
            </a:r>
          </a:p>
          <a:p>
            <a:pPr>
              <a:buNone/>
            </a:pPr>
            <a:r>
              <a:rPr lang="en-US" b="1" u="sng" dirty="0" smtClean="0">
                <a:solidFill>
                  <a:srgbClr val="FF0000"/>
                </a:solidFill>
              </a:rPr>
              <a:t>Cervical factors </a:t>
            </a:r>
          </a:p>
          <a:p>
            <a:r>
              <a:rPr lang="en-US" dirty="0" smtClean="0"/>
              <a:t>Cervical trauma or surgery </a:t>
            </a:r>
          </a:p>
          <a:p>
            <a:r>
              <a:rPr lang="en-US" dirty="0" smtClean="0"/>
              <a:t>Infection, abnormal cervical mucus </a:t>
            </a:r>
          </a:p>
          <a:p>
            <a:r>
              <a:rPr lang="en-US" dirty="0" smtClean="0"/>
              <a:t>Antisperm antibodies in mucus</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Cont…..</a:t>
            </a:r>
            <a:endParaRPr lang="en-IN" dirty="0"/>
          </a:p>
        </p:txBody>
      </p:sp>
      <p:sp>
        <p:nvSpPr>
          <p:cNvPr id="3" name="Content Placeholder 2"/>
          <p:cNvSpPr>
            <a:spLocks noGrp="1"/>
          </p:cNvSpPr>
          <p:nvPr>
            <p:ph idx="1"/>
          </p:nvPr>
        </p:nvSpPr>
        <p:spPr/>
        <p:txBody>
          <a:bodyPr>
            <a:normAutofit/>
          </a:bodyPr>
          <a:lstStyle/>
          <a:p>
            <a:pPr>
              <a:buNone/>
            </a:pPr>
            <a:r>
              <a:rPr lang="en-US" u="sng" dirty="0" smtClean="0">
                <a:solidFill>
                  <a:srgbClr val="FF0000"/>
                </a:solidFill>
              </a:rPr>
              <a:t>Vaginal factors </a:t>
            </a:r>
          </a:p>
          <a:p>
            <a:r>
              <a:rPr lang="en-US" dirty="0" smtClean="0"/>
              <a:t>Congenital anomaly-</a:t>
            </a:r>
            <a:r>
              <a:rPr lang="en-US" dirty="0" err="1" smtClean="0"/>
              <a:t>atresia</a:t>
            </a:r>
            <a:r>
              <a:rPr lang="en-US" dirty="0" smtClean="0"/>
              <a:t> of vagina ,septate vagina, narrow introitus </a:t>
            </a:r>
          </a:p>
          <a:p>
            <a:r>
              <a:rPr lang="en-US" dirty="0" smtClean="0"/>
              <a:t>Infection of the vagina</a:t>
            </a:r>
          </a:p>
          <a:p>
            <a:r>
              <a:rPr lang="en-US" dirty="0" smtClean="0"/>
              <a:t>Psychosexual problems (vaginismus) </a:t>
            </a:r>
          </a:p>
          <a:p>
            <a:pPr>
              <a:buNone/>
            </a:pPr>
            <a:r>
              <a:rPr lang="en-US" dirty="0" smtClean="0">
                <a:solidFill>
                  <a:srgbClr val="FF0000"/>
                </a:solidFill>
              </a:rPr>
              <a:t>Defective implantation </a:t>
            </a:r>
          </a:p>
          <a:p>
            <a:pPr>
              <a:buNone/>
            </a:pPr>
            <a:r>
              <a:rPr lang="en-US" dirty="0" smtClean="0"/>
              <a:t>Fibroids, hormonal imbalance </a:t>
            </a:r>
          </a:p>
          <a:p>
            <a:pPr>
              <a:buNone/>
            </a:pPr>
            <a:r>
              <a:rPr lang="en-US" dirty="0" smtClean="0"/>
              <a:t>Infection , congenital malformation of the uterus </a:t>
            </a:r>
          </a:p>
          <a:p>
            <a:pPr>
              <a:buNone/>
            </a:pPr>
            <a:r>
              <a:rPr lang="en-US" dirty="0" smtClean="0">
                <a:solidFill>
                  <a:srgbClr val="FF0000"/>
                </a:solidFill>
              </a:rPr>
              <a:t>Unexplained infertility</a:t>
            </a:r>
            <a:endParaRPr lang="en-US" dirty="0" smtClean="0"/>
          </a:p>
          <a:p>
            <a:pPr>
              <a:buNone/>
            </a:pPr>
            <a:endParaRPr lang="en-US" dirty="0" smtClean="0"/>
          </a:p>
          <a:p>
            <a:endParaRPr lang="en-IN" dirty="0"/>
          </a:p>
        </p:txBody>
      </p:sp>
      <p:pic>
        <p:nvPicPr>
          <p:cNvPr id="5" name="Picture 4" descr="images.jpg"/>
          <p:cNvPicPr>
            <a:picLocks noChangeAspect="1"/>
          </p:cNvPicPr>
          <p:nvPr/>
        </p:nvPicPr>
        <p:blipFill>
          <a:blip r:embed="rId2" cstate="print"/>
          <a:stretch>
            <a:fillRect/>
          </a:stretch>
        </p:blipFill>
        <p:spPr>
          <a:xfrm>
            <a:off x="6572264" y="3357562"/>
            <a:ext cx="1917395" cy="30689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trips(down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trips(down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strips(down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strips(down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strips(downLeft)">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9416"/>
            <a:ext cx="7499176" cy="4846320"/>
          </a:xfrm>
        </p:spPr>
        <p:txBody>
          <a:bodyPr/>
          <a:lstStyle/>
          <a:p>
            <a:pPr>
              <a:buNone/>
            </a:pPr>
            <a:r>
              <a:rPr lang="en-US" b="1" dirty="0" smtClean="0">
                <a:solidFill>
                  <a:srgbClr val="FF0000"/>
                </a:solidFill>
              </a:rPr>
              <a:t>Combined factors </a:t>
            </a:r>
          </a:p>
          <a:p>
            <a:r>
              <a:rPr lang="en-US" dirty="0" smtClean="0"/>
              <a:t>Advanced age of the wife beyond 35yrs </a:t>
            </a:r>
          </a:p>
          <a:p>
            <a:r>
              <a:rPr lang="en-US" dirty="0" smtClean="0"/>
              <a:t>Infrequent intercourse, lack of knowledge of coital technique ,timing of coitus to utilize the fertile period </a:t>
            </a:r>
          </a:p>
          <a:p>
            <a:r>
              <a:rPr lang="en-US" dirty="0" smtClean="0"/>
              <a:t>Dypareunia</a:t>
            </a:r>
          </a:p>
          <a:p>
            <a:r>
              <a:rPr lang="en-US" dirty="0" smtClean="0"/>
              <a:t>Anxiety and apprehension, use of lubricants during intercourse which may be spermicidal.</a:t>
            </a:r>
          </a:p>
          <a:p>
            <a:r>
              <a:rPr lang="en-US" dirty="0" smtClean="0"/>
              <a:t>Immunological factors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9416"/>
            <a:ext cx="7571184" cy="4846320"/>
          </a:xfrm>
        </p:spPr>
        <p:txBody>
          <a:bodyPr/>
          <a:lstStyle/>
          <a:p>
            <a:pPr>
              <a:buNone/>
            </a:pPr>
            <a:r>
              <a:rPr lang="en-US" b="1" u="sng" dirty="0" smtClean="0">
                <a:solidFill>
                  <a:srgbClr val="FF0000"/>
                </a:solidFill>
              </a:rPr>
              <a:t>History </a:t>
            </a:r>
          </a:p>
          <a:p>
            <a:pPr>
              <a:lnSpc>
                <a:spcPct val="150000"/>
              </a:lnSpc>
            </a:pPr>
            <a:r>
              <a:rPr lang="en-US" dirty="0" smtClean="0"/>
              <a:t>Age ,duration of marriage</a:t>
            </a:r>
          </a:p>
          <a:p>
            <a:pPr>
              <a:lnSpc>
                <a:spcPct val="150000"/>
              </a:lnSpc>
            </a:pPr>
            <a:r>
              <a:rPr lang="en-US" dirty="0" smtClean="0">
                <a:solidFill>
                  <a:srgbClr val="FF0000"/>
                </a:solidFill>
              </a:rPr>
              <a:t>General medical history </a:t>
            </a:r>
            <a:r>
              <a:rPr lang="en-US" dirty="0" smtClean="0"/>
              <a:t>–TB ,STDs ,PID, DM</a:t>
            </a:r>
          </a:p>
          <a:p>
            <a:pPr>
              <a:lnSpc>
                <a:spcPct val="150000"/>
              </a:lnSpc>
            </a:pPr>
            <a:r>
              <a:rPr lang="en-US" dirty="0" smtClean="0">
                <a:solidFill>
                  <a:srgbClr val="FF0000"/>
                </a:solidFill>
              </a:rPr>
              <a:t>Surgical history </a:t>
            </a:r>
            <a:r>
              <a:rPr lang="en-US" dirty="0" smtClean="0"/>
              <a:t>–abdominal or pelvic surgery</a:t>
            </a:r>
          </a:p>
          <a:p>
            <a:pPr>
              <a:lnSpc>
                <a:spcPct val="150000"/>
              </a:lnSpc>
            </a:pPr>
            <a:r>
              <a:rPr lang="en-US" dirty="0" smtClean="0">
                <a:solidFill>
                  <a:srgbClr val="FF0000"/>
                </a:solidFill>
              </a:rPr>
              <a:t>Menstrual history </a:t>
            </a:r>
            <a:r>
              <a:rPr lang="en-US" dirty="0" smtClean="0"/>
              <a:t>-hypomenorrhoea, oligomenorrhoea to amenorrhea due to adrenal or thyroid dysfunction </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9416"/>
            <a:ext cx="7571184" cy="4846320"/>
          </a:xfrm>
        </p:spPr>
        <p:txBody>
          <a:bodyPr/>
          <a:lstStyle/>
          <a:p>
            <a:pPr>
              <a:lnSpc>
                <a:spcPct val="150000"/>
              </a:lnSpc>
            </a:pPr>
            <a:r>
              <a:rPr lang="en-US" dirty="0" smtClean="0">
                <a:solidFill>
                  <a:srgbClr val="FF0000"/>
                </a:solidFill>
              </a:rPr>
              <a:t>Previous obstetric history </a:t>
            </a:r>
            <a:r>
              <a:rPr lang="en-US" dirty="0" smtClean="0"/>
              <a:t>–number of pregnancies, interval between them and pregnancy related complications</a:t>
            </a:r>
          </a:p>
          <a:p>
            <a:r>
              <a:rPr lang="en-US" dirty="0" smtClean="0">
                <a:solidFill>
                  <a:srgbClr val="FF0000"/>
                </a:solidFill>
              </a:rPr>
              <a:t>secondary infertility , </a:t>
            </a:r>
            <a:r>
              <a:rPr lang="en-US" dirty="0" smtClean="0"/>
              <a:t>post abortal or puerperal sepsis leads to tubal damage</a:t>
            </a:r>
          </a:p>
          <a:p>
            <a:r>
              <a:rPr lang="en-US" dirty="0" smtClean="0">
                <a:solidFill>
                  <a:srgbClr val="FF0000"/>
                </a:solidFill>
              </a:rPr>
              <a:t>Contraceptive practice </a:t>
            </a:r>
            <a:r>
              <a:rPr lang="en-US" dirty="0" smtClean="0"/>
              <a:t>–IUCD use may cause PID</a:t>
            </a:r>
          </a:p>
          <a:p>
            <a:r>
              <a:rPr lang="en-US" dirty="0" smtClean="0">
                <a:solidFill>
                  <a:srgbClr val="FF0000"/>
                </a:solidFill>
              </a:rPr>
              <a:t>Sexual problems </a:t>
            </a:r>
            <a:r>
              <a:rPr lang="en-US" dirty="0" smtClean="0"/>
              <a:t>–dyspareunia and loss of libido </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IN" dirty="0"/>
          </a:p>
        </p:txBody>
      </p:sp>
      <p:sp>
        <p:nvSpPr>
          <p:cNvPr id="3" name="Content Placeholder 2"/>
          <p:cNvSpPr>
            <a:spLocks noGrp="1"/>
          </p:cNvSpPr>
          <p:nvPr>
            <p:ph idx="1"/>
          </p:nvPr>
        </p:nvSpPr>
        <p:spPr>
          <a:xfrm>
            <a:off x="457200" y="1609416"/>
            <a:ext cx="7258072" cy="4846320"/>
          </a:xfrm>
        </p:spPr>
        <p:txBody>
          <a:bodyPr>
            <a:normAutofit/>
          </a:bodyPr>
          <a:lstStyle/>
          <a:p>
            <a:pPr>
              <a:buNone/>
            </a:pPr>
            <a:r>
              <a:rPr lang="en-US" sz="2400" b="1" u="sng" dirty="0" smtClean="0">
                <a:solidFill>
                  <a:srgbClr val="FF0000"/>
                </a:solidFill>
              </a:rPr>
              <a:t>PHYSICAL EXAMINATION</a:t>
            </a:r>
          </a:p>
          <a:p>
            <a:pPr>
              <a:buNone/>
            </a:pPr>
            <a:r>
              <a:rPr lang="en-US" sz="2400" b="1" dirty="0" smtClean="0">
                <a:solidFill>
                  <a:srgbClr val="00B050"/>
                </a:solidFill>
              </a:rPr>
              <a:t>General examination </a:t>
            </a:r>
            <a:r>
              <a:rPr lang="en-US" sz="2400" b="1" dirty="0" smtClean="0"/>
              <a:t>–</a:t>
            </a:r>
          </a:p>
          <a:p>
            <a:pPr algn="just">
              <a:lnSpc>
                <a:spcPct val="150000"/>
              </a:lnSpc>
              <a:buNone/>
            </a:pPr>
            <a:r>
              <a:rPr lang="en-US" sz="2400" dirty="0" smtClean="0"/>
              <a:t>-obesity ,hirsutism, acne, under development of  Secondary sexual characters,PCOD</a:t>
            </a:r>
          </a:p>
          <a:p>
            <a:r>
              <a:rPr lang="en-US" sz="2400" b="1" dirty="0" smtClean="0">
                <a:solidFill>
                  <a:srgbClr val="00B050"/>
                </a:solidFill>
              </a:rPr>
              <a:t>Systemic examination </a:t>
            </a:r>
            <a:r>
              <a:rPr lang="en-US" sz="2400" dirty="0" smtClean="0">
                <a:solidFill>
                  <a:srgbClr val="00B050"/>
                </a:solidFill>
              </a:rPr>
              <a:t>–</a:t>
            </a:r>
          </a:p>
          <a:p>
            <a:pPr algn="just">
              <a:lnSpc>
                <a:spcPct val="150000"/>
              </a:lnSpc>
            </a:pPr>
            <a:r>
              <a:rPr lang="en-US" sz="2400" dirty="0" smtClean="0"/>
              <a:t>Hypertension ,heart diseases, chronic renal lesion, thyroid dysfunction and other endocrinopathies</a:t>
            </a:r>
          </a:p>
        </p:txBody>
      </p:sp>
      <p:pic>
        <p:nvPicPr>
          <p:cNvPr id="4" name="Picture 3" descr="images.jpg"/>
          <p:cNvPicPr>
            <a:picLocks noChangeAspect="1"/>
          </p:cNvPicPr>
          <p:nvPr/>
        </p:nvPicPr>
        <p:blipFill>
          <a:blip r:embed="rId2" cstate="print"/>
          <a:stretch>
            <a:fillRect/>
          </a:stretch>
        </p:blipFill>
        <p:spPr>
          <a:xfrm>
            <a:off x="7786710" y="4200525"/>
            <a:ext cx="1357290" cy="2657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trips(down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trips(downLeft)">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specific OBJECTIVES</a:t>
            </a:r>
            <a:endParaRPr lang="en-IN" dirty="0"/>
          </a:p>
        </p:txBody>
      </p:sp>
      <p:sp>
        <p:nvSpPr>
          <p:cNvPr id="3" name="Content Placeholder 2"/>
          <p:cNvSpPr>
            <a:spLocks noGrp="1"/>
          </p:cNvSpPr>
          <p:nvPr>
            <p:ph idx="1"/>
          </p:nvPr>
        </p:nvSpPr>
        <p:spPr/>
        <p:txBody>
          <a:bodyPr>
            <a:normAutofit/>
          </a:bodyPr>
          <a:lstStyle/>
          <a:p>
            <a:pPr>
              <a:buNone/>
            </a:pPr>
            <a:r>
              <a:rPr lang="en-US" dirty="0" smtClean="0"/>
              <a:t>At the end of the class, students will be able to</a:t>
            </a:r>
          </a:p>
          <a:p>
            <a:pPr>
              <a:buFontTx/>
              <a:buChar char="-"/>
            </a:pPr>
            <a:r>
              <a:rPr lang="en-US" dirty="0"/>
              <a:t>d</a:t>
            </a:r>
            <a:r>
              <a:rPr lang="en-US" dirty="0" smtClean="0"/>
              <a:t>efine infertility</a:t>
            </a:r>
          </a:p>
          <a:p>
            <a:pPr>
              <a:buFontTx/>
              <a:buChar char="-"/>
            </a:pPr>
            <a:r>
              <a:rPr lang="en-US" dirty="0" smtClean="0"/>
              <a:t>describe the incidence of infertility</a:t>
            </a:r>
          </a:p>
          <a:p>
            <a:pPr>
              <a:buFontTx/>
              <a:buChar char="-"/>
            </a:pPr>
            <a:r>
              <a:rPr lang="en-US" dirty="0"/>
              <a:t>e</a:t>
            </a:r>
            <a:r>
              <a:rPr lang="en-US" dirty="0" smtClean="0"/>
              <a:t>numerate the causes of male infertility</a:t>
            </a:r>
          </a:p>
          <a:p>
            <a:pPr>
              <a:buFontTx/>
              <a:buChar char="-"/>
            </a:pPr>
            <a:r>
              <a:rPr lang="en-US" dirty="0"/>
              <a:t>e</a:t>
            </a:r>
            <a:r>
              <a:rPr lang="en-US" dirty="0" smtClean="0"/>
              <a:t>xplain the investigations of male infertility</a:t>
            </a:r>
          </a:p>
          <a:p>
            <a:pPr>
              <a:buFontTx/>
              <a:buChar char="-"/>
            </a:pPr>
            <a:r>
              <a:rPr lang="en-US" dirty="0"/>
              <a:t>d</a:t>
            </a:r>
            <a:r>
              <a:rPr lang="en-US" dirty="0" smtClean="0"/>
              <a:t>escribe the management of male infertility</a:t>
            </a:r>
          </a:p>
          <a:p>
            <a:pPr>
              <a:buFontTx/>
              <a:buChar char="-"/>
            </a:pPr>
            <a:r>
              <a:rPr lang="en-US" dirty="0"/>
              <a:t>l</a:t>
            </a:r>
            <a:r>
              <a:rPr lang="en-US" dirty="0" smtClean="0"/>
              <a:t>ist the causes of female infertility</a:t>
            </a:r>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b="1" dirty="0" smtClean="0">
                <a:solidFill>
                  <a:srgbClr val="00B050"/>
                </a:solidFill>
              </a:rPr>
              <a:t>Gynecological examination </a:t>
            </a:r>
            <a:endParaRPr lang="en-US" dirty="0" smtClean="0">
              <a:solidFill>
                <a:srgbClr val="00B050"/>
              </a:solidFill>
            </a:endParaRPr>
          </a:p>
          <a:p>
            <a:pPr>
              <a:buFont typeface="Wingdings" pitchFamily="2" charset="2"/>
              <a:buChar char="§"/>
            </a:pPr>
            <a:r>
              <a:rPr lang="en-US" dirty="0" smtClean="0"/>
              <a:t>Adequacy of hymen opening </a:t>
            </a:r>
          </a:p>
          <a:p>
            <a:pPr>
              <a:buFont typeface="Wingdings" pitchFamily="2" charset="2"/>
              <a:buChar char="§"/>
            </a:pPr>
            <a:r>
              <a:rPr lang="en-US" dirty="0" smtClean="0"/>
              <a:t>Evidence of vaginal infections </a:t>
            </a:r>
          </a:p>
          <a:p>
            <a:pPr>
              <a:buFont typeface="Wingdings" pitchFamily="2" charset="2"/>
              <a:buChar char="§"/>
            </a:pPr>
            <a:r>
              <a:rPr lang="en-US" dirty="0" smtClean="0"/>
              <a:t>Cervical tear or chronic infection</a:t>
            </a:r>
          </a:p>
          <a:p>
            <a:pPr>
              <a:buFont typeface="Wingdings" pitchFamily="2" charset="2"/>
              <a:buChar char="§"/>
            </a:pPr>
            <a:r>
              <a:rPr lang="en-US" dirty="0" smtClean="0"/>
              <a:t>Undue  prolongation of the cervix</a:t>
            </a:r>
          </a:p>
          <a:p>
            <a:pPr>
              <a:buFont typeface="Wingdings" pitchFamily="2" charset="2"/>
              <a:buChar char="§"/>
            </a:pPr>
            <a:r>
              <a:rPr lang="en-US" dirty="0" smtClean="0"/>
              <a:t>Uterine size, position ,mobility</a:t>
            </a:r>
          </a:p>
          <a:p>
            <a:pPr>
              <a:buFont typeface="Wingdings" pitchFamily="2" charset="2"/>
              <a:buChar char="§"/>
            </a:pPr>
            <a:r>
              <a:rPr lang="en-US" dirty="0" smtClean="0"/>
              <a:t> Presence of adnexal  masses </a:t>
            </a:r>
          </a:p>
          <a:p>
            <a:pPr>
              <a:buFont typeface="Wingdings" pitchFamily="2" charset="2"/>
              <a:buChar char="§"/>
            </a:pPr>
            <a:r>
              <a:rPr lang="en-US" dirty="0" smtClean="0"/>
              <a:t>Presence of nodules in the pouch of douglas.</a:t>
            </a:r>
          </a:p>
          <a:p>
            <a:pPr>
              <a:buNone/>
            </a:pPr>
            <a:r>
              <a:rPr lang="en-US" b="1" dirty="0" smtClean="0">
                <a:solidFill>
                  <a:srgbClr val="00B050"/>
                </a:solidFill>
              </a:rPr>
              <a:t>Speculum examination </a:t>
            </a:r>
            <a:r>
              <a:rPr lang="en-US" dirty="0" smtClean="0"/>
              <a:t>–reveal abnormal discharge ,cervical smear for screening</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Diagnosis of ovulation  </a:t>
            </a:r>
            <a:endParaRPr lang="en-US" sz="3200" dirty="0"/>
          </a:p>
        </p:txBody>
      </p:sp>
      <p:sp>
        <p:nvSpPr>
          <p:cNvPr id="3" name="Content Placeholder 2"/>
          <p:cNvSpPr>
            <a:spLocks noGrp="1"/>
          </p:cNvSpPr>
          <p:nvPr>
            <p:ph idx="1"/>
          </p:nvPr>
        </p:nvSpPr>
        <p:spPr/>
        <p:txBody>
          <a:bodyPr>
            <a:normAutofit/>
          </a:bodyPr>
          <a:lstStyle/>
          <a:p>
            <a:pPr>
              <a:buNone/>
            </a:pPr>
            <a:r>
              <a:rPr lang="en-US" sz="3100" b="1" dirty="0" smtClean="0">
                <a:solidFill>
                  <a:srgbClr val="FF0000"/>
                </a:solidFill>
              </a:rPr>
              <a:t>Indirect </a:t>
            </a:r>
          </a:p>
          <a:p>
            <a:pPr>
              <a:buNone/>
            </a:pPr>
            <a:r>
              <a:rPr lang="en-US" sz="2900" b="1" dirty="0" smtClean="0">
                <a:solidFill>
                  <a:srgbClr val="00B0F0"/>
                </a:solidFill>
              </a:rPr>
              <a:t>Menstrual history </a:t>
            </a:r>
          </a:p>
          <a:p>
            <a:pPr>
              <a:lnSpc>
                <a:spcPct val="150000"/>
              </a:lnSpc>
            </a:pPr>
            <a:r>
              <a:rPr lang="en-US" sz="2400" dirty="0" smtClean="0">
                <a:solidFill>
                  <a:srgbClr val="FFC000"/>
                </a:solidFill>
              </a:rPr>
              <a:t>Basal body temperature </a:t>
            </a:r>
            <a:r>
              <a:rPr lang="en-US" sz="2400" dirty="0" smtClean="0"/>
              <a:t>–Confirm ovulation and time of  intercourse.</a:t>
            </a:r>
          </a:p>
          <a:p>
            <a:pPr>
              <a:lnSpc>
                <a:spcPct val="150000"/>
              </a:lnSpc>
            </a:pPr>
            <a:r>
              <a:rPr lang="en-US" sz="2400" dirty="0" smtClean="0"/>
              <a:t>Temperature must be taken </a:t>
            </a:r>
            <a:r>
              <a:rPr lang="en-US" sz="2400" dirty="0" smtClean="0">
                <a:solidFill>
                  <a:srgbClr val="FF0000"/>
                </a:solidFill>
              </a:rPr>
              <a:t>on awakening before any activity start day 1 of the cycle</a:t>
            </a:r>
            <a:r>
              <a:rPr lang="en-US" sz="2400" dirty="0" smtClean="0"/>
              <a:t>.</a:t>
            </a:r>
          </a:p>
          <a:p>
            <a:pPr>
              <a:lnSpc>
                <a:spcPct val="150000"/>
              </a:lnSpc>
            </a:pPr>
            <a:r>
              <a:rPr lang="en-US" sz="2400" dirty="0" smtClean="0"/>
              <a:t> Day of intercourse take place also noted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484784"/>
            <a:ext cx="7239000" cy="4970952"/>
          </a:xfrm>
        </p:spPr>
        <p:txBody>
          <a:bodyPr>
            <a:normAutofit fontScale="77500" lnSpcReduction="20000"/>
          </a:bodyPr>
          <a:lstStyle/>
          <a:p>
            <a:pPr>
              <a:lnSpc>
                <a:spcPct val="150000"/>
              </a:lnSpc>
              <a:buNone/>
            </a:pPr>
            <a:r>
              <a:rPr lang="en-US" sz="3400" b="1" dirty="0" smtClean="0">
                <a:solidFill>
                  <a:srgbClr val="FF0000"/>
                </a:solidFill>
              </a:rPr>
              <a:t>Findings</a:t>
            </a:r>
            <a:r>
              <a:rPr lang="en-US" sz="2800" dirty="0" smtClean="0">
                <a:solidFill>
                  <a:srgbClr val="FF0000"/>
                </a:solidFill>
              </a:rPr>
              <a:t> </a:t>
            </a:r>
          </a:p>
          <a:p>
            <a:pPr>
              <a:lnSpc>
                <a:spcPct val="150000"/>
              </a:lnSpc>
            </a:pPr>
            <a:r>
              <a:rPr lang="en-US" sz="2800" dirty="0" smtClean="0"/>
              <a:t>Temperature  rises (0.5to 1</a:t>
            </a:r>
            <a:r>
              <a:rPr lang="en-US" sz="2800" baseline="30000" dirty="0" smtClean="0"/>
              <a:t>0  </a:t>
            </a:r>
            <a:r>
              <a:rPr lang="en-US" sz="2800" dirty="0" smtClean="0"/>
              <a:t>F)sustains throughout the second  half of the cycle  and falls 2 days prior to the next period  called </a:t>
            </a:r>
            <a:r>
              <a:rPr lang="en-US" sz="2800" b="1" dirty="0" smtClean="0">
                <a:solidFill>
                  <a:srgbClr val="92D050"/>
                </a:solidFill>
              </a:rPr>
              <a:t>biphasic pattern.</a:t>
            </a:r>
          </a:p>
          <a:p>
            <a:pPr>
              <a:lnSpc>
                <a:spcPct val="150000"/>
              </a:lnSpc>
            </a:pPr>
            <a:r>
              <a:rPr lang="en-US" sz="2800" b="1" dirty="0" smtClean="0">
                <a:solidFill>
                  <a:srgbClr val="92D050"/>
                </a:solidFill>
              </a:rPr>
              <a:t> </a:t>
            </a:r>
            <a:r>
              <a:rPr lang="en-US" sz="2800" b="1" dirty="0" smtClean="0">
                <a:solidFill>
                  <a:srgbClr val="00B050"/>
                </a:solidFill>
              </a:rPr>
              <a:t>Presence of biphasic pattern proves ovulation and absence of such pattern shows no ovulation </a:t>
            </a:r>
          </a:p>
          <a:p>
            <a:pPr>
              <a:lnSpc>
                <a:spcPct val="150000"/>
              </a:lnSpc>
            </a:pPr>
            <a:r>
              <a:rPr lang="en-US" dirty="0" smtClean="0"/>
              <a:t>Record should be continued for more than 3-4 month</a:t>
            </a:r>
            <a:r>
              <a:rPr lang="en-US" dirty="0" smtClean="0">
                <a:solidFill>
                  <a:srgbClr val="FF0000"/>
                </a:solidFill>
              </a:rPr>
              <a:t> </a:t>
            </a:r>
          </a:p>
          <a:p>
            <a:pPr>
              <a:lnSpc>
                <a:spcPct val="150000"/>
              </a:lnSpc>
              <a:buNone/>
            </a:pPr>
            <a:r>
              <a:rPr lang="en-US" sz="2900" b="1" dirty="0" smtClean="0">
                <a:solidFill>
                  <a:srgbClr val="FF0000"/>
                </a:solidFill>
              </a:rPr>
              <a:t>Cervical mucus study</a:t>
            </a:r>
            <a:r>
              <a:rPr lang="en-US" sz="2900" b="1" dirty="0" smtClean="0"/>
              <a:t> –</a:t>
            </a:r>
          </a:p>
          <a:p>
            <a:pPr>
              <a:lnSpc>
                <a:spcPct val="150000"/>
              </a:lnSpc>
            </a:pPr>
            <a:r>
              <a:rPr lang="en-US" dirty="0" smtClean="0">
                <a:solidFill>
                  <a:srgbClr val="66FF33"/>
                </a:solidFill>
              </a:rPr>
              <a:t>Alteration in the physico-chemical pattern  </a:t>
            </a:r>
            <a:r>
              <a:rPr lang="en-US" dirty="0" smtClean="0"/>
              <a:t>of the cervical mucus due to the effect of the estrogen and progesterone.</a:t>
            </a:r>
          </a:p>
          <a:p>
            <a:pPr>
              <a:lnSpc>
                <a:spcPct val="150000"/>
              </a:lnSpc>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7239000" cy="1143000"/>
          </a:xfrm>
        </p:spPr>
        <p:txBody>
          <a:bodyPr/>
          <a:lstStyle/>
          <a:p>
            <a:endParaRPr lang="en-US" dirty="0"/>
          </a:p>
        </p:txBody>
      </p:sp>
      <p:sp>
        <p:nvSpPr>
          <p:cNvPr id="5" name="Content Placeholder 2"/>
          <p:cNvSpPr>
            <a:spLocks noGrp="1"/>
          </p:cNvSpPr>
          <p:nvPr>
            <p:ph idx="1"/>
          </p:nvPr>
        </p:nvSpPr>
        <p:spPr/>
        <p:txBody>
          <a:bodyPr>
            <a:normAutofit/>
          </a:bodyPr>
          <a:lstStyle/>
          <a:p>
            <a:pPr>
              <a:buNone/>
            </a:pPr>
            <a:r>
              <a:rPr lang="en-US" dirty="0" smtClean="0">
                <a:solidFill>
                  <a:srgbClr val="FF0000"/>
                </a:solidFill>
              </a:rPr>
              <a:t>Vaginal cytology </a:t>
            </a:r>
            <a:r>
              <a:rPr lang="en-US" dirty="0" smtClean="0"/>
              <a:t>–Features of progesterone  effect  if  ovulation occurs .</a:t>
            </a:r>
          </a:p>
          <a:p>
            <a:pPr>
              <a:buNone/>
            </a:pPr>
            <a:r>
              <a:rPr lang="en-US" dirty="0" smtClean="0">
                <a:solidFill>
                  <a:srgbClr val="FF0000"/>
                </a:solidFill>
              </a:rPr>
              <a:t>Hormone estimation </a:t>
            </a:r>
          </a:p>
          <a:p>
            <a:pPr>
              <a:lnSpc>
                <a:spcPct val="150000"/>
              </a:lnSpc>
            </a:pPr>
            <a:r>
              <a:rPr lang="en-US" dirty="0" smtClean="0"/>
              <a:t>Serum progesterone –day 8 and 21 of a cycle</a:t>
            </a:r>
          </a:p>
          <a:p>
            <a:pPr>
              <a:lnSpc>
                <a:spcPct val="150000"/>
              </a:lnSpc>
              <a:buNone/>
            </a:pPr>
            <a:r>
              <a:rPr lang="en-US" dirty="0" smtClean="0"/>
              <a:t>Greater than 6ng /ml suggests ovulation </a:t>
            </a:r>
          </a:p>
          <a:p>
            <a:pPr>
              <a:lnSpc>
                <a:spcPct val="150000"/>
              </a:lnSpc>
            </a:pPr>
            <a:r>
              <a:rPr lang="en-US" dirty="0" smtClean="0"/>
              <a:t>Serum LH surge </a:t>
            </a:r>
          </a:p>
          <a:p>
            <a:pPr>
              <a:lnSpc>
                <a:spcPct val="150000"/>
              </a:lnSpc>
            </a:pPr>
            <a:r>
              <a:rPr lang="en-US" dirty="0" smtClean="0"/>
              <a:t>Serum </a:t>
            </a:r>
            <a:r>
              <a:rPr lang="en-US" dirty="0" err="1" smtClean="0"/>
              <a:t>estradiol</a:t>
            </a:r>
            <a:r>
              <a:rPr lang="en-US" dirty="0" smtClean="0"/>
              <a:t> –Peak rise 24-36 hours prior to ovulation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pPr>
              <a:buNone/>
            </a:pPr>
            <a:r>
              <a:rPr lang="en-US" sz="2400" dirty="0" smtClean="0">
                <a:solidFill>
                  <a:srgbClr val="FF0000"/>
                </a:solidFill>
              </a:rPr>
              <a:t>Endometrial</a:t>
            </a:r>
            <a:r>
              <a:rPr lang="en-US" sz="2400" dirty="0" smtClean="0"/>
              <a:t> </a:t>
            </a:r>
            <a:r>
              <a:rPr lang="en-US" sz="2400" dirty="0" smtClean="0">
                <a:solidFill>
                  <a:srgbClr val="FF0000"/>
                </a:solidFill>
              </a:rPr>
              <a:t>biopsy</a:t>
            </a:r>
            <a:r>
              <a:rPr lang="en-US" sz="2400" dirty="0" smtClean="0"/>
              <a:t>  -Uterine response to uterine activity .</a:t>
            </a:r>
          </a:p>
          <a:p>
            <a:r>
              <a:rPr lang="en-US" sz="2400" dirty="0" smtClean="0"/>
              <a:t>Help in diagnosing luteal phase defect</a:t>
            </a:r>
          </a:p>
          <a:p>
            <a:r>
              <a:rPr lang="en-US" sz="2400" dirty="0" smtClean="0"/>
              <a:t>Done on 21</a:t>
            </a:r>
            <a:r>
              <a:rPr lang="en-US" sz="2400" baseline="30000" dirty="0" smtClean="0"/>
              <a:t>st</a:t>
            </a:r>
            <a:r>
              <a:rPr lang="en-US" sz="2400" dirty="0" smtClean="0"/>
              <a:t> -23 rd  day of cycle</a:t>
            </a:r>
          </a:p>
          <a:p>
            <a:pPr>
              <a:buNone/>
            </a:pPr>
            <a:r>
              <a:rPr lang="en-US" sz="2400" dirty="0" smtClean="0">
                <a:solidFill>
                  <a:srgbClr val="FF0000"/>
                </a:solidFill>
              </a:rPr>
              <a:t>USG</a:t>
            </a:r>
            <a:r>
              <a:rPr lang="en-US" sz="2400" dirty="0" smtClean="0"/>
              <a:t>- measure the </a:t>
            </a:r>
            <a:r>
              <a:rPr lang="en-US" sz="2400" dirty="0" err="1" smtClean="0"/>
              <a:t>grafian</a:t>
            </a:r>
            <a:r>
              <a:rPr lang="en-US" sz="2400" dirty="0" smtClean="0"/>
              <a:t> follicle  just prior to ovulation (18-20mm) confirm the ovulation .</a:t>
            </a:r>
          </a:p>
          <a:p>
            <a:pPr>
              <a:buNone/>
            </a:pPr>
            <a:r>
              <a:rPr lang="en-US" sz="2400" b="1" dirty="0" smtClean="0">
                <a:solidFill>
                  <a:srgbClr val="FF0000"/>
                </a:solidFill>
              </a:rPr>
              <a:t>Direct </a:t>
            </a:r>
          </a:p>
          <a:p>
            <a:r>
              <a:rPr lang="en-US" sz="2400" dirty="0" smtClean="0">
                <a:solidFill>
                  <a:srgbClr val="9900CC"/>
                </a:solidFill>
              </a:rPr>
              <a:t>Laparoscopy</a:t>
            </a:r>
            <a:r>
              <a:rPr lang="en-US" sz="2400" dirty="0" smtClean="0"/>
              <a:t> –visualization of recent corpus luteum  detection of the ovum from the aspirated peritoneal fluid </a:t>
            </a:r>
            <a:r>
              <a:rPr lang="en-US" sz="2400" dirty="0" smtClean="0">
                <a:solidFill>
                  <a:srgbClr val="FF0000"/>
                </a:solidFill>
              </a:rPr>
              <a:t>only the evidence of ovulation </a:t>
            </a:r>
          </a:p>
          <a:p>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Tubal factors </a:t>
            </a:r>
            <a:endParaRPr lang="en-US" dirty="0"/>
          </a:p>
        </p:txBody>
      </p:sp>
      <p:sp>
        <p:nvSpPr>
          <p:cNvPr id="3" name="Content Placeholder 2"/>
          <p:cNvSpPr>
            <a:spLocks noGrp="1"/>
          </p:cNvSpPr>
          <p:nvPr>
            <p:ph idx="1"/>
          </p:nvPr>
        </p:nvSpPr>
        <p:spPr/>
        <p:txBody>
          <a:bodyPr/>
          <a:lstStyle/>
          <a:p>
            <a:pPr>
              <a:buNone/>
            </a:pPr>
            <a:r>
              <a:rPr lang="en-US" dirty="0" smtClean="0">
                <a:solidFill>
                  <a:srgbClr val="00CC00"/>
                </a:solidFill>
              </a:rPr>
              <a:t>The anatomical patency  and functional integrity  of the tubes  are assessed by </a:t>
            </a:r>
          </a:p>
          <a:p>
            <a:pPr>
              <a:buFont typeface="Wingdings" pitchFamily="2" charset="2"/>
              <a:buChar char="Ø"/>
            </a:pPr>
            <a:r>
              <a:rPr lang="en-US" dirty="0" smtClean="0"/>
              <a:t>Dilation and insufflations </a:t>
            </a:r>
          </a:p>
          <a:p>
            <a:pPr>
              <a:buFont typeface="Wingdings" pitchFamily="2" charset="2"/>
              <a:buChar char="Ø"/>
            </a:pPr>
            <a:r>
              <a:rPr lang="en-US" dirty="0" smtClean="0"/>
              <a:t>Hystero salpingogram </a:t>
            </a:r>
          </a:p>
          <a:p>
            <a:pPr>
              <a:buFont typeface="Wingdings" pitchFamily="2" charset="2"/>
              <a:buChar char="Ø"/>
            </a:pPr>
            <a:r>
              <a:rPr lang="en-GB" dirty="0" smtClean="0">
                <a:latin typeface="Times New Roman" pitchFamily="18" charset="0"/>
                <a:cs typeface="Times New Roman" pitchFamily="18" charset="0"/>
              </a:rPr>
              <a:t>Laparoscopy</a:t>
            </a:r>
          </a:p>
          <a:p>
            <a:pPr>
              <a:buFont typeface="Wingdings" pitchFamily="2" charset="2"/>
              <a:buChar char="Ø"/>
            </a:pPr>
            <a:r>
              <a:rPr lang="en-GB" dirty="0" smtClean="0">
                <a:latin typeface="Times New Roman" pitchFamily="18" charset="0"/>
                <a:cs typeface="Times New Roman" pitchFamily="18" charset="0"/>
              </a:rPr>
              <a:t>sonohysterosalpingography</a:t>
            </a:r>
          </a:p>
          <a:p>
            <a:pPr>
              <a:buFont typeface="Wingdings" pitchFamily="2" charset="2"/>
              <a:buChar char="Ø"/>
            </a:pPr>
            <a:r>
              <a:rPr lang="en-GB" dirty="0" smtClean="0">
                <a:latin typeface="Times New Roman" pitchFamily="18" charset="0"/>
                <a:cs typeface="Times New Roman" pitchFamily="18" charset="0"/>
              </a:rPr>
              <a:t>Hysteroscopy</a:t>
            </a:r>
          </a:p>
          <a:p>
            <a:pPr>
              <a:buFont typeface="Wingdings" pitchFamily="2" charset="2"/>
              <a:buChar char="Ø"/>
            </a:pPr>
            <a:r>
              <a:rPr lang="en-GB" dirty="0" smtClean="0">
                <a:latin typeface="Times New Roman" pitchFamily="18" charset="0"/>
                <a:cs typeface="Times New Roman" pitchFamily="18" charset="0"/>
              </a:rPr>
              <a:t>Falloposcopy </a:t>
            </a:r>
          </a:p>
          <a:p>
            <a:pPr>
              <a:buFont typeface="Wingdings" pitchFamily="2" charset="2"/>
              <a:buChar char="Ø"/>
            </a:pPr>
            <a:r>
              <a:rPr lang="en-GB" dirty="0" smtClean="0">
                <a:latin typeface="Times New Roman" pitchFamily="18" charset="0"/>
                <a:cs typeface="Times New Roman" pitchFamily="18" charset="0"/>
              </a:rPr>
              <a:t>Salpingoscopy </a:t>
            </a:r>
          </a:p>
          <a:p>
            <a:endParaRPr lang="en-US" dirty="0" smtClean="0">
              <a:solidFill>
                <a:srgbClr val="FF0000"/>
              </a:solidFill>
            </a:endParaRP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Insufflation test (rubins Test)</a:t>
            </a:r>
            <a:endParaRPr lang="en-US" dirty="0"/>
          </a:p>
        </p:txBody>
      </p:sp>
      <p:sp>
        <p:nvSpPr>
          <p:cNvPr id="3" name="Content Placeholder 2"/>
          <p:cNvSpPr>
            <a:spLocks noGrp="1"/>
          </p:cNvSpPr>
          <p:nvPr>
            <p:ph idx="1"/>
          </p:nvPr>
        </p:nvSpPr>
        <p:spPr/>
        <p:txBody>
          <a:bodyPr>
            <a:normAutofit/>
          </a:bodyPr>
          <a:lstStyle/>
          <a:p>
            <a:pPr>
              <a:lnSpc>
                <a:spcPct val="150000"/>
              </a:lnSpc>
              <a:buFont typeface="Wingdings" pitchFamily="2" charset="2"/>
              <a:buChar char="§"/>
            </a:pPr>
            <a:r>
              <a:rPr lang="en-US" dirty="0" smtClean="0"/>
              <a:t>  </a:t>
            </a:r>
            <a:r>
              <a:rPr lang="en-US" dirty="0" smtClean="0">
                <a:solidFill>
                  <a:srgbClr val="00B050"/>
                </a:solidFill>
              </a:rPr>
              <a:t>Done in the post menstrual phase at least </a:t>
            </a:r>
            <a:r>
              <a:rPr lang="en-US" dirty="0" smtClean="0">
                <a:solidFill>
                  <a:srgbClr val="FF0000"/>
                </a:solidFill>
              </a:rPr>
              <a:t>2 days after </a:t>
            </a:r>
            <a:r>
              <a:rPr lang="en-US" dirty="0" smtClean="0"/>
              <a:t>stoppage of menstrual bleeding </a:t>
            </a:r>
          </a:p>
          <a:p>
            <a:pPr>
              <a:lnSpc>
                <a:spcPct val="150000"/>
              </a:lnSpc>
              <a:buFont typeface="Wingdings" pitchFamily="2" charset="2"/>
              <a:buChar char="§"/>
            </a:pPr>
            <a:r>
              <a:rPr lang="en-US" dirty="0" smtClean="0"/>
              <a:t>  Entry of air or co</a:t>
            </a:r>
            <a:r>
              <a:rPr lang="en-US" baseline="-25000" dirty="0" smtClean="0"/>
              <a:t>2  </a:t>
            </a:r>
            <a:r>
              <a:rPr lang="en-US" dirty="0" smtClean="0"/>
              <a:t>into the peritoneal cavity  when pushed transcervically under pressure .</a:t>
            </a:r>
          </a:p>
          <a:p>
            <a:pPr>
              <a:lnSpc>
                <a:spcPct val="150000"/>
              </a:lnSpc>
              <a:buFont typeface="Wingdings" pitchFamily="2" charset="2"/>
              <a:buChar char="§"/>
            </a:pPr>
            <a:r>
              <a:rPr lang="en-US" dirty="0" smtClean="0">
                <a:solidFill>
                  <a:srgbClr val="FF0000"/>
                </a:solidFill>
              </a:rPr>
              <a:t>Observation</a:t>
            </a:r>
            <a:r>
              <a:rPr lang="en-US" dirty="0" smtClean="0"/>
              <a:t> – Patency of the tube is confirmed.</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2 Hystero salpingogram(HSG)</a:t>
            </a:r>
            <a:endParaRPr lang="en-US" dirty="0"/>
          </a:p>
        </p:txBody>
      </p:sp>
      <p:sp>
        <p:nvSpPr>
          <p:cNvPr id="3" name="Content Placeholder 2"/>
          <p:cNvSpPr>
            <a:spLocks noGrp="1"/>
          </p:cNvSpPr>
          <p:nvPr>
            <p:ph idx="1"/>
          </p:nvPr>
        </p:nvSpPr>
        <p:spPr/>
        <p:txBody>
          <a:bodyPr>
            <a:normAutofit/>
          </a:bodyPr>
          <a:lstStyle/>
          <a:p>
            <a:pPr>
              <a:buNone/>
            </a:pPr>
            <a:r>
              <a:rPr lang="en-US" b="1" dirty="0" smtClean="0">
                <a:solidFill>
                  <a:srgbClr val="00B050"/>
                </a:solidFill>
              </a:rPr>
              <a:t>To check uterine cavity  and fallopian tubes are open and healthy</a:t>
            </a:r>
          </a:p>
          <a:p>
            <a:pPr>
              <a:buFont typeface="Wingdings" pitchFamily="2" charset="2"/>
              <a:buChar char="§"/>
            </a:pPr>
            <a:r>
              <a:rPr lang="en-US" sz="2400" dirty="0" smtClean="0"/>
              <a:t>X-ray procedure  Injection of </a:t>
            </a:r>
          </a:p>
          <a:p>
            <a:pPr>
              <a:buNone/>
            </a:pPr>
            <a:r>
              <a:rPr lang="en-US" sz="2400" dirty="0" smtClean="0">
                <a:solidFill>
                  <a:srgbClr val="00B0F0"/>
                </a:solidFill>
              </a:rPr>
              <a:t>special   dye into the cervix </a:t>
            </a:r>
          </a:p>
          <a:p>
            <a:pPr>
              <a:buNone/>
            </a:pPr>
            <a:r>
              <a:rPr lang="en-US" sz="2400" dirty="0" smtClean="0">
                <a:solidFill>
                  <a:srgbClr val="00B0F0"/>
                </a:solidFill>
              </a:rPr>
              <a:t>and  into the Uterus </a:t>
            </a:r>
            <a:r>
              <a:rPr lang="en-US" sz="2400" dirty="0" smtClean="0"/>
              <a:t>.</a:t>
            </a:r>
          </a:p>
          <a:p>
            <a:pPr>
              <a:buFont typeface="Wingdings" pitchFamily="2" charset="2"/>
              <a:buChar char="§"/>
            </a:pPr>
            <a:r>
              <a:rPr lang="en-US" sz="2400" dirty="0" smtClean="0"/>
              <a:t>if the dye fails to spill out</a:t>
            </a:r>
          </a:p>
          <a:p>
            <a:pPr>
              <a:buNone/>
            </a:pPr>
            <a:r>
              <a:rPr lang="en-US" sz="2400" dirty="0" smtClean="0"/>
              <a:t> through the end of the tubes</a:t>
            </a:r>
          </a:p>
          <a:p>
            <a:pPr>
              <a:buNone/>
            </a:pPr>
            <a:r>
              <a:rPr lang="en-US" sz="2400" dirty="0" smtClean="0"/>
              <a:t> indicates tubes are blocked</a:t>
            </a:r>
          </a:p>
          <a:p>
            <a:pPr>
              <a:buNone/>
            </a:pPr>
            <a:r>
              <a:rPr lang="en-US" sz="2400" dirty="0" smtClean="0"/>
              <a:t>or spasm has occurred</a:t>
            </a:r>
            <a:r>
              <a:rPr lang="en-US" dirty="0" smtClean="0"/>
              <a:t>.</a:t>
            </a:r>
            <a:endParaRPr lang="en-US" dirty="0"/>
          </a:p>
        </p:txBody>
      </p:sp>
      <p:pic>
        <p:nvPicPr>
          <p:cNvPr id="4" name="Picture 3"/>
          <p:cNvPicPr>
            <a:picLocks noChangeAspect="1"/>
          </p:cNvPicPr>
          <p:nvPr/>
        </p:nvPicPr>
        <p:blipFill>
          <a:blip r:embed="rId2" cstate="print"/>
          <a:srcRect/>
          <a:stretch>
            <a:fillRect/>
          </a:stretch>
        </p:blipFill>
        <p:spPr bwMode="auto">
          <a:xfrm>
            <a:off x="5148065" y="2348880"/>
            <a:ext cx="3528392" cy="38862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stretch>
            <a:fillRect/>
          </a:stretch>
        </p:blipFill>
        <p:spPr bwMode="auto">
          <a:xfrm>
            <a:off x="428596" y="1571612"/>
            <a:ext cx="7572428" cy="4786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9416"/>
            <a:ext cx="7643192" cy="4846320"/>
          </a:xfrm>
        </p:spPr>
        <p:txBody>
          <a:bodyPr>
            <a:normAutofit lnSpcReduction="10000"/>
          </a:bodyPr>
          <a:lstStyle/>
          <a:p>
            <a:pPr>
              <a:buNone/>
            </a:pPr>
            <a:r>
              <a:rPr lang="en-US" dirty="0" smtClean="0">
                <a:solidFill>
                  <a:srgbClr val="FF0000"/>
                </a:solidFill>
              </a:rPr>
              <a:t>3  </a:t>
            </a:r>
            <a:r>
              <a:rPr lang="en-GB" b="1" dirty="0" smtClean="0">
                <a:solidFill>
                  <a:srgbClr val="FF0000"/>
                </a:solidFill>
                <a:latin typeface="Times New Roman" pitchFamily="18" charset="0"/>
                <a:cs typeface="Times New Roman" pitchFamily="18" charset="0"/>
              </a:rPr>
              <a:t>Laparoscopy:</a:t>
            </a:r>
            <a:r>
              <a:rPr lang="en-GB" dirty="0" smtClean="0">
                <a:latin typeface="Times New Roman" pitchFamily="18" charset="0"/>
                <a:cs typeface="Times New Roman" pitchFamily="18" charset="0"/>
              </a:rPr>
              <a:t/>
            </a:r>
            <a:br>
              <a:rPr lang="en-GB" dirty="0" smtClean="0">
                <a:latin typeface="Times New Roman" pitchFamily="18" charset="0"/>
                <a:cs typeface="Times New Roman" pitchFamily="18" charset="0"/>
              </a:rPr>
            </a:br>
            <a:r>
              <a:rPr lang="en-GB" dirty="0" smtClean="0">
                <a:latin typeface="Times New Roman" pitchFamily="18" charset="0"/>
                <a:cs typeface="Times New Roman" pitchFamily="18" charset="0"/>
              </a:rPr>
              <a:t>- Invasive procedure.</a:t>
            </a:r>
            <a:br>
              <a:rPr lang="en-GB" dirty="0" smtClean="0">
                <a:latin typeface="Times New Roman" pitchFamily="18" charset="0"/>
                <a:cs typeface="Times New Roman" pitchFamily="18" charset="0"/>
              </a:rPr>
            </a:br>
            <a:r>
              <a:rPr lang="en-GB" dirty="0" smtClean="0">
                <a:latin typeface="Times New Roman" pitchFamily="18" charset="0"/>
                <a:cs typeface="Times New Roman" pitchFamily="18" charset="0"/>
              </a:rPr>
              <a:t>- To check for pelvic disease; such as endometriosis and to check tubal patency.</a:t>
            </a:r>
            <a:br>
              <a:rPr lang="en-GB" dirty="0" smtClean="0">
                <a:latin typeface="Times New Roman" pitchFamily="18" charset="0"/>
                <a:cs typeface="Times New Roman" pitchFamily="18" charset="0"/>
              </a:rPr>
            </a:br>
            <a:r>
              <a:rPr lang="en-GB" dirty="0" smtClean="0">
                <a:latin typeface="Times New Roman" pitchFamily="18" charset="0"/>
                <a:cs typeface="Times New Roman" pitchFamily="18" charset="0"/>
              </a:rPr>
              <a:t>- Therapeutic as in laparoscopic  myomectomy and ovarian drilling.</a:t>
            </a:r>
            <a:br>
              <a:rPr lang="en-GB" dirty="0" smtClean="0">
                <a:latin typeface="Times New Roman" pitchFamily="18" charset="0"/>
                <a:cs typeface="Times New Roman" pitchFamily="18" charset="0"/>
              </a:rPr>
            </a:br>
            <a:endParaRPr lang="en-GB" dirty="0" smtClean="0">
              <a:latin typeface="Times New Roman" pitchFamily="18" charset="0"/>
              <a:cs typeface="Times New Roman" pitchFamily="18" charset="0"/>
            </a:endParaRPr>
          </a:p>
          <a:p>
            <a:pPr>
              <a:buNone/>
            </a:pPr>
            <a:r>
              <a:rPr lang="en-GB" b="1" dirty="0" smtClean="0">
                <a:solidFill>
                  <a:srgbClr val="FF0000"/>
                </a:solidFill>
                <a:latin typeface="Times New Roman" pitchFamily="18" charset="0"/>
                <a:cs typeface="Times New Roman" pitchFamily="18" charset="0"/>
              </a:rPr>
              <a:t>4 Hysteroscopy:</a:t>
            </a:r>
            <a:r>
              <a:rPr lang="en-GB" dirty="0" smtClean="0">
                <a:latin typeface="Times New Roman" pitchFamily="18" charset="0"/>
                <a:cs typeface="Times New Roman" pitchFamily="18" charset="0"/>
              </a:rPr>
              <a:t/>
            </a:r>
            <a:br>
              <a:rPr lang="en-GB" dirty="0" smtClean="0">
                <a:latin typeface="Times New Roman" pitchFamily="18" charset="0"/>
                <a:cs typeface="Times New Roman" pitchFamily="18" charset="0"/>
              </a:rPr>
            </a:br>
            <a:r>
              <a:rPr lang="en-GB" dirty="0" smtClean="0">
                <a:latin typeface="Times New Roman" pitchFamily="18" charset="0"/>
                <a:cs typeface="Times New Roman" pitchFamily="18" charset="0"/>
              </a:rPr>
              <a:t>- To evaluate uterine cavity  and tubal </a:t>
            </a:r>
            <a:r>
              <a:rPr lang="en-GB" dirty="0" err="1" smtClean="0">
                <a:latin typeface="Times New Roman" pitchFamily="18" charset="0"/>
                <a:cs typeface="Times New Roman" pitchFamily="18" charset="0"/>
              </a:rPr>
              <a:t>ostia</a:t>
            </a:r>
            <a:r>
              <a:rPr lang="en-GB" dirty="0" smtClean="0">
                <a:latin typeface="Times New Roman" pitchFamily="18" charset="0"/>
                <a:cs typeface="Times New Roman" pitchFamily="18" charset="0"/>
              </a:rPr>
              <a:t> </a:t>
            </a:r>
            <a:br>
              <a:rPr lang="en-GB" dirty="0" smtClean="0">
                <a:latin typeface="Times New Roman" pitchFamily="18" charset="0"/>
                <a:cs typeface="Times New Roman" pitchFamily="18" charset="0"/>
              </a:rPr>
            </a:br>
            <a:r>
              <a:rPr lang="en-GB" dirty="0" smtClean="0">
                <a:latin typeface="Times New Roman" pitchFamily="18" charset="0"/>
                <a:cs typeface="Times New Roman" pitchFamily="18" charset="0"/>
              </a:rPr>
              <a:t>- In case of repeated failed IVF cycles.</a:t>
            </a:r>
            <a:br>
              <a:rPr lang="en-GB" dirty="0" smtClean="0">
                <a:latin typeface="Times New Roman" pitchFamily="18" charset="0"/>
                <a:cs typeface="Times New Roman" pitchFamily="18" charset="0"/>
              </a:rPr>
            </a:br>
            <a:r>
              <a:rPr lang="en-GB" dirty="0" smtClean="0">
                <a:latin typeface="Times New Roman" pitchFamily="18" charset="0"/>
                <a:cs typeface="Times New Roman" pitchFamily="18" charset="0"/>
              </a:rPr>
              <a:t>- Therapeutic as in intrauterine septum resection ,Poly pectomy ,resection of </a:t>
            </a:r>
            <a:r>
              <a:rPr lang="en-GB" dirty="0" err="1" smtClean="0">
                <a:latin typeface="Times New Roman" pitchFamily="18" charset="0"/>
                <a:cs typeface="Times New Roman" pitchFamily="18" charset="0"/>
              </a:rPr>
              <a:t>myoma</a:t>
            </a:r>
            <a:r>
              <a:rPr lang="en-GB" dirty="0" smtClean="0">
                <a:latin typeface="Times New Roman" pitchFamily="18" charset="0"/>
                <a:cs typeface="Times New Roman" pitchFamily="18" charset="0"/>
              </a:rPr>
              <a: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pPr>
              <a:buFontTx/>
              <a:buChar char="-"/>
            </a:pPr>
            <a:r>
              <a:rPr lang="en-US" dirty="0"/>
              <a:t>d</a:t>
            </a:r>
            <a:r>
              <a:rPr lang="en-US" dirty="0" smtClean="0"/>
              <a:t>escribe the investigations of female infertility</a:t>
            </a:r>
          </a:p>
          <a:p>
            <a:pPr>
              <a:buFontTx/>
              <a:buChar char="-"/>
            </a:pPr>
            <a:r>
              <a:rPr lang="en-US" dirty="0" smtClean="0"/>
              <a:t>explain the management of female infertility</a:t>
            </a:r>
          </a:p>
          <a:p>
            <a:pPr>
              <a:buFontTx/>
              <a:buChar char="-"/>
            </a:pPr>
            <a:r>
              <a:rPr lang="en-US" dirty="0" smtClean="0"/>
              <a:t>explain assisted reproductive technology</a:t>
            </a:r>
          </a:p>
          <a:p>
            <a:pPr>
              <a:buFontTx/>
              <a:buChar char="-"/>
            </a:pPr>
            <a:r>
              <a:rPr lang="en-US" dirty="0" smtClean="0"/>
              <a:t>enlist role of the nurse in infertility management.</a:t>
            </a:r>
          </a:p>
          <a:p>
            <a:pPr>
              <a:buFontTx/>
              <a:buChar char="-"/>
            </a:pPr>
            <a:r>
              <a:rPr lang="en-US" dirty="0" smtClean="0"/>
              <a:t>Identify the ethical and legal issues related to ART.</a:t>
            </a:r>
            <a:endParaRPr lang="en-IN"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70C0"/>
                </a:solidFill>
              </a:rPr>
              <a:t>5 Sonohysterosalpingography </a:t>
            </a:r>
            <a:br>
              <a:rPr lang="en-US" sz="3200" dirty="0" smtClean="0">
                <a:solidFill>
                  <a:srgbClr val="0070C0"/>
                </a:solidFill>
              </a:rPr>
            </a:br>
            <a:endParaRPr lang="en-US" sz="3200" dirty="0"/>
          </a:p>
        </p:txBody>
      </p:sp>
      <p:sp>
        <p:nvSpPr>
          <p:cNvPr id="3" name="Content Placeholder 2"/>
          <p:cNvSpPr>
            <a:spLocks noGrp="1"/>
          </p:cNvSpPr>
          <p:nvPr>
            <p:ph idx="1"/>
          </p:nvPr>
        </p:nvSpPr>
        <p:spPr>
          <a:xfrm>
            <a:off x="395536" y="1484784"/>
            <a:ext cx="7239000" cy="4846320"/>
          </a:xfrm>
        </p:spPr>
        <p:txBody>
          <a:bodyPr>
            <a:normAutofit/>
          </a:bodyPr>
          <a:lstStyle/>
          <a:p>
            <a:r>
              <a:rPr lang="en-US" dirty="0" smtClean="0"/>
              <a:t>Normal  saline is pushed within the uterine cavity  with a pediatric foley catheter. catheter balloon  is inflated  at the level of the cervix  to prevent fluid leak.</a:t>
            </a:r>
          </a:p>
          <a:p>
            <a:r>
              <a:rPr lang="en-US" dirty="0" smtClean="0"/>
              <a:t>USG  can follow the fluid  through the  tubes up to the peritoneal cavity  and  in the pouch of </a:t>
            </a:r>
            <a:r>
              <a:rPr lang="en-US" dirty="0" err="1" smtClean="0"/>
              <a:t>douglas</a:t>
            </a:r>
            <a:r>
              <a:rPr lang="en-US" dirty="0" smtClean="0"/>
              <a:t> </a:t>
            </a:r>
          </a:p>
          <a:p>
            <a:pPr>
              <a:buNone/>
            </a:pPr>
            <a:r>
              <a:rPr lang="en-US" dirty="0" smtClean="0">
                <a:solidFill>
                  <a:srgbClr val="0070C0"/>
                </a:solidFill>
              </a:rPr>
              <a:t>Advantages</a:t>
            </a:r>
            <a:r>
              <a:rPr lang="en-US" dirty="0" smtClean="0"/>
              <a:t> </a:t>
            </a:r>
          </a:p>
          <a:p>
            <a:r>
              <a:rPr lang="en-US" dirty="0" smtClean="0"/>
              <a:t>Non invasive procedure .it can detect uterine malformations ,polyps and tubal pathology . </a:t>
            </a:r>
          </a:p>
          <a:p>
            <a:pPr>
              <a:buNone/>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smtClean="0">
                <a:solidFill>
                  <a:srgbClr val="0070C0"/>
                </a:solidFill>
              </a:rPr>
              <a:t>6 Falloposcopy </a:t>
            </a:r>
          </a:p>
          <a:p>
            <a:pPr>
              <a:lnSpc>
                <a:spcPct val="150000"/>
              </a:lnSpc>
            </a:pPr>
            <a:r>
              <a:rPr lang="en-US" sz="2400" dirty="0" smtClean="0"/>
              <a:t>Study entire length of tubal lumen  with  the help of a fine and flexible </a:t>
            </a:r>
            <a:r>
              <a:rPr lang="en-US" sz="2400" dirty="0" err="1" smtClean="0"/>
              <a:t>fibreoptic</a:t>
            </a:r>
            <a:r>
              <a:rPr lang="en-US" sz="2400" dirty="0" smtClean="0"/>
              <a:t> device.</a:t>
            </a:r>
          </a:p>
          <a:p>
            <a:pPr>
              <a:lnSpc>
                <a:spcPct val="150000"/>
              </a:lnSpc>
            </a:pPr>
            <a:r>
              <a:rPr lang="en-US" sz="2400" dirty="0" smtClean="0"/>
              <a:t>It is performed  through the uterine cavity  using hysteroscope </a:t>
            </a:r>
          </a:p>
          <a:p>
            <a:pPr>
              <a:lnSpc>
                <a:spcPct val="150000"/>
              </a:lnSpc>
            </a:pPr>
            <a:r>
              <a:rPr lang="en-US" sz="2400" dirty="0" smtClean="0"/>
              <a:t>Helps  direct visualization of tubal </a:t>
            </a:r>
            <a:r>
              <a:rPr lang="en-US" sz="2400" dirty="0" err="1" smtClean="0"/>
              <a:t>ostia</a:t>
            </a:r>
            <a:r>
              <a:rPr lang="en-US" sz="2400" dirty="0" smtClean="0"/>
              <a:t>, mucosal pattern, intratubal polyps or debris </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9416"/>
            <a:ext cx="7643192" cy="4846320"/>
          </a:xfrm>
        </p:spPr>
        <p:txBody>
          <a:bodyPr>
            <a:normAutofit fontScale="32500" lnSpcReduction="20000"/>
          </a:bodyPr>
          <a:lstStyle/>
          <a:p>
            <a:pPr>
              <a:buNone/>
            </a:pPr>
            <a:r>
              <a:rPr lang="en-US" sz="3800" b="1" dirty="0" smtClean="0">
                <a:solidFill>
                  <a:srgbClr val="0070C0"/>
                </a:solidFill>
              </a:rPr>
              <a:t>7 . </a:t>
            </a:r>
            <a:r>
              <a:rPr lang="en-US" sz="7400" b="1" dirty="0" smtClean="0">
                <a:solidFill>
                  <a:srgbClr val="0070C0"/>
                </a:solidFill>
                <a:latin typeface="Arial" pitchFamily="34" charset="0"/>
                <a:cs typeface="Arial" pitchFamily="34" charset="0"/>
              </a:rPr>
              <a:t>Salpingoscopy </a:t>
            </a:r>
          </a:p>
          <a:p>
            <a:pPr>
              <a:lnSpc>
                <a:spcPct val="170000"/>
              </a:lnSpc>
            </a:pPr>
            <a:r>
              <a:rPr lang="en-US" sz="6000" dirty="0" smtClean="0">
                <a:latin typeface="Arial" pitchFamily="34" charset="0"/>
                <a:cs typeface="Arial" pitchFamily="34" charset="0"/>
              </a:rPr>
              <a:t>Tubal lumen is studied  introducing  a rigid endoscope  through the fibrial end  of the tube .</a:t>
            </a:r>
          </a:p>
          <a:p>
            <a:pPr>
              <a:lnSpc>
                <a:spcPct val="170000"/>
              </a:lnSpc>
            </a:pPr>
            <a:r>
              <a:rPr lang="en-US" sz="6000" dirty="0" smtClean="0">
                <a:latin typeface="Arial" pitchFamily="34" charset="0"/>
                <a:cs typeface="Arial" pitchFamily="34" charset="0"/>
              </a:rPr>
              <a:t>it is  performed  through the </a:t>
            </a:r>
            <a:r>
              <a:rPr lang="en-US" sz="6000" dirty="0" smtClean="0">
                <a:solidFill>
                  <a:srgbClr val="00B050"/>
                </a:solidFill>
                <a:latin typeface="Arial" pitchFamily="34" charset="0"/>
                <a:cs typeface="Arial" pitchFamily="34" charset="0"/>
              </a:rPr>
              <a:t>operating  channel of a laparoscope.</a:t>
            </a:r>
          </a:p>
          <a:p>
            <a:pPr>
              <a:lnSpc>
                <a:spcPct val="150000"/>
              </a:lnSpc>
              <a:buNone/>
            </a:pPr>
            <a:r>
              <a:rPr lang="en-US" sz="6000" b="1" dirty="0" smtClean="0">
                <a:solidFill>
                  <a:srgbClr val="00B0F0"/>
                </a:solidFill>
                <a:latin typeface="Arial" pitchFamily="34" charset="0"/>
                <a:cs typeface="Arial" pitchFamily="34" charset="0"/>
              </a:rPr>
              <a:t>Post coital test </a:t>
            </a:r>
            <a:r>
              <a:rPr lang="en-US" sz="6000" dirty="0" smtClean="0">
                <a:latin typeface="Arial" pitchFamily="34" charset="0"/>
                <a:cs typeface="Arial" pitchFamily="34" charset="0"/>
              </a:rPr>
              <a:t>–to assess the quality of cervical mucous and  ability of  sperm to survive in it.</a:t>
            </a:r>
          </a:p>
          <a:p>
            <a:pPr>
              <a:lnSpc>
                <a:spcPct val="150000"/>
              </a:lnSpc>
            </a:pPr>
            <a:r>
              <a:rPr lang="en-US" sz="6000" dirty="0" smtClean="0">
                <a:latin typeface="Arial" pitchFamily="34" charset="0"/>
                <a:cs typeface="Arial" pitchFamily="34" charset="0"/>
              </a:rPr>
              <a:t> </a:t>
            </a:r>
            <a:r>
              <a:rPr lang="en-US" sz="6000" b="1" dirty="0" smtClean="0">
                <a:solidFill>
                  <a:srgbClr val="00B0F0"/>
                </a:solidFill>
                <a:latin typeface="Arial" pitchFamily="34" charset="0"/>
                <a:cs typeface="Arial" pitchFamily="34" charset="0"/>
              </a:rPr>
              <a:t>Immunological factor </a:t>
            </a:r>
            <a:r>
              <a:rPr lang="en-US" sz="6000" dirty="0" smtClean="0">
                <a:latin typeface="Arial" pitchFamily="34" charset="0"/>
                <a:cs typeface="Arial" pitchFamily="34" charset="0"/>
              </a:rPr>
              <a:t>–antisperm antibodies are </a:t>
            </a:r>
            <a:r>
              <a:rPr lang="en-US" sz="6000" dirty="0" err="1" smtClean="0">
                <a:latin typeface="Arial" pitchFamily="34" charset="0"/>
                <a:cs typeface="Arial" pitchFamily="34" charset="0"/>
              </a:rPr>
              <a:t>IgG.IgM,IgA</a:t>
            </a:r>
            <a:r>
              <a:rPr lang="en-US" sz="6000" dirty="0" smtClean="0">
                <a:latin typeface="Arial" pitchFamily="34" charset="0"/>
                <a:cs typeface="Arial" pitchFamily="34" charset="0"/>
              </a:rPr>
              <a:t> .</a:t>
            </a:r>
          </a:p>
          <a:p>
            <a:pPr>
              <a:lnSpc>
                <a:spcPct val="150000"/>
              </a:lnSpc>
            </a:pPr>
            <a:r>
              <a:rPr lang="en-US" sz="6000" dirty="0" smtClean="0">
                <a:latin typeface="Arial" pitchFamily="34" charset="0"/>
                <a:cs typeface="Arial" pitchFamily="34" charset="0"/>
              </a:rPr>
              <a:t>immunoglobins can bind to different parts of the sperm  and make them immobile.</a:t>
            </a:r>
            <a:endParaRPr lang="en-US" sz="6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MANAGEMENT OF INFERTILITY IN MALES</a:t>
            </a:r>
            <a:endParaRPr lang="en-IN" dirty="0"/>
          </a:p>
        </p:txBody>
      </p:sp>
      <p:sp>
        <p:nvSpPr>
          <p:cNvPr id="3" name="Content Placeholder 2"/>
          <p:cNvSpPr>
            <a:spLocks noGrp="1"/>
          </p:cNvSpPr>
          <p:nvPr>
            <p:ph idx="1"/>
          </p:nvPr>
        </p:nvSpPr>
        <p:spPr/>
        <p:txBody>
          <a:bodyPr>
            <a:normAutofit/>
          </a:bodyPr>
          <a:lstStyle/>
          <a:p>
            <a:pPr>
              <a:buNone/>
            </a:pPr>
            <a:r>
              <a:rPr lang="en-US" u="sng" dirty="0" smtClean="0"/>
              <a:t>To improve spermatogenesis </a:t>
            </a:r>
            <a:r>
              <a:rPr lang="en-US" dirty="0" smtClean="0"/>
              <a:t>: </a:t>
            </a:r>
          </a:p>
          <a:p>
            <a:pPr>
              <a:lnSpc>
                <a:spcPct val="150000"/>
              </a:lnSpc>
              <a:buFont typeface="Wingdings" pitchFamily="2" charset="2"/>
              <a:buChar char="q"/>
            </a:pPr>
            <a:r>
              <a:rPr lang="en-US" i="1" dirty="0" smtClean="0"/>
              <a:t> </a:t>
            </a:r>
            <a:r>
              <a:rPr lang="en-US" i="1" dirty="0" smtClean="0">
                <a:solidFill>
                  <a:srgbClr val="FF0000"/>
                </a:solidFill>
              </a:rPr>
              <a:t>General measures</a:t>
            </a:r>
            <a:r>
              <a:rPr lang="en-US" dirty="0" smtClean="0"/>
              <a:t>.</a:t>
            </a:r>
            <a:endParaRPr lang="en-US" i="1" dirty="0" smtClean="0"/>
          </a:p>
          <a:p>
            <a:pPr>
              <a:lnSpc>
                <a:spcPct val="150000"/>
              </a:lnSpc>
              <a:buFont typeface="Wingdings" pitchFamily="2" charset="2"/>
              <a:buChar char="q"/>
            </a:pPr>
            <a:r>
              <a:rPr lang="en-US" i="1" dirty="0" smtClean="0"/>
              <a:t> Medications</a:t>
            </a:r>
          </a:p>
          <a:p>
            <a:pPr>
              <a:lnSpc>
                <a:spcPct val="150000"/>
              </a:lnSpc>
              <a:buFont typeface="Wingdings" pitchFamily="2" charset="2"/>
              <a:buChar char="q"/>
            </a:pPr>
            <a:r>
              <a:rPr lang="en-US" i="1" dirty="0" smtClean="0"/>
              <a:t> Surgical treatment</a:t>
            </a:r>
          </a:p>
          <a:p>
            <a:pPr>
              <a:lnSpc>
                <a:spcPct val="150000"/>
              </a:lnSpc>
              <a:buFont typeface="Wingdings" pitchFamily="2" charset="2"/>
              <a:buChar char="q"/>
            </a:pPr>
            <a:r>
              <a:rPr lang="en-US" i="1" dirty="0" smtClean="0"/>
              <a:t> Psychosexual therapy</a:t>
            </a:r>
          </a:p>
          <a:p>
            <a:pPr>
              <a:lnSpc>
                <a:spcPct val="150000"/>
              </a:lnSpc>
              <a:buFont typeface="Wingdings" pitchFamily="2" charset="2"/>
              <a:buChar char="q"/>
            </a:pPr>
            <a:r>
              <a:rPr lang="en-US" i="1" dirty="0" smtClean="0"/>
              <a:t> Assisted reproductive therapies</a:t>
            </a:r>
            <a:endParaRPr lang="en-IN"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to="" calcmode="lin" valueType="num">
                                      <p:cBhvr>
                                        <p:cTn id="32" dur="1" fill="hold"/>
                                        <p:tgtEl>
                                          <p:spTgt spid="3">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to="" calcmode="lin" valueType="num">
                                      <p:cBhvr>
                                        <p:cTn id="37"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buNone/>
            </a:pPr>
            <a:r>
              <a:rPr lang="en-US" b="1" dirty="0" smtClean="0">
                <a:solidFill>
                  <a:srgbClr val="FF0000"/>
                </a:solidFill>
              </a:rPr>
              <a:t>To improve spermatogenesis </a:t>
            </a:r>
          </a:p>
          <a:p>
            <a:pPr>
              <a:buNone/>
            </a:pPr>
            <a:r>
              <a:rPr lang="en-US" b="1" u="sng" dirty="0" smtClean="0">
                <a:solidFill>
                  <a:srgbClr val="9900CC"/>
                </a:solidFill>
              </a:rPr>
              <a:t>General</a:t>
            </a:r>
            <a:r>
              <a:rPr lang="en-US" b="1" u="sng" dirty="0" smtClean="0">
                <a:solidFill>
                  <a:srgbClr val="00CC00"/>
                </a:solidFill>
              </a:rPr>
              <a:t> </a:t>
            </a:r>
          </a:p>
          <a:p>
            <a:pPr>
              <a:lnSpc>
                <a:spcPct val="150000"/>
              </a:lnSpc>
            </a:pPr>
            <a:r>
              <a:rPr lang="en-US" dirty="0" smtClean="0"/>
              <a:t>Improvement of general health, reduction of weight in obese, avoidance of alcohol, heavy smoking ,tight undergarments, cold scrotal bath twice in a day for 5mts each time is encouraged.</a:t>
            </a:r>
          </a:p>
          <a:p>
            <a:pPr>
              <a:lnSpc>
                <a:spcPct val="150000"/>
              </a:lnSpc>
            </a:pPr>
            <a:r>
              <a:rPr lang="en-US" dirty="0" smtClean="0"/>
              <a:t>Avoidance of frequent intercourse to improve sperm count.</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nSpc>
                <a:spcPct val="200000"/>
              </a:lnSpc>
            </a:pPr>
            <a:r>
              <a:rPr lang="en-US" dirty="0" smtClean="0"/>
              <a:t>Administration of vitamins E,C,D,B12 and folic acid to </a:t>
            </a:r>
            <a:r>
              <a:rPr lang="en-US" dirty="0" err="1" smtClean="0"/>
              <a:t>improv.e</a:t>
            </a:r>
            <a:r>
              <a:rPr lang="en-US" dirty="0" smtClean="0"/>
              <a:t> spermatogenesis</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b="1" u="sng" dirty="0" smtClean="0">
                <a:solidFill>
                  <a:srgbClr val="9900CC"/>
                </a:solidFill>
              </a:rPr>
              <a:t>In hypogonadotrophic hypogonadism</a:t>
            </a:r>
          </a:p>
          <a:p>
            <a:pPr>
              <a:lnSpc>
                <a:spcPct val="150000"/>
              </a:lnSpc>
            </a:pPr>
            <a:r>
              <a:rPr lang="en-US" dirty="0" smtClean="0"/>
              <a:t>HCG 5000 IU once or twice week to stimulate testosterone production .</a:t>
            </a:r>
          </a:p>
          <a:p>
            <a:pPr>
              <a:lnSpc>
                <a:spcPct val="150000"/>
              </a:lnSpc>
            </a:pPr>
            <a:r>
              <a:rPr lang="en-US" dirty="0" smtClean="0"/>
              <a:t>Testosterone 100-160 mg per oral daily for 3-4 months.</a:t>
            </a:r>
          </a:p>
          <a:p>
            <a:pPr>
              <a:lnSpc>
                <a:spcPct val="150000"/>
              </a:lnSpc>
            </a:pPr>
            <a:r>
              <a:rPr lang="en-US" dirty="0" smtClean="0"/>
              <a:t>Clomiphene citrate 25-50mg daily for 25 days with rest of 5 days for 3 cycles.</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a:lnSpc>
                <a:spcPct val="150000"/>
              </a:lnSpc>
            </a:pPr>
            <a:r>
              <a:rPr lang="en-US" dirty="0" smtClean="0">
                <a:solidFill>
                  <a:srgbClr val="9900CC"/>
                </a:solidFill>
              </a:rPr>
              <a:t>In presence of antisperm antibodies in the male </a:t>
            </a:r>
            <a:r>
              <a:rPr lang="en-US" dirty="0" smtClean="0"/>
              <a:t>-dexamethsone 0.5mg daily at bed time </a:t>
            </a:r>
          </a:p>
          <a:p>
            <a:pPr>
              <a:lnSpc>
                <a:spcPct val="150000"/>
              </a:lnSpc>
            </a:pPr>
            <a:r>
              <a:rPr lang="en-US" dirty="0" smtClean="0"/>
              <a:t>Genital tract infections need prolonged course of antibiotics .</a:t>
            </a:r>
          </a:p>
          <a:p>
            <a:pPr>
              <a:lnSpc>
                <a:spcPct val="150000"/>
              </a:lnSpc>
              <a:buNone/>
            </a:pPr>
            <a:r>
              <a:rPr lang="en-US" dirty="0" smtClean="0">
                <a:solidFill>
                  <a:srgbClr val="9900CC"/>
                </a:solidFill>
              </a:rPr>
              <a:t>In retrograde ejaculation</a:t>
            </a:r>
          </a:p>
          <a:p>
            <a:pPr>
              <a:lnSpc>
                <a:spcPct val="150000"/>
              </a:lnSpc>
            </a:pPr>
            <a:r>
              <a:rPr lang="en-US" dirty="0" smtClean="0"/>
              <a:t>              phenylephrine is used to improve the muscle tone of the urethral sphincter muscle.</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CC00"/>
                </a:solidFill>
              </a:rPr>
              <a:t>Surgical management </a:t>
            </a:r>
            <a:endParaRPr lang="en-US" dirty="0">
              <a:solidFill>
                <a:srgbClr val="00CC00"/>
              </a:solidFill>
            </a:endParaRPr>
          </a:p>
        </p:txBody>
      </p:sp>
      <p:sp>
        <p:nvSpPr>
          <p:cNvPr id="3" name="Content Placeholder 2"/>
          <p:cNvSpPr>
            <a:spLocks noGrp="1"/>
          </p:cNvSpPr>
          <p:nvPr>
            <p:ph idx="1"/>
          </p:nvPr>
        </p:nvSpPr>
        <p:spPr/>
        <p:txBody>
          <a:bodyPr>
            <a:normAutofit fontScale="85000" lnSpcReduction="10000"/>
          </a:bodyPr>
          <a:lstStyle/>
          <a:p>
            <a:pPr algn="just">
              <a:lnSpc>
                <a:spcPct val="150000"/>
              </a:lnSpc>
            </a:pPr>
            <a:r>
              <a:rPr lang="en-US" dirty="0" smtClean="0"/>
              <a:t>Patient </a:t>
            </a:r>
            <a:r>
              <a:rPr lang="en-US" dirty="0" smtClean="0">
                <a:solidFill>
                  <a:srgbClr val="3333FF"/>
                </a:solidFill>
              </a:rPr>
              <a:t>with azoospermic </a:t>
            </a:r>
            <a:r>
              <a:rPr lang="en-US" dirty="0" smtClean="0"/>
              <a:t>and  yet testicular biopsy Shows normal spermatogenesis, obstruction  of vas must be suspected  .</a:t>
            </a:r>
          </a:p>
          <a:p>
            <a:pPr algn="just">
              <a:lnSpc>
                <a:spcPct val="150000"/>
              </a:lnSpc>
            </a:pPr>
            <a:r>
              <a:rPr lang="en-US" dirty="0" smtClean="0"/>
              <a:t>it can be corrected by </a:t>
            </a:r>
            <a:r>
              <a:rPr lang="en-US" dirty="0" smtClean="0">
                <a:solidFill>
                  <a:srgbClr val="FF0000"/>
                </a:solidFill>
              </a:rPr>
              <a:t>microsurgery vasovasostomy </a:t>
            </a:r>
          </a:p>
          <a:p>
            <a:pPr>
              <a:lnSpc>
                <a:spcPct val="150000"/>
              </a:lnSpc>
            </a:pPr>
            <a:r>
              <a:rPr lang="en-US" dirty="0" smtClean="0"/>
              <a:t>Varicocele is corrected by </a:t>
            </a:r>
            <a:r>
              <a:rPr lang="en-US" dirty="0" smtClean="0">
                <a:solidFill>
                  <a:srgbClr val="FF0000"/>
                </a:solidFill>
              </a:rPr>
              <a:t>high ligation of spermatic vein .</a:t>
            </a:r>
          </a:p>
          <a:p>
            <a:pPr>
              <a:lnSpc>
                <a:spcPct val="150000"/>
              </a:lnSpc>
            </a:pPr>
            <a:r>
              <a:rPr lang="en-US" dirty="0" smtClean="0">
                <a:solidFill>
                  <a:srgbClr val="FF0000"/>
                </a:solidFill>
              </a:rPr>
              <a:t> Hydrocele must be corrected </a:t>
            </a:r>
          </a:p>
          <a:p>
            <a:pPr>
              <a:lnSpc>
                <a:spcPct val="150000"/>
              </a:lnSpc>
            </a:pPr>
            <a:r>
              <a:rPr lang="en-US" dirty="0" smtClean="0"/>
              <a:t>Orchidopexy in undescended  testes  should be done between 2 to 3 years of age.</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solidFill>
                  <a:srgbClr val="FF0000"/>
                </a:solidFill>
              </a:rPr>
              <a:t>Impotency </a:t>
            </a:r>
          </a:p>
          <a:p>
            <a:pPr>
              <a:lnSpc>
                <a:spcPct val="200000"/>
              </a:lnSpc>
            </a:pPr>
            <a:r>
              <a:rPr lang="en-US" dirty="0" smtClean="0"/>
              <a:t>Psychosexual treatment  </a:t>
            </a:r>
          </a:p>
          <a:p>
            <a:pPr>
              <a:lnSpc>
                <a:spcPct val="200000"/>
              </a:lnSpc>
            </a:pPr>
            <a:r>
              <a:rPr lang="en-US" dirty="0" smtClean="0"/>
              <a:t>Medications –erectile dysfunction </a:t>
            </a:r>
          </a:p>
          <a:p>
            <a:pPr>
              <a:lnSpc>
                <a:spcPct val="200000"/>
              </a:lnSpc>
            </a:pPr>
            <a:r>
              <a:rPr lang="en-US" dirty="0" smtClean="0"/>
              <a:t>Unresponsive cases –artificial insemination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INFERTILITY - DEFINITION</a:t>
            </a:r>
            <a:endParaRPr lang="en-IN" dirty="0"/>
          </a:p>
        </p:txBody>
      </p:sp>
      <p:sp>
        <p:nvSpPr>
          <p:cNvPr id="3" name="Content Placeholder 2"/>
          <p:cNvSpPr>
            <a:spLocks noGrp="1"/>
          </p:cNvSpPr>
          <p:nvPr>
            <p:ph idx="1"/>
          </p:nvPr>
        </p:nvSpPr>
        <p:spPr/>
        <p:txBody>
          <a:bodyPr/>
          <a:lstStyle/>
          <a:p>
            <a:pPr>
              <a:lnSpc>
                <a:spcPct val="150000"/>
              </a:lnSpc>
            </a:pPr>
            <a:r>
              <a:rPr lang="en-US" dirty="0" smtClean="0"/>
              <a:t>Failure to conceive within one or more years of regular unprotected intercourse.</a:t>
            </a:r>
          </a:p>
        </p:txBody>
      </p:sp>
      <p:pic>
        <p:nvPicPr>
          <p:cNvPr id="4" name="Picture 3" descr="3.jpg"/>
          <p:cNvPicPr>
            <a:picLocks noChangeAspect="1"/>
          </p:cNvPicPr>
          <p:nvPr/>
        </p:nvPicPr>
        <p:blipFill>
          <a:blip r:embed="rId2" cstate="print"/>
          <a:stretch>
            <a:fillRect/>
          </a:stretch>
        </p:blipFill>
        <p:spPr>
          <a:xfrm>
            <a:off x="3500430" y="3095623"/>
            <a:ext cx="5643571" cy="37623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mANAGEMENT  Female infertility</a:t>
            </a:r>
            <a:endParaRPr lang="en-US" dirty="0"/>
          </a:p>
        </p:txBody>
      </p:sp>
      <p:sp>
        <p:nvSpPr>
          <p:cNvPr id="3" name="Content Placeholder 2"/>
          <p:cNvSpPr>
            <a:spLocks noGrp="1"/>
          </p:cNvSpPr>
          <p:nvPr>
            <p:ph idx="1"/>
          </p:nvPr>
        </p:nvSpPr>
        <p:spPr/>
        <p:txBody>
          <a:bodyPr/>
          <a:lstStyle/>
          <a:p>
            <a:pPr>
              <a:buNone/>
            </a:pPr>
            <a:r>
              <a:rPr lang="en-US" b="1" u="sng" dirty="0" smtClean="0">
                <a:solidFill>
                  <a:srgbClr val="FF0000"/>
                </a:solidFill>
              </a:rPr>
              <a:t>A ) An ovulation </a:t>
            </a:r>
          </a:p>
          <a:p>
            <a:r>
              <a:rPr lang="en-US" b="1" dirty="0" smtClean="0">
                <a:solidFill>
                  <a:srgbClr val="00CC00"/>
                </a:solidFill>
              </a:rPr>
              <a:t>Induction of ovulation –following ways may be prescribed </a:t>
            </a:r>
          </a:p>
          <a:p>
            <a:pPr>
              <a:buNone/>
            </a:pPr>
            <a:r>
              <a:rPr lang="en-US" u="sng" dirty="0" smtClean="0">
                <a:solidFill>
                  <a:srgbClr val="0070C0"/>
                </a:solidFill>
              </a:rPr>
              <a:t>1 General </a:t>
            </a:r>
          </a:p>
          <a:p>
            <a:pPr>
              <a:lnSpc>
                <a:spcPct val="150000"/>
              </a:lnSpc>
            </a:pPr>
            <a:r>
              <a:rPr lang="en-US" dirty="0" smtClean="0"/>
              <a:t>Psychotherapy  to improve emotions </a:t>
            </a:r>
          </a:p>
          <a:p>
            <a:pPr>
              <a:lnSpc>
                <a:spcPct val="150000"/>
              </a:lnSpc>
            </a:pPr>
            <a:r>
              <a:rPr lang="en-US" dirty="0" smtClean="0"/>
              <a:t>Reduction of weight  in PCODS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cont</a:t>
            </a:r>
            <a:endParaRPr lang="en-IN" dirty="0"/>
          </a:p>
        </p:txBody>
      </p:sp>
      <p:sp>
        <p:nvSpPr>
          <p:cNvPr id="3" name="Content Placeholder 2"/>
          <p:cNvSpPr>
            <a:spLocks noGrp="1"/>
          </p:cNvSpPr>
          <p:nvPr>
            <p:ph idx="1"/>
          </p:nvPr>
        </p:nvSpPr>
        <p:spPr>
          <a:xfrm>
            <a:off x="539552" y="1556792"/>
            <a:ext cx="8229600" cy="4525963"/>
          </a:xfrm>
        </p:spPr>
        <p:txBody>
          <a:bodyPr>
            <a:normAutofit/>
          </a:bodyPr>
          <a:lstStyle/>
          <a:p>
            <a:pPr>
              <a:buNone/>
            </a:pPr>
            <a:r>
              <a:rPr lang="en-US" b="1" u="sng" dirty="0" smtClean="0">
                <a:solidFill>
                  <a:srgbClr val="00CC00"/>
                </a:solidFill>
              </a:rPr>
              <a:t>2 .Drugs –stimulation of ovulation </a:t>
            </a:r>
          </a:p>
          <a:p>
            <a:r>
              <a:rPr lang="en-US" dirty="0" smtClean="0">
                <a:solidFill>
                  <a:srgbClr val="00B0F0"/>
                </a:solidFill>
              </a:rPr>
              <a:t>Medications</a:t>
            </a:r>
            <a:r>
              <a:rPr lang="en-US" b="1" dirty="0" smtClean="0"/>
              <a:t> </a:t>
            </a:r>
            <a:r>
              <a:rPr lang="en-US" dirty="0" smtClean="0"/>
              <a:t>– clomiphene citrate infrequent</a:t>
            </a:r>
          </a:p>
          <a:p>
            <a:pPr>
              <a:buNone/>
            </a:pPr>
            <a:r>
              <a:rPr lang="en-US" dirty="0" smtClean="0"/>
              <a:t> periods  and long menstrual cycles.</a:t>
            </a:r>
          </a:p>
          <a:p>
            <a:r>
              <a:rPr lang="en-US" dirty="0" smtClean="0"/>
              <a:t>Dose 50mg  can be increased up to 250mg taken one or two  times .</a:t>
            </a:r>
          </a:p>
          <a:p>
            <a:r>
              <a:rPr lang="en-US" dirty="0" smtClean="0"/>
              <a:t>Usually starting 2-5days after the period starts.</a:t>
            </a:r>
          </a:p>
          <a:p>
            <a:r>
              <a:rPr lang="en-US" dirty="0" smtClean="0">
                <a:solidFill>
                  <a:srgbClr val="00B050"/>
                </a:solidFill>
              </a:rPr>
              <a:t>Clomiphene indirectly stimulating </a:t>
            </a:r>
            <a:r>
              <a:rPr lang="en-US" dirty="0" smtClean="0"/>
              <a:t>the pituitary gland to secrete FSH gonadotrophin </a:t>
            </a:r>
            <a:r>
              <a:rPr lang="en-US" dirty="0" smtClean="0">
                <a:solidFill>
                  <a:srgbClr val="FFC000"/>
                </a:solidFill>
              </a:rPr>
              <a:t>directly stimulate the ovaries </a:t>
            </a:r>
            <a:r>
              <a:rPr lang="en-US" dirty="0" smtClean="0"/>
              <a:t>to produce multiple follicles</a:t>
            </a:r>
            <a:endParaRPr lang="en-IN" dirty="0"/>
          </a:p>
        </p:txBody>
      </p:sp>
      <p:pic>
        <p:nvPicPr>
          <p:cNvPr id="4" name="Picture 3" descr="images.jpg"/>
          <p:cNvPicPr>
            <a:picLocks noChangeAspect="1"/>
          </p:cNvPicPr>
          <p:nvPr/>
        </p:nvPicPr>
        <p:blipFill>
          <a:blip r:embed="rId2" cstate="print"/>
          <a:stretch>
            <a:fillRect/>
          </a:stretch>
        </p:blipFill>
        <p:spPr>
          <a:xfrm>
            <a:off x="7308304" y="500043"/>
            <a:ext cx="1835696" cy="16328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nSpc>
                <a:spcPct val="150000"/>
              </a:lnSpc>
            </a:pPr>
            <a:r>
              <a:rPr lang="en-US" dirty="0" smtClean="0">
                <a:solidFill>
                  <a:srgbClr val="FF0000"/>
                </a:solidFill>
              </a:rPr>
              <a:t>Gonadotrophins –</a:t>
            </a:r>
            <a:r>
              <a:rPr lang="en-US" dirty="0" smtClean="0"/>
              <a:t>if clomiphene does not work  it is the second option .</a:t>
            </a:r>
          </a:p>
          <a:p>
            <a:pPr>
              <a:lnSpc>
                <a:spcPct val="150000"/>
              </a:lnSpc>
            </a:pPr>
            <a:r>
              <a:rPr lang="en-US" dirty="0" smtClean="0"/>
              <a:t>HCG stimulate the follicle to release the egg.</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9416"/>
            <a:ext cx="7643192" cy="4846320"/>
          </a:xfrm>
        </p:spPr>
        <p:txBody>
          <a:bodyPr/>
          <a:lstStyle/>
          <a:p>
            <a:pPr>
              <a:buNone/>
            </a:pPr>
            <a:r>
              <a:rPr lang="en-US" b="1" dirty="0" smtClean="0">
                <a:solidFill>
                  <a:srgbClr val="00B0F0"/>
                </a:solidFill>
              </a:rPr>
              <a:t>Luteal phase defect </a:t>
            </a:r>
          </a:p>
          <a:p>
            <a:r>
              <a:rPr lang="en-US" dirty="0" smtClean="0"/>
              <a:t>Natural progesterone  as vaginal suppositories 100mg thrice daily from the day of ovulation  to continued until menses begins.</a:t>
            </a:r>
          </a:p>
          <a:p>
            <a:r>
              <a:rPr lang="en-US" dirty="0" smtClean="0"/>
              <a:t>if pregnancy test is positive  it should be continued  up to 10 </a:t>
            </a:r>
            <a:r>
              <a:rPr lang="en-US" dirty="0" err="1" smtClean="0"/>
              <a:t>th</a:t>
            </a:r>
            <a:r>
              <a:rPr lang="en-US" dirty="0" smtClean="0"/>
              <a:t>  week of pregnancy</a:t>
            </a:r>
          </a:p>
          <a:p>
            <a:pPr>
              <a:buNone/>
            </a:pPr>
            <a:r>
              <a:rPr lang="en-US" b="1" dirty="0" smtClean="0">
                <a:solidFill>
                  <a:srgbClr val="00B0F0"/>
                </a:solidFill>
              </a:rPr>
              <a:t>Luteal unruptured follicle</a:t>
            </a:r>
          </a:p>
          <a:p>
            <a:r>
              <a:rPr lang="en-US" dirty="0" smtClean="0"/>
              <a:t>IM </a:t>
            </a:r>
            <a:r>
              <a:rPr lang="en-US" dirty="0" err="1" smtClean="0"/>
              <a:t>hCG</a:t>
            </a:r>
            <a:r>
              <a:rPr lang="en-US" dirty="0" smtClean="0"/>
              <a:t>  5000-10,000IU</a:t>
            </a:r>
          </a:p>
          <a:p>
            <a:r>
              <a:rPr lang="en-US" dirty="0" smtClean="0">
                <a:solidFill>
                  <a:srgbClr val="00B0F0"/>
                </a:solidFill>
              </a:rPr>
              <a:t>Bromocriptine</a:t>
            </a:r>
            <a:r>
              <a:rPr lang="en-US" dirty="0" smtClean="0"/>
              <a:t> therapy if associated with </a:t>
            </a:r>
            <a:r>
              <a:rPr lang="en-US" dirty="0" err="1" smtClean="0"/>
              <a:t>hyperprolactinaemia</a:t>
            </a:r>
            <a:r>
              <a:rPr lang="en-US" dirty="0" smtClean="0"/>
              <a:t>.</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b="1" dirty="0" smtClean="0">
                <a:solidFill>
                  <a:srgbClr val="FF0000"/>
                </a:solidFill>
              </a:rPr>
              <a:t> 3  Surgery </a:t>
            </a:r>
          </a:p>
          <a:p>
            <a:pPr>
              <a:buNone/>
            </a:pPr>
            <a:r>
              <a:rPr lang="en-US" b="1" dirty="0" smtClean="0">
                <a:solidFill>
                  <a:srgbClr val="00B0F0"/>
                </a:solidFill>
              </a:rPr>
              <a:t>Laparoscopic ovarian drilling </a:t>
            </a:r>
          </a:p>
          <a:p>
            <a:pPr>
              <a:lnSpc>
                <a:spcPct val="150000"/>
              </a:lnSpc>
            </a:pPr>
            <a:r>
              <a:rPr lang="en-US" dirty="0" smtClean="0"/>
              <a:t>Using laser vaporision  multiple punctures  are made (4-5 /ovary) t o achieve spontaneous  ovulation  or increased sensitivity to clomiphene .</a:t>
            </a:r>
          </a:p>
          <a:p>
            <a:pPr>
              <a:lnSpc>
                <a:spcPct val="150000"/>
              </a:lnSpc>
            </a:pPr>
            <a:r>
              <a:rPr lang="en-US" dirty="0" smtClean="0"/>
              <a:t>Surgical removal of virilising  or other  functioning  </a:t>
            </a:r>
            <a:r>
              <a:rPr lang="en-US" dirty="0" smtClean="0">
                <a:solidFill>
                  <a:srgbClr val="00CC00"/>
                </a:solidFill>
              </a:rPr>
              <a:t>ovarian or adrenal tumour</a:t>
            </a:r>
            <a:r>
              <a:rPr lang="en-US" dirty="0" smtClean="0"/>
              <a:t>.</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57158" y="1643050"/>
            <a:ext cx="7239000" cy="4846320"/>
          </a:xfrm>
        </p:spPr>
        <p:txBody>
          <a:bodyPr>
            <a:normAutofit/>
          </a:bodyPr>
          <a:lstStyle/>
          <a:p>
            <a:pPr>
              <a:buNone/>
            </a:pPr>
            <a:r>
              <a:rPr lang="en-US" b="1" dirty="0" smtClean="0">
                <a:solidFill>
                  <a:srgbClr val="00B0F0"/>
                </a:solidFill>
              </a:rPr>
              <a:t>Tubal and peritoneal factors –</a:t>
            </a:r>
          </a:p>
          <a:p>
            <a:pPr>
              <a:lnSpc>
                <a:spcPct val="150000"/>
              </a:lnSpc>
            </a:pPr>
            <a:r>
              <a:rPr lang="en-US" dirty="0" smtClean="0">
                <a:latin typeface="Arial Unicode MS" pitchFamily="34" charset="-128"/>
                <a:ea typeface="Arial Unicode MS" pitchFamily="34" charset="-128"/>
                <a:cs typeface="Arial Unicode MS" pitchFamily="34" charset="-128"/>
              </a:rPr>
              <a:t> </a:t>
            </a:r>
            <a:r>
              <a:rPr lang="en-US" sz="2400" dirty="0" smtClean="0">
                <a:latin typeface="Arial Unicode MS" pitchFamily="34" charset="-128"/>
                <a:ea typeface="Arial Unicode MS" pitchFamily="34" charset="-128"/>
                <a:cs typeface="Arial Unicode MS" pitchFamily="34" charset="-128"/>
              </a:rPr>
              <a:t>Peritubal adhesions –laparoscopy </a:t>
            </a:r>
          </a:p>
          <a:p>
            <a:pPr>
              <a:lnSpc>
                <a:spcPct val="150000"/>
              </a:lnSpc>
            </a:pPr>
            <a:r>
              <a:rPr lang="en-US" sz="2400" dirty="0" smtClean="0">
                <a:latin typeface="Arial Unicode MS" pitchFamily="34" charset="-128"/>
                <a:ea typeface="Arial Unicode MS" pitchFamily="34" charset="-128"/>
                <a:cs typeface="Arial Unicode MS" pitchFamily="34" charset="-128"/>
              </a:rPr>
              <a:t> Proximal tubal block- </a:t>
            </a:r>
            <a:r>
              <a:rPr lang="en-US" sz="2400" dirty="0" err="1" smtClean="0">
                <a:latin typeface="Arial Unicode MS" pitchFamily="34" charset="-128"/>
                <a:ea typeface="Arial Unicode MS" pitchFamily="34" charset="-128"/>
                <a:cs typeface="Arial Unicode MS" pitchFamily="34" charset="-128"/>
              </a:rPr>
              <a:t>Salphingography</a:t>
            </a:r>
            <a:r>
              <a:rPr lang="en-US" sz="2400" dirty="0" smtClean="0">
                <a:latin typeface="Arial Unicode MS" pitchFamily="34" charset="-128"/>
                <a:ea typeface="Arial Unicode MS" pitchFamily="34" charset="-128"/>
                <a:cs typeface="Arial Unicode MS" pitchFamily="34" charset="-128"/>
              </a:rPr>
              <a:t> </a:t>
            </a:r>
          </a:p>
          <a:p>
            <a:pPr>
              <a:lnSpc>
                <a:spcPct val="150000"/>
              </a:lnSpc>
            </a:pPr>
            <a:r>
              <a:rPr lang="en-US" sz="2400" dirty="0" smtClean="0">
                <a:latin typeface="Arial Unicode MS" pitchFamily="34" charset="-128"/>
                <a:ea typeface="Arial Unicode MS" pitchFamily="34" charset="-128"/>
                <a:cs typeface="Arial Unicode MS" pitchFamily="34" charset="-128"/>
              </a:rPr>
              <a:t>Distal tube block –fimbrioplasty </a:t>
            </a:r>
          </a:p>
          <a:p>
            <a:pPr>
              <a:lnSpc>
                <a:spcPct val="150000"/>
              </a:lnSpc>
            </a:pPr>
            <a:r>
              <a:rPr lang="en-US" sz="2400" dirty="0" smtClean="0">
                <a:latin typeface="Arial Unicode MS" pitchFamily="34" charset="-128"/>
                <a:ea typeface="Arial Unicode MS" pitchFamily="34" charset="-128"/>
                <a:cs typeface="Arial Unicode MS" pitchFamily="34" charset="-128"/>
              </a:rPr>
              <a:t>Mid tubal block –Reversal of tubal ligation </a:t>
            </a:r>
          </a:p>
          <a:p>
            <a:pPr>
              <a:lnSpc>
                <a:spcPct val="150000"/>
              </a:lnSpc>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nSpc>
                <a:spcPct val="150000"/>
              </a:lnSpc>
            </a:pPr>
            <a:r>
              <a:rPr lang="en-US" sz="2400" dirty="0" smtClean="0">
                <a:latin typeface="Arial Rounded MT Bold" pitchFamily="34" charset="0"/>
              </a:rPr>
              <a:t>Myomectomy –sub mucous fibroid </a:t>
            </a:r>
          </a:p>
          <a:p>
            <a:pPr>
              <a:lnSpc>
                <a:spcPct val="150000"/>
              </a:lnSpc>
            </a:pPr>
            <a:r>
              <a:rPr lang="en-US" sz="2400" dirty="0" smtClean="0">
                <a:latin typeface="Arial Rounded MT Bold" pitchFamily="34" charset="0"/>
              </a:rPr>
              <a:t>Metroplasty –either removal of septum  </a:t>
            </a:r>
          </a:p>
          <a:p>
            <a:pPr>
              <a:lnSpc>
                <a:spcPct val="150000"/>
              </a:lnSpc>
            </a:pPr>
            <a:r>
              <a:rPr lang="en-US" sz="2400" dirty="0" smtClean="0">
                <a:latin typeface="Arial Rounded MT Bold" pitchFamily="34" charset="0"/>
              </a:rPr>
              <a:t>Enlargement of the vaginal introits </a:t>
            </a:r>
          </a:p>
          <a:p>
            <a:pPr>
              <a:lnSpc>
                <a:spcPct val="150000"/>
              </a:lnSpc>
            </a:pPr>
            <a:r>
              <a:rPr lang="en-US" dirty="0" smtClean="0"/>
              <a:t>Amputation of cervix for congenital elongation</a:t>
            </a:r>
          </a:p>
          <a:p>
            <a:pPr>
              <a:lnSpc>
                <a:spcPct val="150000"/>
              </a:lnSpc>
            </a:pPr>
            <a:r>
              <a:rPr lang="en-US" dirty="0" smtClean="0"/>
              <a:t>Bariatric surgery –obesity</a:t>
            </a:r>
          </a:p>
          <a:p>
            <a:pPr>
              <a:lnSpc>
                <a:spcPct val="150000"/>
              </a:lnSpc>
            </a:pPr>
            <a:endParaRPr lang="en-US" dirty="0" smtClean="0"/>
          </a:p>
          <a:p>
            <a:pPr>
              <a:lnSpc>
                <a:spcPct val="150000"/>
              </a:lnSpc>
            </a:pPr>
            <a:endParaRPr lang="en-US" dirty="0" smtClean="0"/>
          </a:p>
          <a:p>
            <a:pPr>
              <a:lnSpc>
                <a:spcPct val="150000"/>
              </a:lnSpc>
            </a:pP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nSpc>
                <a:spcPct val="150000"/>
              </a:lnSpc>
              <a:buNone/>
            </a:pPr>
            <a:r>
              <a:rPr lang="en-US" b="1" dirty="0" smtClean="0">
                <a:solidFill>
                  <a:srgbClr val="FF0000"/>
                </a:solidFill>
              </a:rPr>
              <a:t>Correction of the underlying problem </a:t>
            </a:r>
            <a:r>
              <a:rPr lang="en-US" dirty="0" smtClean="0"/>
              <a:t>–chronic disease, infection ,hormone production .</a:t>
            </a:r>
          </a:p>
          <a:p>
            <a:pPr>
              <a:lnSpc>
                <a:spcPct val="150000"/>
              </a:lnSpc>
            </a:pP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ASSISTED REPRODUCTIVE TECHNOLOGY</a:t>
            </a:r>
            <a:endParaRPr lang="en-IN" dirty="0"/>
          </a:p>
        </p:txBody>
      </p:sp>
      <p:sp>
        <p:nvSpPr>
          <p:cNvPr id="3" name="Subtitle 2"/>
          <p:cNvSpPr>
            <a:spLocks noGrp="1"/>
          </p:cNvSpPr>
          <p:nvPr>
            <p:ph type="subTitle" idx="1"/>
          </p:nvPr>
        </p:nvSpPr>
        <p:spPr/>
        <p:txBody>
          <a:bodyPr/>
          <a:lstStyle/>
          <a:p>
            <a:endParaRPr lang="en-IN" dirty="0"/>
          </a:p>
        </p:txBody>
      </p:sp>
      <p:pic>
        <p:nvPicPr>
          <p:cNvPr id="4" name="Picture 3" descr="infertility-21.jpg"/>
          <p:cNvPicPr>
            <a:picLocks noChangeAspect="1"/>
          </p:cNvPicPr>
          <p:nvPr/>
        </p:nvPicPr>
        <p:blipFill>
          <a:blip r:embed="rId2" cstate="print"/>
          <a:stretch>
            <a:fillRect/>
          </a:stretch>
        </p:blipFill>
        <p:spPr>
          <a:xfrm>
            <a:off x="0" y="3645024"/>
            <a:ext cx="5762625" cy="32129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Indications for ART</a:t>
            </a:r>
            <a:endParaRPr lang="en-US" dirty="0"/>
          </a:p>
        </p:txBody>
      </p:sp>
      <p:sp>
        <p:nvSpPr>
          <p:cNvPr id="3" name="Content Placeholder 2"/>
          <p:cNvSpPr>
            <a:spLocks noGrp="1"/>
          </p:cNvSpPr>
          <p:nvPr>
            <p:ph idx="1"/>
          </p:nvPr>
        </p:nvSpPr>
        <p:spPr/>
        <p:txBody>
          <a:bodyPr>
            <a:normAutofit/>
          </a:bodyPr>
          <a:lstStyle/>
          <a:p>
            <a:r>
              <a:rPr lang="en-US" dirty="0" smtClean="0"/>
              <a:t>Fallopian tubes are blocked  or severely damaged .</a:t>
            </a:r>
          </a:p>
          <a:p>
            <a:r>
              <a:rPr lang="en-US" dirty="0" smtClean="0"/>
              <a:t>Inflammation of endometrium .</a:t>
            </a:r>
          </a:p>
          <a:p>
            <a:r>
              <a:rPr lang="en-US" dirty="0" smtClean="0"/>
              <a:t>When all conservative management of infertility fails .</a:t>
            </a:r>
          </a:p>
          <a:p>
            <a:r>
              <a:rPr lang="en-US" dirty="0" smtClean="0"/>
              <a:t>Problems with male factor-abnormal sperm production  and problems of transportation of sperm .</a:t>
            </a:r>
          </a:p>
          <a:p>
            <a:r>
              <a:rPr lang="en-US" dirty="0" smtClean="0"/>
              <a:t>Immunological problems on postcoital examination .</a:t>
            </a:r>
          </a:p>
          <a:p>
            <a:r>
              <a:rPr lang="en-US" dirty="0" smtClean="0"/>
              <a:t>Premature ovarian failure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plus(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a:t>
            </a:r>
            <a:endParaRPr lang="en-US" dirty="0"/>
          </a:p>
        </p:txBody>
      </p:sp>
      <p:sp>
        <p:nvSpPr>
          <p:cNvPr id="3" name="Content Placeholder 2"/>
          <p:cNvSpPr>
            <a:spLocks noGrp="1"/>
          </p:cNvSpPr>
          <p:nvPr>
            <p:ph idx="1"/>
          </p:nvPr>
        </p:nvSpPr>
        <p:spPr/>
        <p:txBody>
          <a:bodyPr/>
          <a:lstStyle/>
          <a:p>
            <a:pPr>
              <a:lnSpc>
                <a:spcPct val="150000"/>
              </a:lnSpc>
            </a:pPr>
            <a:r>
              <a:rPr lang="en-US" dirty="0" smtClean="0">
                <a:solidFill>
                  <a:srgbClr val="FF0000"/>
                </a:solidFill>
              </a:rPr>
              <a:t>Primary infertility denotes </a:t>
            </a:r>
            <a:r>
              <a:rPr lang="en-US" dirty="0" smtClean="0"/>
              <a:t>those patients who have never conceived.</a:t>
            </a:r>
          </a:p>
          <a:p>
            <a:pPr>
              <a:lnSpc>
                <a:spcPct val="150000"/>
              </a:lnSpc>
            </a:pPr>
            <a:r>
              <a:rPr lang="en-US" dirty="0" smtClean="0">
                <a:solidFill>
                  <a:srgbClr val="FF0000"/>
                </a:solidFill>
              </a:rPr>
              <a:t>Secondary infertility indicates </a:t>
            </a:r>
            <a:r>
              <a:rPr lang="en-US" dirty="0" smtClean="0"/>
              <a:t>previous pregnancy  but failure to conceive subsequently.</a:t>
            </a:r>
          </a:p>
          <a:p>
            <a:pPr>
              <a:lnSpc>
                <a:spcPct val="150000"/>
              </a:lnSpc>
            </a:pP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a:t>
            </a:r>
            <a:r>
              <a:rPr lang="en-US" dirty="0" smtClean="0">
                <a:solidFill>
                  <a:srgbClr val="CCCC00"/>
                </a:solidFill>
              </a:rPr>
              <a:t>INTRAUTERINE INSEMINATION (IUI)</a:t>
            </a:r>
            <a:endParaRPr lang="en-IN" dirty="0">
              <a:solidFill>
                <a:srgbClr val="CCCC00"/>
              </a:solidFill>
            </a:endParaRPr>
          </a:p>
        </p:txBody>
      </p:sp>
      <p:sp>
        <p:nvSpPr>
          <p:cNvPr id="3" name="Content Placeholder 2"/>
          <p:cNvSpPr>
            <a:spLocks noGrp="1"/>
          </p:cNvSpPr>
          <p:nvPr>
            <p:ph idx="1"/>
          </p:nvPr>
        </p:nvSpPr>
        <p:spPr/>
        <p:txBody>
          <a:bodyPr>
            <a:normAutofit/>
          </a:bodyPr>
          <a:lstStyle/>
          <a:p>
            <a:pPr>
              <a:buNone/>
            </a:pPr>
            <a:r>
              <a:rPr lang="en-IN" dirty="0" smtClean="0"/>
              <a:t>Initial step to manage </a:t>
            </a:r>
            <a:r>
              <a:rPr lang="en-IN" b="1" dirty="0" smtClean="0">
                <a:solidFill>
                  <a:srgbClr val="FF0000"/>
                </a:solidFill>
              </a:rPr>
              <a:t>infertility male factor and unexplained infertility</a:t>
            </a:r>
            <a:r>
              <a:rPr lang="en-IN" dirty="0" smtClean="0">
                <a:solidFill>
                  <a:srgbClr val="FF0000"/>
                </a:solidFill>
              </a:rPr>
              <a:t>.</a:t>
            </a:r>
          </a:p>
          <a:p>
            <a:pPr>
              <a:buNone/>
            </a:pPr>
            <a:r>
              <a:rPr lang="en-IN" b="1" u="sng" dirty="0" smtClean="0">
                <a:solidFill>
                  <a:srgbClr val="00CC00"/>
                </a:solidFill>
              </a:rPr>
              <a:t>ovulation induction</a:t>
            </a:r>
            <a:endParaRPr lang="en-IN" b="1" i="1" u="sng" dirty="0" smtClean="0"/>
          </a:p>
          <a:p>
            <a:pPr>
              <a:buFont typeface="Wingdings" pitchFamily="2" charset="2"/>
              <a:buChar char="§"/>
            </a:pPr>
            <a:r>
              <a:rPr lang="en-IN" i="1" dirty="0" smtClean="0"/>
              <a:t> </a:t>
            </a:r>
            <a:r>
              <a:rPr lang="en-IN" sz="2400" dirty="0" smtClean="0"/>
              <a:t>Monitoring of the </a:t>
            </a:r>
            <a:r>
              <a:rPr lang="en-IN" sz="2400" dirty="0" err="1" smtClean="0"/>
              <a:t>graffian</a:t>
            </a:r>
            <a:r>
              <a:rPr lang="en-IN" sz="2400" dirty="0" smtClean="0"/>
              <a:t> follicle(18 -20mm) insemination is carried out inj.HCG 5000units may be used </a:t>
            </a:r>
            <a:r>
              <a:rPr lang="en-IN" sz="2400" dirty="0" smtClean="0">
                <a:solidFill>
                  <a:srgbClr val="9900CC"/>
                </a:solidFill>
              </a:rPr>
              <a:t>36 hours before </a:t>
            </a:r>
            <a:r>
              <a:rPr lang="en-IN" sz="2400" dirty="0" smtClean="0"/>
              <a:t>insemination to trigger the ovulation .</a:t>
            </a:r>
          </a:p>
          <a:p>
            <a:pPr>
              <a:buFont typeface="Wingdings" pitchFamily="2" charset="2"/>
              <a:buChar char="§"/>
            </a:pPr>
            <a:r>
              <a:rPr lang="en-IN" sz="2400" dirty="0" smtClean="0"/>
              <a:t>This procedure involves  the placement of about  </a:t>
            </a:r>
            <a:r>
              <a:rPr lang="en-IN" sz="2400" dirty="0" smtClean="0">
                <a:solidFill>
                  <a:srgbClr val="9900CC"/>
                </a:solidFill>
              </a:rPr>
              <a:t>0.3ml-0.5ml of washed processed and concentrated  sperm  </a:t>
            </a:r>
            <a:r>
              <a:rPr lang="en-IN" sz="2400" dirty="0" smtClean="0"/>
              <a:t>into the  intrauterine  cavity  by means of  a transcervical  catheter.</a:t>
            </a:r>
          </a:p>
          <a:p>
            <a:pPr>
              <a:buNone/>
            </a:pPr>
            <a:endParaRPr lang="en-IN" i="1" dirty="0"/>
          </a:p>
        </p:txBody>
      </p:sp>
      <p:pic>
        <p:nvPicPr>
          <p:cNvPr id="4" name="Picture 3" descr="7.jpg"/>
          <p:cNvPicPr>
            <a:picLocks noChangeAspect="1"/>
          </p:cNvPicPr>
          <p:nvPr/>
        </p:nvPicPr>
        <p:blipFill>
          <a:blip r:embed="rId2" cstate="print"/>
          <a:stretch>
            <a:fillRect/>
          </a:stretch>
        </p:blipFill>
        <p:spPr>
          <a:xfrm>
            <a:off x="7380312" y="0"/>
            <a:ext cx="1500166" cy="26369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4)">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4)">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4)">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4)">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9416"/>
            <a:ext cx="7643192" cy="4846320"/>
          </a:xfrm>
        </p:spPr>
        <p:txBody>
          <a:bodyPr>
            <a:normAutofit fontScale="92500" lnSpcReduction="20000"/>
          </a:bodyPr>
          <a:lstStyle/>
          <a:p>
            <a:pPr>
              <a:buNone/>
            </a:pPr>
            <a:r>
              <a:rPr lang="en-IN" dirty="0" smtClean="0"/>
              <a:t>Washing will remove the seminal factors </a:t>
            </a:r>
          </a:p>
          <a:p>
            <a:pPr>
              <a:buNone/>
            </a:pPr>
            <a:r>
              <a:rPr lang="en-IN" dirty="0" smtClean="0"/>
              <a:t> and isolate the pure sperm </a:t>
            </a:r>
          </a:p>
          <a:p>
            <a:pPr>
              <a:buNone/>
            </a:pPr>
            <a:r>
              <a:rPr lang="en-IN" dirty="0" smtClean="0">
                <a:solidFill>
                  <a:srgbClr val="9900CC"/>
                </a:solidFill>
              </a:rPr>
              <a:t>Done on patient with patent fallopian tubes</a:t>
            </a:r>
          </a:p>
          <a:p>
            <a:pPr>
              <a:buNone/>
            </a:pPr>
            <a:r>
              <a:rPr lang="en-US" b="1" dirty="0" smtClean="0">
                <a:solidFill>
                  <a:srgbClr val="FF0000"/>
                </a:solidFill>
              </a:rPr>
              <a:t>2 TYPES</a:t>
            </a:r>
          </a:p>
          <a:p>
            <a:r>
              <a:rPr lang="en-US" dirty="0" smtClean="0"/>
              <a:t>Artificial insemination husband</a:t>
            </a:r>
          </a:p>
          <a:p>
            <a:r>
              <a:rPr lang="en-US" dirty="0" smtClean="0"/>
              <a:t>Artificial insemination donor</a:t>
            </a:r>
          </a:p>
          <a:p>
            <a:pPr>
              <a:buNone/>
            </a:pPr>
            <a:r>
              <a:rPr lang="en-US" b="1" dirty="0" smtClean="0">
                <a:solidFill>
                  <a:srgbClr val="FF0000"/>
                </a:solidFill>
              </a:rPr>
              <a:t>INDICATIONS</a:t>
            </a:r>
          </a:p>
          <a:p>
            <a:pPr>
              <a:buFont typeface="Wingdings" pitchFamily="2" charset="2"/>
              <a:buChar char="§"/>
            </a:pPr>
            <a:r>
              <a:rPr lang="en-US" dirty="0" smtClean="0"/>
              <a:t>Hostile cervical mucus due to production of antibodies </a:t>
            </a:r>
          </a:p>
          <a:p>
            <a:pPr>
              <a:buFont typeface="Wingdings" pitchFamily="2" charset="2"/>
              <a:buChar char="§"/>
            </a:pPr>
            <a:r>
              <a:rPr lang="en-US" dirty="0" smtClean="0"/>
              <a:t>Cervical stenosis</a:t>
            </a:r>
          </a:p>
          <a:p>
            <a:pPr>
              <a:buFont typeface="Wingdings" pitchFamily="2" charset="2"/>
              <a:buChar char="§"/>
            </a:pPr>
            <a:r>
              <a:rPr lang="en-US" dirty="0" smtClean="0"/>
              <a:t>Oligospermia-</a:t>
            </a:r>
          </a:p>
          <a:p>
            <a:pPr>
              <a:buFont typeface="Wingdings" pitchFamily="2" charset="2"/>
              <a:buChar char="§"/>
            </a:pPr>
            <a:r>
              <a:rPr lang="en-US" dirty="0" smtClean="0"/>
              <a:t>Immune factor</a:t>
            </a:r>
          </a:p>
          <a:p>
            <a:pPr>
              <a:buFont typeface="Wingdings" pitchFamily="2" charset="2"/>
              <a:buChar char="§"/>
            </a:pPr>
            <a:r>
              <a:rPr lang="en-US" dirty="0" smtClean="0"/>
              <a:t>Impotency and other coital difficulties</a:t>
            </a:r>
            <a:endParaRPr lang="en-IN" dirty="0" smtClean="0"/>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 UTERINE INSEMINATION</a:t>
            </a:r>
            <a:endParaRPr lang="en-IN" dirty="0"/>
          </a:p>
        </p:txBody>
      </p:sp>
      <p:pic>
        <p:nvPicPr>
          <p:cNvPr id="4" name="Content Placeholder 3" descr="IUI.gif"/>
          <p:cNvPicPr>
            <a:picLocks noGrp="1" noChangeAspect="1"/>
          </p:cNvPicPr>
          <p:nvPr>
            <p:ph idx="1"/>
          </p:nvPr>
        </p:nvPicPr>
        <p:blipFill>
          <a:blip r:embed="rId2" cstate="print"/>
          <a:stretch>
            <a:fillRect/>
          </a:stretch>
        </p:blipFill>
        <p:spPr>
          <a:xfrm>
            <a:off x="428597" y="1643050"/>
            <a:ext cx="7429552" cy="464347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Success rate is 5-10 %</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dirty="0" smtClean="0">
                <a:solidFill>
                  <a:srgbClr val="0099CC"/>
                </a:solidFill>
              </a:rPr>
              <a:t>2 .Invitro fertilization(IVF) </a:t>
            </a:r>
            <a:br>
              <a:rPr lang="en-US" dirty="0" smtClean="0">
                <a:solidFill>
                  <a:srgbClr val="0099CC"/>
                </a:solidFill>
              </a:rPr>
            </a:br>
            <a:r>
              <a:rPr lang="en-US" dirty="0" smtClean="0">
                <a:solidFill>
                  <a:srgbClr val="0099CC"/>
                </a:solidFill>
              </a:rPr>
              <a:t>1978</a:t>
            </a:r>
            <a:endParaRPr lang="en-US" dirty="0">
              <a:solidFill>
                <a:srgbClr val="0099CC"/>
              </a:solidFill>
            </a:endParaRPr>
          </a:p>
        </p:txBody>
      </p:sp>
      <p:sp>
        <p:nvSpPr>
          <p:cNvPr id="3" name="Content Placeholder 2"/>
          <p:cNvSpPr>
            <a:spLocks noGrp="1"/>
          </p:cNvSpPr>
          <p:nvPr>
            <p:ph idx="1"/>
          </p:nvPr>
        </p:nvSpPr>
        <p:spPr/>
        <p:txBody>
          <a:bodyPr>
            <a:normAutofit lnSpcReduction="10000"/>
          </a:bodyPr>
          <a:lstStyle/>
          <a:p>
            <a:pPr>
              <a:lnSpc>
                <a:spcPct val="150000"/>
              </a:lnSpc>
            </a:pPr>
            <a:r>
              <a:rPr lang="en-US" dirty="0" smtClean="0"/>
              <a:t>Fertilization </a:t>
            </a:r>
            <a:r>
              <a:rPr lang="en-US" b="1" dirty="0" smtClean="0">
                <a:solidFill>
                  <a:srgbClr val="66FF33"/>
                </a:solidFill>
              </a:rPr>
              <a:t>occurs outside body </a:t>
            </a:r>
          </a:p>
          <a:p>
            <a:pPr>
              <a:lnSpc>
                <a:spcPct val="150000"/>
              </a:lnSpc>
            </a:pPr>
            <a:r>
              <a:rPr lang="en-US" dirty="0" smtClean="0"/>
              <a:t>One or more oocytes are removed from a women's ovary by laparoscopy and fertilized by </a:t>
            </a:r>
            <a:r>
              <a:rPr lang="en-US" dirty="0" smtClean="0">
                <a:solidFill>
                  <a:srgbClr val="CC00FF"/>
                </a:solidFill>
              </a:rPr>
              <a:t>exposure to sperm </a:t>
            </a:r>
            <a:r>
              <a:rPr lang="en-US" dirty="0" smtClean="0"/>
              <a:t>under laboratory conditions outside the women's uterus.</a:t>
            </a:r>
          </a:p>
          <a:p>
            <a:pPr>
              <a:lnSpc>
                <a:spcPct val="150000"/>
              </a:lnSpc>
            </a:pPr>
            <a:r>
              <a:rPr lang="en-US" dirty="0" smtClean="0"/>
              <a:t>Following fertilization resulting embryos are transferred to the women's uterus 2-5 days later.</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dirty="0" smtClean="0">
                <a:solidFill>
                  <a:srgbClr val="CCCC00"/>
                </a:solidFill>
              </a:rPr>
              <a:t>Indications</a:t>
            </a:r>
            <a:r>
              <a:rPr lang="en-US" dirty="0" smtClean="0"/>
              <a:t> </a:t>
            </a:r>
            <a:endParaRPr lang="en-US" dirty="0"/>
          </a:p>
        </p:txBody>
      </p:sp>
      <p:sp>
        <p:nvSpPr>
          <p:cNvPr id="3" name="Content Placeholder 2"/>
          <p:cNvSpPr>
            <a:spLocks noGrp="1"/>
          </p:cNvSpPr>
          <p:nvPr>
            <p:ph idx="1"/>
          </p:nvPr>
        </p:nvSpPr>
        <p:spPr/>
        <p:txBody>
          <a:bodyPr/>
          <a:lstStyle/>
          <a:p>
            <a:pPr>
              <a:lnSpc>
                <a:spcPct val="150000"/>
              </a:lnSpc>
              <a:buFont typeface="Wingdings" pitchFamily="2" charset="2"/>
              <a:buChar char="q"/>
            </a:pPr>
            <a:r>
              <a:rPr lang="en-US" dirty="0" smtClean="0"/>
              <a:t>Fallopian tubes are missing or blocked.</a:t>
            </a:r>
          </a:p>
          <a:p>
            <a:pPr>
              <a:lnSpc>
                <a:spcPct val="150000"/>
              </a:lnSpc>
              <a:buFont typeface="Wingdings" pitchFamily="2" charset="2"/>
              <a:buChar char="q"/>
            </a:pPr>
            <a:r>
              <a:rPr lang="en-US" dirty="0" smtClean="0"/>
              <a:t>Severe endometriosis.</a:t>
            </a:r>
          </a:p>
          <a:p>
            <a:pPr>
              <a:lnSpc>
                <a:spcPct val="150000"/>
              </a:lnSpc>
              <a:buFont typeface="Wingdings" pitchFamily="2" charset="2"/>
              <a:buChar char="q"/>
            </a:pPr>
            <a:r>
              <a:rPr lang="en-US" dirty="0" smtClean="0"/>
              <a:t>Low sperm count.</a:t>
            </a:r>
          </a:p>
          <a:p>
            <a:pPr>
              <a:lnSpc>
                <a:spcPct val="150000"/>
              </a:lnSpc>
              <a:buFont typeface="Wingdings" pitchFamily="2" charset="2"/>
              <a:buChar char="q"/>
            </a:pPr>
            <a:r>
              <a:rPr lang="en-US" dirty="0" smtClean="0"/>
              <a:t>IUI not successful.</a:t>
            </a:r>
          </a:p>
          <a:p>
            <a:pPr>
              <a:lnSpc>
                <a:spcPct val="150000"/>
              </a:lnSpc>
              <a:buFont typeface="Wingdings" pitchFamily="2" charset="2"/>
              <a:buChar char="q"/>
            </a:pPr>
            <a:r>
              <a:rPr lang="en-US" dirty="0" smtClean="0"/>
              <a:t>Unexplained  infertility for a long time.</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t>
            </a:r>
            <a:r>
              <a:rPr lang="en-US" dirty="0" smtClean="0">
                <a:solidFill>
                  <a:srgbClr val="CCCC00"/>
                </a:solidFill>
              </a:rPr>
              <a:t>Method</a:t>
            </a:r>
            <a:r>
              <a:rPr lang="en-US" dirty="0" smtClean="0"/>
              <a:t> </a:t>
            </a:r>
            <a:br>
              <a:rPr lang="en-US" dirty="0" smtClean="0"/>
            </a:br>
            <a:endParaRPr lang="en-US" dirty="0"/>
          </a:p>
        </p:txBody>
      </p:sp>
      <p:sp>
        <p:nvSpPr>
          <p:cNvPr id="3" name="Content Placeholder 2"/>
          <p:cNvSpPr>
            <a:spLocks noGrp="1"/>
          </p:cNvSpPr>
          <p:nvPr>
            <p:ph idx="1"/>
          </p:nvPr>
        </p:nvSpPr>
        <p:spPr>
          <a:xfrm>
            <a:off x="457200" y="1609416"/>
            <a:ext cx="7643192" cy="4846320"/>
          </a:xfrm>
        </p:spPr>
        <p:txBody>
          <a:bodyPr/>
          <a:lstStyle/>
          <a:p>
            <a:pPr>
              <a:lnSpc>
                <a:spcPct val="150000"/>
              </a:lnSpc>
              <a:buNone/>
            </a:pPr>
            <a:r>
              <a:rPr lang="en-US" b="1" dirty="0" smtClean="0">
                <a:solidFill>
                  <a:srgbClr val="00CC00"/>
                </a:solidFill>
              </a:rPr>
              <a:t>Screening before carring out an IVF</a:t>
            </a:r>
          </a:p>
          <a:p>
            <a:pPr>
              <a:lnSpc>
                <a:spcPct val="150000"/>
              </a:lnSpc>
            </a:pPr>
            <a:r>
              <a:rPr lang="en-US" dirty="0" smtClean="0"/>
              <a:t>General and special gynecological examination </a:t>
            </a:r>
          </a:p>
          <a:p>
            <a:pPr>
              <a:lnSpc>
                <a:spcPct val="150000"/>
              </a:lnSpc>
            </a:pPr>
            <a:r>
              <a:rPr lang="en-US" dirty="0" smtClean="0"/>
              <a:t>USG</a:t>
            </a:r>
          </a:p>
          <a:p>
            <a:pPr>
              <a:lnSpc>
                <a:spcPct val="150000"/>
              </a:lnSpc>
            </a:pPr>
            <a:r>
              <a:rPr lang="en-US" dirty="0" smtClean="0"/>
              <a:t>Blood sample test for coagulation time, syphilis, HIV, hepatitis B,and C.</a:t>
            </a:r>
          </a:p>
          <a:p>
            <a:pPr>
              <a:lnSpc>
                <a:spcPct val="150000"/>
              </a:lnSpc>
            </a:pPr>
            <a:r>
              <a:rPr lang="en-US" dirty="0" smtClean="0"/>
              <a:t>Samples from urethra and cervical channel.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FF0000"/>
                </a:solidFill>
              </a:rPr>
              <a:t>Steps of IVF</a:t>
            </a:r>
            <a:br>
              <a:rPr lang="en-US" dirty="0" smtClean="0">
                <a:solidFill>
                  <a:srgbClr val="FF0000"/>
                </a:solidFill>
              </a:rPr>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66FF33"/>
                </a:solidFill>
              </a:rPr>
              <a:t>Ovulation induction –</a:t>
            </a:r>
            <a:r>
              <a:rPr lang="en-US" dirty="0" smtClean="0"/>
              <a:t>estrogen levels measured intermittently-frequent USG to monitor the growth of follicles  </a:t>
            </a:r>
          </a:p>
          <a:p>
            <a:r>
              <a:rPr lang="en-US" dirty="0" smtClean="0">
                <a:solidFill>
                  <a:srgbClr val="66FF33"/>
                </a:solidFill>
              </a:rPr>
              <a:t>Aspiration of oocytes </a:t>
            </a:r>
            <a:r>
              <a:rPr lang="en-US" dirty="0" smtClean="0"/>
              <a:t>(vaginal route)–done 35 hours after administration of injection HCG by laparoscope /USG by mild sedative </a:t>
            </a:r>
          </a:p>
          <a:p>
            <a:r>
              <a:rPr lang="en-US" dirty="0" smtClean="0">
                <a:solidFill>
                  <a:srgbClr val="66FF33"/>
                </a:solidFill>
              </a:rPr>
              <a:t>Sperm preparation  and fertilization of oocytes –</a:t>
            </a:r>
            <a:r>
              <a:rPr lang="en-US" dirty="0" smtClean="0"/>
              <a:t>sample obtained in a sterile container  and then allowed to is  liquefy  for half an hour </a:t>
            </a:r>
          </a:p>
          <a:p>
            <a:r>
              <a:rPr lang="en-US" dirty="0" smtClean="0">
                <a:solidFill>
                  <a:srgbClr val="FF9900"/>
                </a:solidFill>
              </a:rPr>
              <a:t>Each oocyte is incubated </a:t>
            </a:r>
            <a:r>
              <a:rPr lang="en-US" dirty="0" smtClean="0"/>
              <a:t>with approximately 50000 motile sperms.</a:t>
            </a:r>
          </a:p>
          <a:p>
            <a:r>
              <a:rPr lang="en-US" dirty="0" smtClean="0">
                <a:solidFill>
                  <a:srgbClr val="66FF33"/>
                </a:solidFill>
              </a:rPr>
              <a:t>Embryo (4-8 stage ) transfer trans cervically  into women's uterus </a:t>
            </a:r>
            <a:r>
              <a:rPr lang="en-US" dirty="0" smtClean="0"/>
              <a:t>usually 48-72 hours (3days) after ovum pick 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strips(downLeft)">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b="1" u="sng" dirty="0" smtClean="0">
                <a:solidFill>
                  <a:srgbClr val="00CC00"/>
                </a:solidFill>
              </a:rPr>
              <a:t>Post transfer care </a:t>
            </a:r>
          </a:p>
          <a:p>
            <a:pPr>
              <a:lnSpc>
                <a:spcPct val="150000"/>
              </a:lnSpc>
            </a:pPr>
            <a:r>
              <a:rPr lang="en-US" dirty="0" smtClean="0"/>
              <a:t>–luteal phase support is maintained by progesterone ,HCG is given in supplemental doses.</a:t>
            </a:r>
          </a:p>
          <a:p>
            <a:pPr>
              <a:lnSpc>
                <a:spcPct val="150000"/>
              </a:lnSpc>
            </a:pPr>
            <a:r>
              <a:rPr lang="en-US" dirty="0" smtClean="0"/>
              <a:t>Adequate monitoring  with or without  ovulation  induction  is a must for all IVF cycles.</a:t>
            </a:r>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CC00"/>
                </a:solidFill>
              </a:rPr>
              <a:t>INVITRO FERTILISATION AND EMBRYO TRANSFER</a:t>
            </a:r>
            <a:endParaRPr lang="en-IN" dirty="0">
              <a:solidFill>
                <a:srgbClr val="00CC00"/>
              </a:solidFill>
            </a:endParaRPr>
          </a:p>
        </p:txBody>
      </p:sp>
      <p:pic>
        <p:nvPicPr>
          <p:cNvPr id="4" name="Content Placeholder 3" descr="_49374970_ivf_treatment464.gif"/>
          <p:cNvPicPr>
            <a:picLocks noGrp="1" noChangeAspect="1"/>
          </p:cNvPicPr>
          <p:nvPr>
            <p:ph idx="1"/>
          </p:nvPr>
        </p:nvPicPr>
        <p:blipFill>
          <a:blip r:embed="rId2" cstate="print"/>
          <a:stretch>
            <a:fillRect/>
          </a:stretch>
        </p:blipFill>
        <p:spPr>
          <a:xfrm>
            <a:off x="1071538" y="1500174"/>
            <a:ext cx="6715172" cy="467599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INCIDENCE OF INFERTILITY</a:t>
            </a:r>
            <a:endParaRPr lang="en-IN" dirty="0"/>
          </a:p>
        </p:txBody>
      </p:sp>
      <p:sp>
        <p:nvSpPr>
          <p:cNvPr id="3" name="Content Placeholder 2"/>
          <p:cNvSpPr>
            <a:spLocks noGrp="1"/>
          </p:cNvSpPr>
          <p:nvPr>
            <p:ph idx="1"/>
          </p:nvPr>
        </p:nvSpPr>
        <p:spPr/>
        <p:txBody>
          <a:bodyPr>
            <a:normAutofit/>
          </a:bodyPr>
          <a:lstStyle/>
          <a:p>
            <a:pPr>
              <a:buNone/>
            </a:pPr>
            <a:r>
              <a:rPr lang="en-US" u="sng" dirty="0" smtClean="0"/>
              <a:t>WHO estimation</a:t>
            </a:r>
          </a:p>
          <a:p>
            <a:r>
              <a:rPr lang="en-US" dirty="0" smtClean="0"/>
              <a:t>World wide – 60 to 80 million couples suffer from infertility</a:t>
            </a:r>
          </a:p>
          <a:p>
            <a:r>
              <a:rPr lang="en-US" dirty="0" smtClean="0"/>
              <a:t>In India – between 3.9 – 16.8%</a:t>
            </a:r>
          </a:p>
          <a:p>
            <a:r>
              <a:rPr lang="en-US" dirty="0" smtClean="0"/>
              <a:t>In Kerala – around 20%</a:t>
            </a:r>
          </a:p>
          <a:p>
            <a:r>
              <a:rPr lang="en-US" dirty="0" smtClean="0"/>
              <a:t>Male infertility – 30 – 40%</a:t>
            </a:r>
          </a:p>
          <a:p>
            <a:r>
              <a:rPr lang="en-US" dirty="0" smtClean="0"/>
              <a:t>Female infertility – 40 -  55%</a:t>
            </a:r>
          </a:p>
          <a:p>
            <a:endParaRPr lang="en-IN" dirty="0"/>
          </a:p>
        </p:txBody>
      </p:sp>
      <p:pic>
        <p:nvPicPr>
          <p:cNvPr id="4" name="Picture 3" descr="Embryo Donation.jpg"/>
          <p:cNvPicPr>
            <a:picLocks noChangeAspect="1"/>
          </p:cNvPicPr>
          <p:nvPr/>
        </p:nvPicPr>
        <p:blipFill>
          <a:blip r:embed="rId2" cstate="print"/>
          <a:stretch>
            <a:fillRect/>
          </a:stretch>
        </p:blipFill>
        <p:spPr>
          <a:xfrm>
            <a:off x="6084168" y="3861048"/>
            <a:ext cx="3059832" cy="3175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solidFill>
                  <a:srgbClr val="FF0000"/>
                </a:solidFill>
              </a:rPr>
              <a:t>Complications</a:t>
            </a:r>
            <a:r>
              <a:rPr lang="en-US" dirty="0" smtClean="0"/>
              <a:t> </a:t>
            </a:r>
          </a:p>
          <a:p>
            <a:pPr>
              <a:buFont typeface="Wingdings" pitchFamily="2" charset="2"/>
              <a:buChar char="ü"/>
            </a:pPr>
            <a:r>
              <a:rPr lang="en-US" dirty="0" smtClean="0"/>
              <a:t>Multiple gestation </a:t>
            </a:r>
          </a:p>
          <a:p>
            <a:pPr>
              <a:buFont typeface="Wingdings" pitchFamily="2" charset="2"/>
              <a:buChar char="ü"/>
            </a:pPr>
            <a:r>
              <a:rPr lang="en-US" dirty="0" smtClean="0"/>
              <a:t>Allergy to drugs </a:t>
            </a:r>
          </a:p>
          <a:p>
            <a:pPr>
              <a:buFont typeface="Wingdings" pitchFamily="2" charset="2"/>
              <a:buChar char="ü"/>
            </a:pPr>
            <a:r>
              <a:rPr lang="en-US" dirty="0" smtClean="0"/>
              <a:t>Physical /psychological stress</a:t>
            </a:r>
          </a:p>
          <a:p>
            <a:pPr>
              <a:buNone/>
            </a:pPr>
            <a:r>
              <a:rPr lang="en-US" dirty="0" smtClean="0">
                <a:solidFill>
                  <a:srgbClr val="FF0000"/>
                </a:solidFill>
              </a:rPr>
              <a:t>Procedure </a:t>
            </a:r>
          </a:p>
          <a:p>
            <a:pPr>
              <a:buFont typeface="Wingdings" pitchFamily="2" charset="2"/>
              <a:buChar char="ü"/>
            </a:pPr>
            <a:r>
              <a:rPr lang="en-US" dirty="0" smtClean="0"/>
              <a:t>Bleeding </a:t>
            </a:r>
          </a:p>
          <a:p>
            <a:pPr>
              <a:buFont typeface="Wingdings" pitchFamily="2" charset="2"/>
              <a:buChar char="ü"/>
            </a:pPr>
            <a:r>
              <a:rPr lang="en-US" dirty="0" smtClean="0"/>
              <a:t>Infection </a:t>
            </a:r>
          </a:p>
          <a:p>
            <a:pPr>
              <a:buFont typeface="Wingdings" pitchFamily="2" charset="2"/>
              <a:buChar char="ü"/>
            </a:pPr>
            <a:r>
              <a:rPr lang="en-US" dirty="0" smtClean="0"/>
              <a:t>Anesthetics complication</a:t>
            </a:r>
          </a:p>
          <a:p>
            <a:pPr>
              <a:buNone/>
            </a:pPr>
            <a:endParaRPr lang="en-US" dirty="0" smtClean="0">
              <a:solidFill>
                <a:srgbClr val="00CC99"/>
              </a:solidFill>
            </a:endParaRPr>
          </a:p>
          <a:p>
            <a:pPr>
              <a:buNone/>
            </a:pPr>
            <a:r>
              <a:rPr lang="en-US" dirty="0" smtClean="0">
                <a:solidFill>
                  <a:srgbClr val="00CC99"/>
                </a:solidFill>
              </a:rPr>
              <a:t>Result </a:t>
            </a:r>
            <a:r>
              <a:rPr lang="en-US" dirty="0" smtClean="0"/>
              <a:t>–live birth rate varies from 32.7 % per oocyte </a:t>
            </a:r>
            <a:r>
              <a:rPr lang="en-US" dirty="0" err="1" smtClean="0"/>
              <a:t>retrival</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 </a:t>
            </a:r>
            <a:r>
              <a:rPr lang="en-US" sz="3200" dirty="0" smtClean="0">
                <a:solidFill>
                  <a:srgbClr val="00CC00"/>
                </a:solidFill>
              </a:rPr>
              <a:t>3 .Gamate  intra fallopian transfer   (GIFT) 1984</a:t>
            </a:r>
            <a:endParaRPr lang="en-US" sz="3200" dirty="0">
              <a:solidFill>
                <a:srgbClr val="00CC00"/>
              </a:solidFill>
            </a:endParaRPr>
          </a:p>
        </p:txBody>
      </p:sp>
      <p:sp>
        <p:nvSpPr>
          <p:cNvPr id="3" name="Content Placeholder 2"/>
          <p:cNvSpPr>
            <a:spLocks noGrp="1"/>
          </p:cNvSpPr>
          <p:nvPr>
            <p:ph idx="1"/>
          </p:nvPr>
        </p:nvSpPr>
        <p:spPr/>
        <p:txBody>
          <a:bodyPr>
            <a:normAutofit fontScale="92500"/>
          </a:bodyPr>
          <a:lstStyle/>
          <a:p>
            <a:pPr>
              <a:lnSpc>
                <a:spcPct val="200000"/>
              </a:lnSpc>
            </a:pPr>
            <a:r>
              <a:rPr lang="en-US" dirty="0" smtClean="0"/>
              <a:t>Invasive and expensive procedure .</a:t>
            </a:r>
          </a:p>
          <a:p>
            <a:pPr>
              <a:lnSpc>
                <a:spcPct val="200000"/>
              </a:lnSpc>
            </a:pPr>
            <a:r>
              <a:rPr lang="en-US" dirty="0" smtClean="0"/>
              <a:t>Results better than  IVF.</a:t>
            </a:r>
          </a:p>
          <a:p>
            <a:pPr>
              <a:lnSpc>
                <a:spcPct val="200000"/>
              </a:lnSpc>
              <a:buNone/>
            </a:pPr>
            <a:r>
              <a:rPr lang="en-US" b="1" dirty="0" smtClean="0">
                <a:solidFill>
                  <a:srgbClr val="FF0000"/>
                </a:solidFill>
              </a:rPr>
              <a:t>Prerequites </a:t>
            </a:r>
            <a:r>
              <a:rPr lang="en-US" b="1" dirty="0" smtClean="0">
                <a:solidFill>
                  <a:srgbClr val="3399FF"/>
                </a:solidFill>
              </a:rPr>
              <a:t> </a:t>
            </a:r>
          </a:p>
          <a:p>
            <a:pPr>
              <a:lnSpc>
                <a:spcPct val="200000"/>
              </a:lnSpc>
              <a:buFont typeface="Wingdings" pitchFamily="2" charset="2"/>
              <a:buChar char="§"/>
            </a:pPr>
            <a:r>
              <a:rPr lang="en-US" dirty="0" smtClean="0"/>
              <a:t>To have  normal uterine tube</a:t>
            </a:r>
          </a:p>
          <a:p>
            <a:pPr>
              <a:lnSpc>
                <a:spcPct val="200000"/>
              </a:lnSpc>
              <a:buFont typeface="Wingdings" pitchFamily="2" charset="2"/>
              <a:buChar char="§"/>
            </a:pPr>
            <a:r>
              <a:rPr lang="en-US" b="1" dirty="0" smtClean="0">
                <a:solidFill>
                  <a:srgbClr val="00CC00"/>
                </a:solidFill>
              </a:rPr>
              <a:t>Contraindicated in fallopian tubes are blocked</a:t>
            </a:r>
          </a:p>
          <a:p>
            <a:pPr>
              <a:lnSpc>
                <a:spcPct val="200000"/>
              </a:lnSpc>
            </a:pPr>
            <a:endParaRPr lang="en-US" dirty="0" smtClean="0">
              <a:solidFill>
                <a:srgbClr val="9900CC"/>
              </a:solidFill>
            </a:endParaRPr>
          </a:p>
          <a:p>
            <a:pPr>
              <a:lnSpc>
                <a:spcPct val="200000"/>
              </a:lnSpc>
            </a:pPr>
            <a:endParaRPr lang="en-US" dirty="0">
              <a:solidFill>
                <a:srgbClr val="9900CC"/>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sz="3200" dirty="0" smtClean="0">
                <a:solidFill>
                  <a:srgbClr val="0099CC"/>
                </a:solidFill>
              </a:rPr>
              <a:t>Indictions </a:t>
            </a:r>
          </a:p>
          <a:p>
            <a:pPr>
              <a:lnSpc>
                <a:spcPct val="150000"/>
              </a:lnSpc>
            </a:pPr>
            <a:r>
              <a:rPr lang="en-US" dirty="0" smtClean="0"/>
              <a:t>Unexplained infertility </a:t>
            </a:r>
          </a:p>
          <a:p>
            <a:pPr>
              <a:lnSpc>
                <a:spcPct val="150000"/>
              </a:lnSpc>
            </a:pPr>
            <a:r>
              <a:rPr lang="en-US" dirty="0" smtClean="0"/>
              <a:t>Infertility due to immunological factors</a:t>
            </a:r>
          </a:p>
          <a:p>
            <a:pPr>
              <a:lnSpc>
                <a:spcPct val="150000"/>
              </a:lnSpc>
            </a:pPr>
            <a:r>
              <a:rPr lang="en-US" dirty="0" smtClean="0"/>
              <a:t>Due to cervical factors(poor cervical mucus or damage of the cervix).</a:t>
            </a:r>
          </a:p>
          <a:p>
            <a:pPr>
              <a:lnSpc>
                <a:spcPct val="150000"/>
              </a:lnSpc>
            </a:pPr>
            <a:r>
              <a:rPr lang="en-US" dirty="0" smtClean="0"/>
              <a:t>Mild endometriosis.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pPr>
              <a:lnSpc>
                <a:spcPct val="150000"/>
              </a:lnSpc>
            </a:pPr>
            <a:r>
              <a:rPr lang="en-US" dirty="0" smtClean="0"/>
              <a:t>Ova are obtained from ovaries exactly as in IVF.   </a:t>
            </a:r>
          </a:p>
          <a:p>
            <a:pPr>
              <a:lnSpc>
                <a:spcPct val="150000"/>
              </a:lnSpc>
            </a:pPr>
            <a:r>
              <a:rPr lang="en-US" dirty="0" smtClean="0"/>
              <a:t>The eggs are examined for maturity  and maximum 3 are mixed with the prepared  sperm  and  transferred  into the open end of patent fallopian tube through laparoscope. </a:t>
            </a:r>
          </a:p>
          <a:p>
            <a:pPr>
              <a:lnSpc>
                <a:spcPct val="150000"/>
              </a:lnSpc>
            </a:pPr>
            <a:r>
              <a:rPr lang="en-US" dirty="0" smtClean="0">
                <a:solidFill>
                  <a:srgbClr val="3333FF"/>
                </a:solidFill>
              </a:rPr>
              <a:t>Fertilization occurs in vivo (in the body </a:t>
            </a:r>
            <a:r>
              <a:rPr lang="en-US" dirty="0" smtClean="0">
                <a:solidFill>
                  <a:srgbClr val="66FF33"/>
                </a:solidFill>
              </a:rPr>
              <a:t>)  </a:t>
            </a:r>
            <a:r>
              <a:rPr lang="en-US" dirty="0" smtClean="0"/>
              <a:t>in the tube and zygote move to the uterus for implantation.</a:t>
            </a:r>
          </a:p>
          <a:p>
            <a:endParaRPr lang="en-US" dirty="0">
              <a:solidFill>
                <a:srgbClr val="92D050"/>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4" name="Content Placeholder 3" descr="alttreatment1.jpg"/>
          <p:cNvPicPr>
            <a:picLocks noGrp="1" noChangeAspect="1"/>
          </p:cNvPicPr>
          <p:nvPr>
            <p:ph idx="1"/>
          </p:nvPr>
        </p:nvPicPr>
        <p:blipFill>
          <a:blip r:embed="rId2" cstate="print"/>
          <a:stretch>
            <a:fillRect/>
          </a:stretch>
        </p:blipFill>
        <p:spPr>
          <a:xfrm>
            <a:off x="0" y="0"/>
            <a:ext cx="9144000" cy="685799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nSpc>
                <a:spcPct val="150000"/>
              </a:lnSpc>
            </a:pPr>
            <a:r>
              <a:rPr lang="en-US" dirty="0" smtClean="0"/>
              <a:t>Result  overall delivered pregnancy rate is as high as 27-30%</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44"/>
          </a:xfrm>
        </p:spPr>
        <p:txBody>
          <a:bodyPr>
            <a:normAutofit fontScale="90000"/>
          </a:bodyPr>
          <a:lstStyle/>
          <a:p>
            <a:pPr algn="ctr"/>
            <a:r>
              <a:rPr lang="en-US" dirty="0" smtClean="0"/>
              <a:t> </a:t>
            </a:r>
            <a:r>
              <a:rPr lang="en-US" dirty="0" smtClean="0">
                <a:solidFill>
                  <a:srgbClr val="00CC00"/>
                </a:solidFill>
              </a:rPr>
              <a:t>4 .ZYGOTE INTRAFALLOPIAN TRANSFER (ZIFT)1986</a:t>
            </a:r>
            <a:endParaRPr lang="en-IN" dirty="0">
              <a:solidFill>
                <a:srgbClr val="00CC00"/>
              </a:solidFill>
            </a:endParaRPr>
          </a:p>
        </p:txBody>
      </p:sp>
      <p:pic>
        <p:nvPicPr>
          <p:cNvPr id="6" name="Content Placeholder 5" descr="infertility-26-ZIFT.gif"/>
          <p:cNvPicPr>
            <a:picLocks noGrp="1" noChangeAspect="1"/>
          </p:cNvPicPr>
          <p:nvPr>
            <p:ph idx="1"/>
          </p:nvPr>
        </p:nvPicPr>
        <p:blipFill>
          <a:blip r:embed="rId2" cstate="print"/>
          <a:stretch>
            <a:fillRect/>
          </a:stretch>
        </p:blipFill>
        <p:spPr>
          <a:xfrm>
            <a:off x="857224" y="1285860"/>
            <a:ext cx="7000924" cy="500066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pPr>
              <a:lnSpc>
                <a:spcPct val="150000"/>
              </a:lnSpc>
            </a:pPr>
            <a:r>
              <a:rPr lang="en-US" dirty="0" smtClean="0"/>
              <a:t>Successful Pregnancy test takes 28 to 30 days</a:t>
            </a:r>
          </a:p>
          <a:p>
            <a:pPr>
              <a:lnSpc>
                <a:spcPct val="150000"/>
              </a:lnSpc>
            </a:pPr>
            <a:r>
              <a:rPr lang="en-US" dirty="0" smtClean="0">
                <a:solidFill>
                  <a:srgbClr val="3399FF"/>
                </a:solidFill>
              </a:rPr>
              <a:t>Fertilization takes place outside the body. (Day after fertilization) </a:t>
            </a:r>
          </a:p>
          <a:p>
            <a:pPr>
              <a:lnSpc>
                <a:spcPct val="150000"/>
              </a:lnSpc>
            </a:pPr>
            <a:r>
              <a:rPr lang="en-US" dirty="0" smtClean="0">
                <a:solidFill>
                  <a:srgbClr val="3399FF"/>
                </a:solidFill>
              </a:rPr>
              <a:t>Women</a:t>
            </a:r>
            <a:r>
              <a:rPr lang="en-US" dirty="0" smtClean="0"/>
              <a:t> must have one functioning tube </a:t>
            </a:r>
          </a:p>
          <a:p>
            <a:pPr>
              <a:lnSpc>
                <a:spcPct val="150000"/>
              </a:lnSpc>
            </a:pPr>
            <a:r>
              <a:rPr lang="en-US" dirty="0" smtClean="0"/>
              <a:t>GIFT OR ZIFT is avoided when tubal factors are present </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sz="3200" dirty="0" smtClean="0">
                <a:solidFill>
                  <a:srgbClr val="00CC00"/>
                </a:solidFill>
              </a:rPr>
              <a:t>5.   intra cytoplasmic sperm injection    ( ICSI) 1992</a:t>
            </a:r>
            <a:endParaRPr lang="en-US" sz="3200" dirty="0">
              <a:solidFill>
                <a:srgbClr val="00CC00"/>
              </a:solidFill>
            </a:endParaRPr>
          </a:p>
        </p:txBody>
      </p:sp>
      <p:sp>
        <p:nvSpPr>
          <p:cNvPr id="3" name="Content Placeholder 2"/>
          <p:cNvSpPr>
            <a:spLocks noGrp="1"/>
          </p:cNvSpPr>
          <p:nvPr>
            <p:ph idx="1"/>
          </p:nvPr>
        </p:nvSpPr>
        <p:spPr/>
        <p:txBody>
          <a:bodyPr>
            <a:normAutofit fontScale="85000" lnSpcReduction="10000"/>
          </a:bodyPr>
          <a:lstStyle/>
          <a:p>
            <a:pPr>
              <a:lnSpc>
                <a:spcPct val="150000"/>
              </a:lnSpc>
            </a:pPr>
            <a:r>
              <a:rPr lang="en-US" dirty="0" smtClean="0"/>
              <a:t>Developed in 1992 often successful treatment in </a:t>
            </a:r>
            <a:r>
              <a:rPr lang="en-US" b="1" dirty="0" smtClean="0">
                <a:solidFill>
                  <a:srgbClr val="00B0F0"/>
                </a:solidFill>
              </a:rPr>
              <a:t>male fertility .</a:t>
            </a:r>
            <a:r>
              <a:rPr lang="en-US" b="1" dirty="0" smtClean="0"/>
              <a:t>it is used when IVF is not suitable </a:t>
            </a:r>
          </a:p>
          <a:p>
            <a:pPr>
              <a:lnSpc>
                <a:spcPct val="150000"/>
              </a:lnSpc>
            </a:pPr>
            <a:r>
              <a:rPr lang="en-US" b="1" u="sng" dirty="0" smtClean="0">
                <a:solidFill>
                  <a:srgbClr val="FF0000"/>
                </a:solidFill>
              </a:rPr>
              <a:t> Technique </a:t>
            </a:r>
            <a:r>
              <a:rPr lang="en-US" dirty="0" smtClean="0"/>
              <a:t>- It involves injecting directly  a </a:t>
            </a:r>
            <a:r>
              <a:rPr lang="en-US" dirty="0" smtClean="0">
                <a:solidFill>
                  <a:srgbClr val="9900CC"/>
                </a:solidFill>
              </a:rPr>
              <a:t>single spermatozoon  into  the  cytoplasm  of an  oocyte  </a:t>
            </a:r>
            <a:r>
              <a:rPr lang="en-US" dirty="0" smtClean="0"/>
              <a:t>by micro puncture  of the  zonapellucida.</a:t>
            </a:r>
          </a:p>
          <a:p>
            <a:pPr>
              <a:lnSpc>
                <a:spcPct val="150000"/>
              </a:lnSpc>
            </a:pPr>
            <a:r>
              <a:rPr lang="en-US" dirty="0" smtClean="0"/>
              <a:t>This procedure is carried out   with the help of high quality microscope  (400 times )</a:t>
            </a:r>
          </a:p>
          <a:p>
            <a:pPr>
              <a:lnSpc>
                <a:spcPct val="150000"/>
              </a:lnSpc>
            </a:pPr>
            <a:r>
              <a:rPr lang="en-US" dirty="0" smtClean="0"/>
              <a:t>Sperms are prepared so that most motile of these can be selected.</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357166"/>
            <a:ext cx="7239000" cy="1143000"/>
          </a:xfrm>
        </p:spPr>
        <p:txBody>
          <a:bodyPr/>
          <a:lstStyle/>
          <a:p>
            <a:r>
              <a:rPr lang="en-US" dirty="0" smtClean="0"/>
              <a:t>  </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I</a:t>
            </a:r>
            <a:r>
              <a:rPr lang="en-US" b="1" dirty="0" smtClean="0">
                <a:solidFill>
                  <a:srgbClr val="FF0000"/>
                </a:solidFill>
              </a:rPr>
              <a:t>ndications</a:t>
            </a:r>
            <a:r>
              <a:rPr lang="en-US" dirty="0" smtClean="0">
                <a:solidFill>
                  <a:srgbClr val="FF0000"/>
                </a:solidFill>
              </a:rPr>
              <a:t> </a:t>
            </a:r>
          </a:p>
          <a:p>
            <a:r>
              <a:rPr lang="en-US" dirty="0" smtClean="0"/>
              <a:t>Severe </a:t>
            </a:r>
            <a:r>
              <a:rPr lang="en-US" dirty="0" err="1" smtClean="0"/>
              <a:t>oligospermia</a:t>
            </a:r>
            <a:r>
              <a:rPr lang="en-US" dirty="0" smtClean="0"/>
              <a:t> (&lt;5 million sperm /ml)</a:t>
            </a:r>
          </a:p>
          <a:p>
            <a:r>
              <a:rPr lang="en-US" dirty="0" smtClean="0"/>
              <a:t>Asthenospermia </a:t>
            </a:r>
          </a:p>
          <a:p>
            <a:r>
              <a:rPr lang="en-US" dirty="0" smtClean="0"/>
              <a:t>Presence of sperm antibodies </a:t>
            </a:r>
          </a:p>
          <a:p>
            <a:r>
              <a:rPr lang="en-US" dirty="0" smtClean="0"/>
              <a:t>Obstruction of efferent duct  system </a:t>
            </a:r>
          </a:p>
          <a:p>
            <a:r>
              <a:rPr lang="en-US" dirty="0" smtClean="0"/>
              <a:t> Failure of  fertilization  in IVF</a:t>
            </a:r>
          </a:p>
          <a:p>
            <a:r>
              <a:rPr lang="en-US" dirty="0" smtClean="0"/>
              <a:t>Unexplained infertility </a:t>
            </a:r>
          </a:p>
          <a:p>
            <a:pPr>
              <a:buNone/>
            </a:pPr>
            <a:r>
              <a:rPr lang="en-US" b="1" dirty="0" smtClean="0">
                <a:solidFill>
                  <a:srgbClr val="00B0F0"/>
                </a:solidFill>
              </a:rPr>
              <a:t>Result</a:t>
            </a:r>
            <a:r>
              <a:rPr lang="en-US" dirty="0" smtClean="0"/>
              <a:t> </a:t>
            </a:r>
          </a:p>
          <a:p>
            <a:pPr>
              <a:buNone/>
            </a:pPr>
            <a:r>
              <a:rPr lang="en-US" dirty="0" smtClean="0"/>
              <a:t>Increased risk of congenital malformation </a:t>
            </a:r>
          </a:p>
          <a:p>
            <a:r>
              <a:rPr lang="en-US" dirty="0" smtClean="0"/>
              <a:t>60-70% fertilization rate.</a:t>
            </a:r>
          </a:p>
          <a:p>
            <a:r>
              <a:rPr lang="en-US" dirty="0" smtClean="0"/>
              <a:t>  Pregnancy rate is 20-40 % per </a:t>
            </a:r>
            <a:r>
              <a:rPr lang="en-US" dirty="0" err="1" smtClean="0"/>
              <a:t>embyro</a:t>
            </a:r>
            <a:r>
              <a:rPr lang="en-US" dirty="0" smtClean="0"/>
              <a:t> transfer</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3">
            <a:schemeClr val="lt1"/>
          </a:lnRef>
          <a:fillRef idx="1">
            <a:schemeClr val="accent2"/>
          </a:fillRef>
          <a:effectRef idx="1">
            <a:schemeClr val="accent2"/>
          </a:effectRef>
          <a:fontRef idx="minor">
            <a:schemeClr val="lt1"/>
          </a:fontRef>
        </p:style>
        <p:txBody>
          <a:bodyPr/>
          <a:lstStyle/>
          <a:p>
            <a:r>
              <a:rPr lang="en-US" dirty="0" smtClean="0"/>
              <a:t>MALE INFERTILITY</a:t>
            </a:r>
            <a:endParaRPr lang="en-IN" dirty="0"/>
          </a:p>
        </p:txBody>
      </p:sp>
      <p:sp>
        <p:nvSpPr>
          <p:cNvPr id="3" name="Subtitle 2"/>
          <p:cNvSpPr>
            <a:spLocks noGrp="1"/>
          </p:cNvSpPr>
          <p:nvPr>
            <p:ph type="subTitle" idx="1"/>
          </p:nvPr>
        </p:nvSpPr>
        <p:spPr/>
        <p:txBody>
          <a:bodyPr/>
          <a:lstStyle/>
          <a:p>
            <a:endParaRPr lang="en-IN" dirty="0"/>
          </a:p>
        </p:txBody>
      </p:sp>
    </p:spTree>
  </p:cSld>
  <p:clrMapOvr>
    <a:masterClrMapping/>
  </p:clrMapOvr>
  <p:transition>
    <p:dissolv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4" name="Content Placeholder 3" descr="0107.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nSpc>
                <a:spcPct val="150000"/>
              </a:lnSpc>
            </a:pPr>
            <a:r>
              <a:rPr lang="en-US" dirty="0" smtClean="0">
                <a:solidFill>
                  <a:srgbClr val="FF0000"/>
                </a:solidFill>
              </a:rPr>
              <a:t>Intra cytoplasmic morphologically selected sperm injection . </a:t>
            </a:r>
            <a:r>
              <a:rPr lang="en-US" dirty="0" smtClean="0"/>
              <a:t>(IMSI advanced treatment in male infertility.</a:t>
            </a:r>
          </a:p>
          <a:p>
            <a:pPr>
              <a:lnSpc>
                <a:spcPct val="150000"/>
              </a:lnSpc>
            </a:pPr>
            <a:r>
              <a:rPr lang="en-US" dirty="0" smtClean="0"/>
              <a:t>7000times size enlarged </a:t>
            </a:r>
          </a:p>
          <a:p>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solidFill>
                  <a:srgbClr val="00CC00"/>
                </a:solidFill>
              </a:rPr>
              <a:t>6 .</a:t>
            </a:r>
            <a:r>
              <a:rPr lang="en-US" sz="3200" dirty="0" err="1" smtClean="0">
                <a:solidFill>
                  <a:srgbClr val="00CC00"/>
                </a:solidFill>
              </a:rPr>
              <a:t>Embyo</a:t>
            </a:r>
            <a:r>
              <a:rPr lang="en-US" sz="3200" dirty="0" smtClean="0">
                <a:solidFill>
                  <a:srgbClr val="00CC00"/>
                </a:solidFill>
              </a:rPr>
              <a:t> cryopreservation </a:t>
            </a:r>
            <a:endParaRPr lang="en-US" sz="3200" dirty="0">
              <a:solidFill>
                <a:srgbClr val="00CC00"/>
              </a:solidFill>
            </a:endParaRPr>
          </a:p>
        </p:txBody>
      </p:sp>
      <p:sp>
        <p:nvSpPr>
          <p:cNvPr id="3" name="Content Placeholder 2"/>
          <p:cNvSpPr>
            <a:spLocks noGrp="1"/>
          </p:cNvSpPr>
          <p:nvPr>
            <p:ph idx="1"/>
          </p:nvPr>
        </p:nvSpPr>
        <p:spPr/>
        <p:txBody>
          <a:bodyPr/>
          <a:lstStyle/>
          <a:p>
            <a:pPr>
              <a:lnSpc>
                <a:spcPct val="150000"/>
              </a:lnSpc>
            </a:pPr>
            <a:r>
              <a:rPr lang="en-US" dirty="0" smtClean="0"/>
              <a:t>Freezing the unused embryos for restoration  of fertility  future use.(at -196 </a:t>
            </a:r>
            <a:r>
              <a:rPr lang="en-US" baseline="30000" dirty="0" smtClean="0"/>
              <a:t>0</a:t>
            </a:r>
            <a:r>
              <a:rPr lang="en-US" dirty="0" smtClean="0"/>
              <a:t> under liquid nitrogen )</a:t>
            </a:r>
            <a:endParaRPr lang="en-US" baseline="30000" dirty="0" smtClean="0"/>
          </a:p>
          <a:p>
            <a:pPr>
              <a:lnSpc>
                <a:spcPct val="150000"/>
              </a:lnSpc>
              <a:buNone/>
            </a:pPr>
            <a:r>
              <a:rPr lang="en-US" dirty="0" smtClean="0">
                <a:solidFill>
                  <a:srgbClr val="9900CC"/>
                </a:solidFill>
              </a:rPr>
              <a:t>would benefit </a:t>
            </a:r>
          </a:p>
          <a:p>
            <a:pPr>
              <a:lnSpc>
                <a:spcPct val="150000"/>
              </a:lnSpc>
            </a:pPr>
            <a:r>
              <a:rPr lang="en-US" dirty="0" smtClean="0"/>
              <a:t>Young women undergoing chemotherapy or radiotherapy.</a:t>
            </a:r>
          </a:p>
          <a:p>
            <a:pPr>
              <a:lnSpc>
                <a:spcPct val="150000"/>
              </a:lnSpc>
            </a:pPr>
            <a:r>
              <a:rPr lang="en-US" dirty="0" smtClean="0">
                <a:solidFill>
                  <a:srgbClr val="9900CC"/>
                </a:solidFill>
              </a:rPr>
              <a:t>Result –l</a:t>
            </a:r>
            <a:r>
              <a:rPr lang="en-US" dirty="0" smtClean="0"/>
              <a:t>ive birth  rate is approximately 47 %</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solidFill>
                  <a:srgbClr val="3333FF"/>
                </a:solidFill>
              </a:rPr>
              <a:t>7 .Tubal embryo transfer ( TET </a:t>
            </a:r>
            <a:r>
              <a:rPr lang="en-US" dirty="0" smtClean="0">
                <a:solidFill>
                  <a:srgbClr val="9900CC"/>
                </a:solidFill>
              </a:rPr>
              <a:t>) </a:t>
            </a:r>
          </a:p>
          <a:p>
            <a:r>
              <a:rPr lang="en-US" dirty="0" smtClean="0"/>
              <a:t>Taking eggs from the women fertilizing them in the laboratory with her partner sperm and transfer embryo is in the fallopian tube 2 days after fertilization 2o 4 cell stage.</a:t>
            </a:r>
          </a:p>
          <a:p>
            <a:pPr>
              <a:buNone/>
            </a:pPr>
            <a:r>
              <a:rPr lang="en-US" dirty="0" smtClean="0">
                <a:solidFill>
                  <a:srgbClr val="3333FF"/>
                </a:solidFill>
              </a:rPr>
              <a:t>8 .Testicular epididymal  sperm extraction  (TESE,TESA )</a:t>
            </a:r>
          </a:p>
          <a:p>
            <a:r>
              <a:rPr lang="en-US" dirty="0" smtClean="0"/>
              <a:t>Under LA a small portion of testicular  tissue is removed  and a few  viable sperms are  extracted  for the purpose of ICSI. </a:t>
            </a:r>
          </a:p>
          <a:p>
            <a:r>
              <a:rPr lang="en-US" dirty="0" smtClean="0"/>
              <a:t>It is the process done on males who are unable to produce  sperms  by ejaculation </a:t>
            </a:r>
          </a:p>
          <a:p>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solidFill>
                  <a:srgbClr val="FF0000"/>
                </a:solidFill>
              </a:rPr>
              <a:t>I</a:t>
            </a:r>
            <a:r>
              <a:rPr lang="en-US" b="1" dirty="0" smtClean="0">
                <a:solidFill>
                  <a:srgbClr val="FF0000"/>
                </a:solidFill>
              </a:rPr>
              <a:t>ndications </a:t>
            </a:r>
          </a:p>
          <a:p>
            <a:pPr>
              <a:lnSpc>
                <a:spcPct val="150000"/>
              </a:lnSpc>
            </a:pPr>
            <a:r>
              <a:rPr lang="en-US" dirty="0" smtClean="0"/>
              <a:t>Blockage in the epididymis (either prior to surgery,infection,or from birth) or blockage within the ducts of the testes  (efferent ductules ).</a:t>
            </a:r>
          </a:p>
          <a:p>
            <a:pPr>
              <a:lnSpc>
                <a:spcPct val="150000"/>
              </a:lnSpc>
            </a:pPr>
            <a:r>
              <a:rPr lang="en-US" dirty="0" smtClean="0"/>
              <a:t>Poor sperm production  </a:t>
            </a:r>
          </a:p>
          <a:p>
            <a:pPr>
              <a:lnSpc>
                <a:spcPct val="150000"/>
              </a:lnSpc>
            </a:pP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None/>
            </a:pPr>
            <a:r>
              <a:rPr lang="en-US" b="1" dirty="0" smtClean="0">
                <a:solidFill>
                  <a:srgbClr val="3333FF"/>
                </a:solidFill>
              </a:rPr>
              <a:t>10 .Microsurgical  epididymal  sperm aspiration  (MESA</a:t>
            </a:r>
            <a:r>
              <a:rPr lang="en-US" b="1" dirty="0" smtClean="0">
                <a:solidFill>
                  <a:srgbClr val="00B0F0"/>
                </a:solidFill>
              </a:rPr>
              <a:t>)</a:t>
            </a:r>
          </a:p>
          <a:p>
            <a:pPr>
              <a:lnSpc>
                <a:spcPct val="150000"/>
              </a:lnSpc>
            </a:pPr>
            <a:r>
              <a:rPr lang="en-US" dirty="0" smtClean="0"/>
              <a:t>It is a surgical  procedure  in which  viable  sperms  are  extracted  to fertilized  the egg  during  IVF.     </a:t>
            </a:r>
          </a:p>
          <a:p>
            <a:pPr>
              <a:lnSpc>
                <a:spcPct val="150000"/>
              </a:lnSpc>
            </a:pPr>
            <a:r>
              <a:rPr lang="en-US" dirty="0" smtClean="0"/>
              <a:t>                  A large  number   of epididymal  sperms  are extracted  and frozen  and used for subsequent fertilization .</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CC00"/>
                </a:solidFill>
              </a:rPr>
              <a:t>11 .Embryo or oocyte  DONATION</a:t>
            </a:r>
            <a:endParaRPr lang="en-IN" dirty="0">
              <a:solidFill>
                <a:srgbClr val="00CC00"/>
              </a:solidFill>
            </a:endParaRPr>
          </a:p>
        </p:txBody>
      </p:sp>
      <p:sp>
        <p:nvSpPr>
          <p:cNvPr id="5" name="Content Placeholder 4"/>
          <p:cNvSpPr>
            <a:spLocks noGrp="1"/>
          </p:cNvSpPr>
          <p:nvPr>
            <p:ph idx="1"/>
          </p:nvPr>
        </p:nvSpPr>
        <p:spPr>
          <a:xfrm>
            <a:off x="457200" y="1609416"/>
            <a:ext cx="7571184" cy="4846320"/>
          </a:xfrm>
        </p:spPr>
        <p:txBody>
          <a:bodyPr>
            <a:normAutofit fontScale="92500"/>
          </a:bodyPr>
          <a:lstStyle/>
          <a:p>
            <a:r>
              <a:rPr lang="en-US" dirty="0" smtClean="0"/>
              <a:t>Must undergo an assessment and screening process. </a:t>
            </a:r>
          </a:p>
          <a:p>
            <a:r>
              <a:rPr lang="en-US" dirty="0" smtClean="0"/>
              <a:t>Aged over 18 and under 45 for men and 35 for women respectively.</a:t>
            </a:r>
          </a:p>
          <a:p>
            <a:r>
              <a:rPr lang="en-US" dirty="0" smtClean="0"/>
              <a:t>Donor will not have any legal rights or obligations to any child born.</a:t>
            </a:r>
          </a:p>
          <a:p>
            <a:pPr>
              <a:buNone/>
            </a:pPr>
            <a:r>
              <a:rPr lang="en-US" dirty="0" smtClean="0">
                <a:solidFill>
                  <a:srgbClr val="0099CC"/>
                </a:solidFill>
              </a:rPr>
              <a:t>Indications </a:t>
            </a:r>
          </a:p>
          <a:p>
            <a:r>
              <a:rPr lang="en-US" dirty="0" smtClean="0"/>
              <a:t>Women with premature   ovarian failure</a:t>
            </a:r>
          </a:p>
          <a:p>
            <a:r>
              <a:rPr lang="en-US" dirty="0" smtClean="0"/>
              <a:t>Women with removed ovaries </a:t>
            </a:r>
          </a:p>
          <a:p>
            <a:r>
              <a:rPr lang="en-US" dirty="0" smtClean="0"/>
              <a:t>Older women </a:t>
            </a:r>
          </a:p>
          <a:p>
            <a:r>
              <a:rPr lang="en-US" dirty="0" smtClean="0"/>
              <a:t>Repeated failure of ART cycles</a:t>
            </a:r>
          </a:p>
          <a:p>
            <a:r>
              <a:rPr lang="en-US" dirty="0" smtClean="0"/>
              <a:t>Genetic diseases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67544" y="1700808"/>
            <a:ext cx="7239000" cy="4846320"/>
          </a:xfrm>
        </p:spPr>
        <p:txBody>
          <a:bodyPr>
            <a:normAutofit/>
          </a:bodyPr>
          <a:lstStyle/>
          <a:p>
            <a:pPr>
              <a:buNone/>
            </a:pPr>
            <a:r>
              <a:rPr lang="en-US" b="1" dirty="0" smtClean="0">
                <a:solidFill>
                  <a:srgbClr val="00CC00"/>
                </a:solidFill>
              </a:rPr>
              <a:t>Oocytes are collected from </a:t>
            </a:r>
          </a:p>
          <a:p>
            <a:pPr>
              <a:lnSpc>
                <a:spcPct val="150000"/>
              </a:lnSpc>
            </a:pPr>
            <a:r>
              <a:rPr lang="en-US" sz="2400" dirty="0" smtClean="0"/>
              <a:t>Sister or friend (age between 21 and 34 years) .</a:t>
            </a:r>
          </a:p>
          <a:p>
            <a:pPr>
              <a:lnSpc>
                <a:spcPct val="150000"/>
              </a:lnSpc>
            </a:pPr>
            <a:r>
              <a:rPr lang="en-US" sz="2400" dirty="0" smtClean="0"/>
              <a:t>Oocyte donor must screen for  infection  and genetic diseases.</a:t>
            </a:r>
          </a:p>
          <a:p>
            <a:pPr>
              <a:lnSpc>
                <a:spcPct val="150000"/>
              </a:lnSpc>
            </a:pPr>
            <a:r>
              <a:rPr lang="en-US" sz="2400" dirty="0" smtClean="0"/>
              <a:t>Estrogen therapy started at the same time .</a:t>
            </a:r>
          </a:p>
          <a:p>
            <a:pPr>
              <a:lnSpc>
                <a:spcPct val="150000"/>
              </a:lnSpc>
            </a:pPr>
            <a:r>
              <a:rPr lang="en-US" sz="2400" dirty="0" smtClean="0"/>
              <a:t>Progesterone treatment begins on the day of ovum retrieval.</a:t>
            </a:r>
          </a:p>
          <a:p>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nSpc>
                <a:spcPct val="150000"/>
              </a:lnSpc>
            </a:pPr>
            <a:r>
              <a:rPr lang="en-US" dirty="0" smtClean="0"/>
              <a:t>Perfect coordination  of embryo  and the endometrium is needed for successful implantation .</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solidFill>
                  <a:srgbClr val="00CC00"/>
                </a:solidFill>
              </a:rPr>
              <a:t>Alternative to childbirth </a:t>
            </a:r>
            <a:endParaRPr lang="en-US" sz="3600" dirty="0">
              <a:solidFill>
                <a:srgbClr val="00CC00"/>
              </a:solidFill>
            </a:endParaRPr>
          </a:p>
        </p:txBody>
      </p:sp>
      <p:sp>
        <p:nvSpPr>
          <p:cNvPr id="3" name="Content Placeholder 2"/>
          <p:cNvSpPr>
            <a:spLocks noGrp="1"/>
          </p:cNvSpPr>
          <p:nvPr>
            <p:ph idx="1"/>
          </p:nvPr>
        </p:nvSpPr>
        <p:spPr/>
        <p:txBody>
          <a:bodyPr>
            <a:normAutofit/>
          </a:bodyPr>
          <a:lstStyle/>
          <a:p>
            <a:pPr>
              <a:lnSpc>
                <a:spcPct val="150000"/>
              </a:lnSpc>
            </a:pPr>
            <a:r>
              <a:rPr lang="en-US" u="sng" dirty="0" smtClean="0">
                <a:solidFill>
                  <a:srgbClr val="3333FF"/>
                </a:solidFill>
              </a:rPr>
              <a:t>Surrogacy (gestational carriers </a:t>
            </a:r>
            <a:r>
              <a:rPr lang="en-US" dirty="0" smtClean="0">
                <a:solidFill>
                  <a:srgbClr val="66FF33"/>
                </a:solidFill>
              </a:rPr>
              <a:t>) </a:t>
            </a:r>
            <a:r>
              <a:rPr lang="en-US" dirty="0" smtClean="0"/>
              <a:t> -Woman without  a functional  uterus.</a:t>
            </a:r>
          </a:p>
          <a:p>
            <a:pPr>
              <a:lnSpc>
                <a:spcPct val="150000"/>
              </a:lnSpc>
            </a:pPr>
            <a:r>
              <a:rPr lang="en-US" dirty="0" smtClean="0"/>
              <a:t>Embryos are transferred to the uterus  of an  another woman  who is willing to carry the  pregnancy  on behalf of the infertile couple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MALE INFERTILITY</a:t>
            </a:r>
            <a:endParaRPr lang="en-US" dirty="0"/>
          </a:p>
        </p:txBody>
      </p:sp>
      <p:sp>
        <p:nvSpPr>
          <p:cNvPr id="3" name="Content Placeholder 2"/>
          <p:cNvSpPr>
            <a:spLocks noGrp="1"/>
          </p:cNvSpPr>
          <p:nvPr>
            <p:ph idx="1"/>
          </p:nvPr>
        </p:nvSpPr>
        <p:spPr>
          <a:xfrm>
            <a:off x="457200" y="1609416"/>
            <a:ext cx="7571184" cy="4846320"/>
          </a:xfrm>
        </p:spPr>
        <p:txBody>
          <a:bodyPr>
            <a:normAutofit/>
          </a:bodyPr>
          <a:lstStyle/>
          <a:p>
            <a:pPr>
              <a:buNone/>
            </a:pPr>
            <a:r>
              <a:rPr lang="en-US" sz="2400" b="1" dirty="0" smtClean="0">
                <a:solidFill>
                  <a:srgbClr val="00B0F0"/>
                </a:solidFill>
              </a:rPr>
              <a:t>1.DEFECTIVE SPERMATOGENESIS</a:t>
            </a:r>
            <a:r>
              <a:rPr lang="en-US" sz="2400" dirty="0" smtClean="0"/>
              <a:t>-</a:t>
            </a:r>
            <a:r>
              <a:rPr lang="en-US" sz="2400" b="1" dirty="0" smtClean="0">
                <a:solidFill>
                  <a:srgbClr val="FF0000"/>
                </a:solidFill>
              </a:rPr>
              <a:t> (production of sperm cells)</a:t>
            </a:r>
            <a:endParaRPr lang="en-US" sz="2400" dirty="0" smtClean="0"/>
          </a:p>
          <a:p>
            <a:pPr>
              <a:buNone/>
            </a:pPr>
            <a:r>
              <a:rPr lang="en-US" sz="2400" dirty="0" smtClean="0">
                <a:solidFill>
                  <a:srgbClr val="FF9900"/>
                </a:solidFill>
              </a:rPr>
              <a:t> Inadequate sperm count </a:t>
            </a:r>
            <a:r>
              <a:rPr lang="en-US" sz="2400" dirty="0" smtClean="0"/>
              <a:t>-20million per milliliter of seminal fluid at least  50% of sperm should be motile and 30% should be normal in shape and size.</a:t>
            </a:r>
          </a:p>
          <a:p>
            <a:pPr>
              <a:buNone/>
            </a:pPr>
            <a:r>
              <a:rPr lang="en-US" sz="2400" b="1" dirty="0" smtClean="0">
                <a:solidFill>
                  <a:srgbClr val="00B0F0"/>
                </a:solidFill>
              </a:rPr>
              <a:t>Causes are </a:t>
            </a:r>
          </a:p>
          <a:p>
            <a:pPr>
              <a:buNone/>
            </a:pPr>
            <a:r>
              <a:rPr lang="en-US" sz="2400" dirty="0" smtClean="0">
                <a:solidFill>
                  <a:srgbClr val="FF0000"/>
                </a:solidFill>
              </a:rPr>
              <a:t>Congenital</a:t>
            </a:r>
            <a:r>
              <a:rPr lang="en-US" sz="2400" dirty="0" smtClean="0"/>
              <a:t> </a:t>
            </a:r>
          </a:p>
          <a:p>
            <a:r>
              <a:rPr lang="en-US" sz="2400" dirty="0" smtClean="0"/>
              <a:t>Undescended testes (cryptorchidism),</a:t>
            </a:r>
            <a:r>
              <a:rPr lang="en-US" sz="2400" dirty="0" err="1" smtClean="0"/>
              <a:t>hypospadias</a:t>
            </a:r>
            <a:r>
              <a:rPr lang="en-US" sz="2400" dirty="0" smtClean="0"/>
              <a:t> and </a:t>
            </a:r>
            <a:r>
              <a:rPr lang="en-US" sz="2400" dirty="0" err="1" smtClean="0"/>
              <a:t>epispadias</a:t>
            </a:r>
            <a:r>
              <a:rPr lang="en-US" sz="2400" dirty="0" smtClean="0"/>
              <a:t> </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b="1" u="sng" dirty="0" smtClean="0">
                <a:solidFill>
                  <a:srgbClr val="3333FF"/>
                </a:solidFill>
              </a:rPr>
              <a:t>Psychosocial aspects of infertility</a:t>
            </a:r>
          </a:p>
          <a:p>
            <a:pPr algn="just">
              <a:lnSpc>
                <a:spcPct val="200000"/>
              </a:lnSpc>
            </a:pPr>
            <a:r>
              <a:rPr lang="en-US" dirty="0" smtClean="0"/>
              <a:t>Guilt, anger, depression, anxiety, inadequacy, grief, loss of control, and low self esteem.</a:t>
            </a:r>
          </a:p>
          <a:p>
            <a:pPr algn="just">
              <a:lnSpc>
                <a:spcPct val="200000"/>
              </a:lnSpc>
            </a:pPr>
            <a:r>
              <a:rPr lang="en-US" dirty="0" smtClean="0"/>
              <a:t>Psychosocial stress and depression more  in females .</a:t>
            </a:r>
          </a:p>
          <a:p>
            <a:pPr algn="just"/>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Advantages of ART </a:t>
            </a:r>
            <a:endParaRPr lang="en-IN" dirty="0">
              <a:solidFill>
                <a:srgbClr val="FF0000"/>
              </a:solidFill>
            </a:endParaRPr>
          </a:p>
        </p:txBody>
      </p:sp>
      <p:sp>
        <p:nvSpPr>
          <p:cNvPr id="3" name="Content Placeholder 2"/>
          <p:cNvSpPr>
            <a:spLocks noGrp="1"/>
          </p:cNvSpPr>
          <p:nvPr>
            <p:ph idx="1"/>
          </p:nvPr>
        </p:nvSpPr>
        <p:spPr/>
        <p:txBody>
          <a:bodyPr>
            <a:normAutofit/>
          </a:bodyPr>
          <a:lstStyle/>
          <a:p>
            <a:pPr>
              <a:lnSpc>
                <a:spcPct val="150000"/>
              </a:lnSpc>
            </a:pPr>
            <a:r>
              <a:rPr lang="en-US" sz="2400" dirty="0" smtClean="0"/>
              <a:t>It allowed infertile couples to have children.</a:t>
            </a:r>
          </a:p>
          <a:p>
            <a:pPr>
              <a:lnSpc>
                <a:spcPct val="150000"/>
              </a:lnSpc>
            </a:pPr>
            <a:r>
              <a:rPr lang="en-US" sz="2400" dirty="0" smtClean="0"/>
              <a:t>It permits screening for the presence of genetic disorders.</a:t>
            </a:r>
          </a:p>
          <a:p>
            <a:pPr>
              <a:lnSpc>
                <a:spcPct val="150000"/>
              </a:lnSpc>
            </a:pPr>
            <a:r>
              <a:rPr lang="en-US" sz="2400" dirty="0" smtClean="0"/>
              <a:t>One can use frozen sperm allowing fatherhood for a man who is no longer able to provide fresh sperm.</a:t>
            </a:r>
          </a:p>
          <a:p>
            <a:pPr>
              <a:lnSpc>
                <a:spcPct val="150000"/>
              </a:lnSpc>
            </a:pPr>
            <a:r>
              <a:rPr lang="en-US" sz="2400" dirty="0" smtClean="0"/>
              <a:t>Because a number of morulas are created the extras can be frozen ,stored and used later.</a:t>
            </a:r>
            <a:endParaRPr lang="en-IN" sz="24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solidFill>
                  <a:srgbClr val="3399FF"/>
                </a:solidFill>
              </a:rPr>
              <a:t>Health hazards of art</a:t>
            </a:r>
            <a:endParaRPr lang="en-US" sz="3600" dirty="0">
              <a:solidFill>
                <a:srgbClr val="3399FF"/>
              </a:solidFill>
            </a:endParaRPr>
          </a:p>
        </p:txBody>
      </p:sp>
      <p:sp>
        <p:nvSpPr>
          <p:cNvPr id="3" name="Content Placeholder 2"/>
          <p:cNvSpPr>
            <a:spLocks noGrp="1"/>
          </p:cNvSpPr>
          <p:nvPr>
            <p:ph idx="1"/>
          </p:nvPr>
        </p:nvSpPr>
        <p:spPr/>
        <p:txBody>
          <a:bodyPr/>
          <a:lstStyle/>
          <a:p>
            <a:r>
              <a:rPr lang="en-US" dirty="0" smtClean="0"/>
              <a:t>Increased risk of  fetal  congenital malformation  or birth defects.</a:t>
            </a:r>
          </a:p>
          <a:p>
            <a:r>
              <a:rPr lang="en-US" dirty="0" smtClean="0"/>
              <a:t>Autosomal  dominant gene mutation </a:t>
            </a:r>
          </a:p>
          <a:p>
            <a:r>
              <a:rPr lang="en-US" dirty="0" smtClean="0"/>
              <a:t>Increased number of pregnancy loss, multiple pregnancy and ectopic pregnancy.</a:t>
            </a:r>
          </a:p>
          <a:p>
            <a:r>
              <a:rPr lang="en-US" dirty="0" smtClean="0"/>
              <a:t>Perinatal mortality and morbidity are high.</a:t>
            </a:r>
          </a:p>
          <a:p>
            <a:r>
              <a:rPr lang="en-US" dirty="0" smtClean="0"/>
              <a:t>Ovarian hyper stimulation  syndrome </a:t>
            </a:r>
          </a:p>
          <a:p>
            <a:r>
              <a:rPr lang="en-US" dirty="0" smtClean="0"/>
              <a:t> Fertility drugs association with  cancer –rare </a:t>
            </a:r>
          </a:p>
          <a:p>
            <a:r>
              <a:rPr lang="en-US" dirty="0" smtClean="0"/>
              <a:t>Psychological stress and anxiety of the couple are severe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sz="3200" b="1" u="sng" dirty="0" smtClean="0">
                <a:solidFill>
                  <a:srgbClr val="FF0000"/>
                </a:solidFill>
              </a:rPr>
              <a:t>Prognosis of infertility </a:t>
            </a:r>
          </a:p>
          <a:p>
            <a:endParaRPr lang="en-US" dirty="0" smtClean="0"/>
          </a:p>
          <a:p>
            <a:r>
              <a:rPr lang="en-US" dirty="0" smtClean="0"/>
              <a:t>Pregnancy rate within 2 years ranges from 30-40%.</a:t>
            </a:r>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INFERTILITY COUNSELING</a:t>
            </a:r>
            <a:endParaRPr lang="en-US" dirty="0"/>
          </a:p>
        </p:txBody>
      </p:sp>
      <p:sp>
        <p:nvSpPr>
          <p:cNvPr id="3" name="Content Placeholder 2"/>
          <p:cNvSpPr>
            <a:spLocks noGrp="1"/>
          </p:cNvSpPr>
          <p:nvPr>
            <p:ph idx="1"/>
          </p:nvPr>
        </p:nvSpPr>
        <p:spPr/>
        <p:txBody>
          <a:bodyPr/>
          <a:lstStyle/>
          <a:p>
            <a:r>
              <a:rPr lang="en-US" dirty="0" smtClean="0">
                <a:solidFill>
                  <a:srgbClr val="FF0000"/>
                </a:solidFill>
              </a:rPr>
              <a:t> Infertility counseling deals with the psycho- social impact of infertility in terms of : </a:t>
            </a:r>
            <a:r>
              <a:rPr lang="en-US" dirty="0" smtClean="0"/>
              <a:t>– </a:t>
            </a:r>
          </a:p>
          <a:p>
            <a:pPr>
              <a:buNone/>
            </a:pPr>
            <a:r>
              <a:rPr lang="en-US" dirty="0" smtClean="0"/>
              <a:t>  Intervention, – Treatment, and – After effects of both successful and unsuccessful treatments. </a:t>
            </a:r>
          </a:p>
          <a:p>
            <a:r>
              <a:rPr lang="en-US" dirty="0" smtClean="0"/>
              <a:t> It also involves </a:t>
            </a:r>
            <a:r>
              <a:rPr lang="en-US" dirty="0" smtClean="0">
                <a:solidFill>
                  <a:srgbClr val="3333FF"/>
                </a:solidFill>
              </a:rPr>
              <a:t>therapeutic work to </a:t>
            </a:r>
            <a:r>
              <a:rPr lang="en-US" dirty="0" smtClean="0"/>
              <a:t>help patient cope with the consequences of infertility and treatment</a:t>
            </a: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Objectives &amp; need of infertility counseling</a:t>
            </a:r>
            <a:endParaRPr lang="en-US" dirty="0"/>
          </a:p>
        </p:txBody>
      </p:sp>
      <p:sp>
        <p:nvSpPr>
          <p:cNvPr id="3" name="Content Placeholder 2"/>
          <p:cNvSpPr>
            <a:spLocks noGrp="1"/>
          </p:cNvSpPr>
          <p:nvPr>
            <p:ph idx="1"/>
          </p:nvPr>
        </p:nvSpPr>
        <p:spPr/>
        <p:txBody>
          <a:bodyPr/>
          <a:lstStyle/>
          <a:p>
            <a:r>
              <a:rPr lang="en-US" dirty="0" smtClean="0"/>
              <a:t>Informed consent.</a:t>
            </a:r>
          </a:p>
          <a:p>
            <a:r>
              <a:rPr lang="en-US" dirty="0" smtClean="0"/>
              <a:t> To offer coping strategies to couples.</a:t>
            </a:r>
          </a:p>
          <a:p>
            <a:r>
              <a:rPr lang="en-US" dirty="0" smtClean="0"/>
              <a:t> To facilitate decision making.</a:t>
            </a:r>
          </a:p>
          <a:p>
            <a:r>
              <a:rPr lang="en-US" dirty="0" smtClean="0"/>
              <a:t> To offer preparation for procedures.</a:t>
            </a:r>
          </a:p>
          <a:p>
            <a:r>
              <a:rPr lang="en-US" dirty="0" smtClean="0"/>
              <a:t> To help client in achieving a better quality of life.</a:t>
            </a:r>
          </a:p>
          <a:p>
            <a:r>
              <a:rPr lang="en-US" dirty="0" smtClean="0"/>
              <a:t> To provide genetic counseling.</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Counseling Services</a:t>
            </a:r>
          </a:p>
        </p:txBody>
      </p:sp>
      <p:sp>
        <p:nvSpPr>
          <p:cNvPr id="3" name="Content Placeholder 2"/>
          <p:cNvSpPr>
            <a:spLocks noGrp="1"/>
          </p:cNvSpPr>
          <p:nvPr>
            <p:ph idx="1"/>
          </p:nvPr>
        </p:nvSpPr>
        <p:spPr/>
        <p:txBody>
          <a:bodyPr/>
          <a:lstStyle/>
          <a:p>
            <a:r>
              <a:rPr lang="en-US" dirty="0" smtClean="0"/>
              <a:t>IVF- group discussion by staff.</a:t>
            </a:r>
          </a:p>
          <a:p>
            <a:r>
              <a:rPr lang="en-US" dirty="0" smtClean="0"/>
              <a:t> Third party reproduction for both donors and  recipients.</a:t>
            </a:r>
          </a:p>
          <a:p>
            <a:r>
              <a:rPr lang="en-US" dirty="0" smtClean="0"/>
              <a:t> Therapeutic counseling.</a:t>
            </a:r>
          </a:p>
          <a:p>
            <a:r>
              <a:rPr lang="en-US" dirty="0" smtClean="0"/>
              <a:t> Crisis counseling.</a:t>
            </a:r>
          </a:p>
          <a:p>
            <a:r>
              <a:rPr lang="en-US" dirty="0" smtClean="0"/>
              <a:t> Assessment and Follow-up.</a:t>
            </a: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Advantages of infertility counseling</a:t>
            </a:r>
            <a:endParaRPr lang="en-US" dirty="0"/>
          </a:p>
        </p:txBody>
      </p:sp>
      <p:sp>
        <p:nvSpPr>
          <p:cNvPr id="3" name="Content Placeholder 2"/>
          <p:cNvSpPr>
            <a:spLocks noGrp="1"/>
          </p:cNvSpPr>
          <p:nvPr>
            <p:ph idx="1"/>
          </p:nvPr>
        </p:nvSpPr>
        <p:spPr/>
        <p:txBody>
          <a:bodyPr/>
          <a:lstStyle/>
          <a:p>
            <a:r>
              <a:rPr lang="en-US" dirty="0" smtClean="0"/>
              <a:t>Helps to deal with the emotional stress.</a:t>
            </a:r>
          </a:p>
          <a:p>
            <a:r>
              <a:rPr lang="en-US" dirty="0" smtClean="0"/>
              <a:t> Provide extra support.</a:t>
            </a:r>
          </a:p>
          <a:p>
            <a:r>
              <a:rPr lang="en-US" dirty="0" smtClean="0"/>
              <a:t> Allow the client in exploring all possible options for family. </a:t>
            </a:r>
          </a:p>
          <a:p>
            <a:r>
              <a:rPr lang="en-US" dirty="0" smtClean="0"/>
              <a:t>Help the couples in overcoming the dilemmas and  deciding the right fertility treatment.</a:t>
            </a:r>
          </a:p>
          <a:p>
            <a:r>
              <a:rPr lang="en-US" dirty="0" smtClean="0"/>
              <a:t> Explains about the infertility management and  specific treatment.</a:t>
            </a: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 of Nurse in Infertility counseling: –</a:t>
            </a:r>
            <a:endParaRPr lang="en-US" dirty="0"/>
          </a:p>
        </p:txBody>
      </p:sp>
      <p:sp>
        <p:nvSpPr>
          <p:cNvPr id="3" name="Content Placeholder 2"/>
          <p:cNvSpPr>
            <a:spLocks noGrp="1"/>
          </p:cNvSpPr>
          <p:nvPr>
            <p:ph idx="1"/>
          </p:nvPr>
        </p:nvSpPr>
        <p:spPr/>
        <p:txBody>
          <a:bodyPr/>
          <a:lstStyle/>
          <a:p>
            <a:r>
              <a:rPr lang="en-US" dirty="0" smtClean="0"/>
              <a:t>Receiving the patient ,family and make them accessible.</a:t>
            </a:r>
          </a:p>
          <a:p>
            <a:r>
              <a:rPr lang="en-US" dirty="0" smtClean="0"/>
              <a:t>  Comfortable for counseling. –Fertility nurse specialists provide care for the individuals and couples before, during, and after fertility treatment.</a:t>
            </a:r>
          </a:p>
          <a:p>
            <a:r>
              <a:rPr lang="en-US" dirty="0" smtClean="0"/>
              <a:t>Nurse need to obtain history as prenatal, family and other relevant history. </a:t>
            </a:r>
          </a:p>
          <a:p>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pPr>
              <a:lnSpc>
                <a:spcPct val="150000"/>
              </a:lnSpc>
            </a:pPr>
            <a:r>
              <a:rPr lang="en-US" dirty="0" smtClean="0"/>
              <a:t>Nurse has to perform primary physical examination and collect other relevant information regarding patient of reports.</a:t>
            </a:r>
          </a:p>
          <a:p>
            <a:pPr>
              <a:lnSpc>
                <a:spcPct val="150000"/>
              </a:lnSpc>
            </a:pPr>
            <a:r>
              <a:rPr lang="en-US" dirty="0" smtClean="0"/>
              <a:t>Give psychological support throughout the counseling</a:t>
            </a:r>
          </a:p>
          <a:p>
            <a:pPr>
              <a:lnSpc>
                <a:spcPct val="150000"/>
              </a:lnSpc>
            </a:pPr>
            <a:r>
              <a:rPr lang="en-US" dirty="0" smtClean="0"/>
              <a:t>Collect other information about tests, reports and documents.</a:t>
            </a:r>
          </a:p>
          <a:p>
            <a:pPr>
              <a:lnSpc>
                <a:spcPct val="150000"/>
              </a:lnSpc>
            </a:pPr>
            <a:r>
              <a:rPr lang="en-US" dirty="0" smtClean="0"/>
              <a:t> Establish plan of care with family and co- ordinate care with other health care professional</a:t>
            </a:r>
          </a:p>
          <a:p>
            <a:pPr>
              <a:lnSpc>
                <a:spcPct val="150000"/>
              </a:lnSpc>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3270</TotalTime>
  <Words>4563</Words>
  <Application>Microsoft Office PowerPoint</Application>
  <PresentationFormat>On-screen Show (4:3)</PresentationFormat>
  <Paragraphs>587</Paragraphs>
  <Slides>124</Slides>
  <Notes>0</Notes>
  <HiddenSlides>0</HiddenSlides>
  <MMClips>0</MMClips>
  <ScaleCrop>false</ScaleCrop>
  <HeadingPairs>
    <vt:vector size="4" baseType="variant">
      <vt:variant>
        <vt:lpstr>Theme</vt:lpstr>
      </vt:variant>
      <vt:variant>
        <vt:i4>1</vt:i4>
      </vt:variant>
      <vt:variant>
        <vt:lpstr>Slide Titles</vt:lpstr>
      </vt:variant>
      <vt:variant>
        <vt:i4>124</vt:i4>
      </vt:variant>
    </vt:vector>
  </HeadingPairs>
  <TitlesOfParts>
    <vt:vector size="125" baseType="lpstr">
      <vt:lpstr>Opulent</vt:lpstr>
      <vt:lpstr>INFERTILITY</vt:lpstr>
      <vt:lpstr>Central objective  </vt:lpstr>
      <vt:lpstr> specific OBJECTIVES</vt:lpstr>
      <vt:lpstr>Slide 4</vt:lpstr>
      <vt:lpstr>INFERTILITY - DEFINITION</vt:lpstr>
      <vt:lpstr>types</vt:lpstr>
      <vt:lpstr>INCIDENCE OF INFERTILITY</vt:lpstr>
      <vt:lpstr>MALE INFERTILITY</vt:lpstr>
      <vt:lpstr>CAUSES OF MALE INFERTILITY</vt:lpstr>
      <vt:lpstr>Slide 10</vt:lpstr>
      <vt:lpstr>Cont…</vt:lpstr>
      <vt:lpstr>Slide 12</vt:lpstr>
      <vt:lpstr>Slide 13</vt:lpstr>
      <vt:lpstr>Slide 14</vt:lpstr>
      <vt:lpstr>INVESTIGATIONS IN MALE INFERTILITY</vt:lpstr>
      <vt:lpstr>Slide 16</vt:lpstr>
      <vt:lpstr>Slide 17</vt:lpstr>
      <vt:lpstr>INVESTIGATIONS IN MALE INFERTILITY</vt:lpstr>
      <vt:lpstr>Slide 19</vt:lpstr>
      <vt:lpstr>Slide 20</vt:lpstr>
      <vt:lpstr>Slide 21</vt:lpstr>
      <vt:lpstr>FEMALE INFERTILITY</vt:lpstr>
      <vt:lpstr>CAUSES OF FEMALE INFERTILITY</vt:lpstr>
      <vt:lpstr>Slide 24</vt:lpstr>
      <vt:lpstr>Cont…..</vt:lpstr>
      <vt:lpstr>Slide 26</vt:lpstr>
      <vt:lpstr>Slide 27</vt:lpstr>
      <vt:lpstr>Slide 28</vt:lpstr>
      <vt:lpstr>Slide 29</vt:lpstr>
      <vt:lpstr>Slide 30</vt:lpstr>
      <vt:lpstr>Diagnosis of ovulation  </vt:lpstr>
      <vt:lpstr>Slide 32</vt:lpstr>
      <vt:lpstr>Slide 33</vt:lpstr>
      <vt:lpstr>Slide 34</vt:lpstr>
      <vt:lpstr>Tubal factors </vt:lpstr>
      <vt:lpstr>1 Insufflation test (rubins Test)</vt:lpstr>
      <vt:lpstr>2 Hystero salpingogram(HSG)</vt:lpstr>
      <vt:lpstr>Slide 38</vt:lpstr>
      <vt:lpstr>Slide 39</vt:lpstr>
      <vt:lpstr>5 Sonohysterosalpingography  </vt:lpstr>
      <vt:lpstr>Slide 41</vt:lpstr>
      <vt:lpstr>Slide 42</vt:lpstr>
      <vt:lpstr>MANAGEMENT OF INFERTILITY IN MALES</vt:lpstr>
      <vt:lpstr>Slide 44</vt:lpstr>
      <vt:lpstr>Slide 45</vt:lpstr>
      <vt:lpstr>Slide 46</vt:lpstr>
      <vt:lpstr>Slide 47</vt:lpstr>
      <vt:lpstr>Surgical management </vt:lpstr>
      <vt:lpstr>Slide 49</vt:lpstr>
      <vt:lpstr>mANAGEMENT  Female infertility</vt:lpstr>
      <vt:lpstr>cont</vt:lpstr>
      <vt:lpstr>Slide 52</vt:lpstr>
      <vt:lpstr>Slide 53</vt:lpstr>
      <vt:lpstr>Slide 54</vt:lpstr>
      <vt:lpstr>Slide 55</vt:lpstr>
      <vt:lpstr>Slide 56</vt:lpstr>
      <vt:lpstr>Slide 57</vt:lpstr>
      <vt:lpstr>ASSISTED REPRODUCTIVE TECHNOLOGY</vt:lpstr>
      <vt:lpstr>Indications for ART</vt:lpstr>
      <vt:lpstr>1 INTRAUTERINE INSEMINATION (IUI)</vt:lpstr>
      <vt:lpstr>Slide 61</vt:lpstr>
      <vt:lpstr>INTRA UTERINE INSEMINATION</vt:lpstr>
      <vt:lpstr>Slide 63</vt:lpstr>
      <vt:lpstr>   2 .Invitro fertilization(IVF)  1978</vt:lpstr>
      <vt:lpstr>   Indications </vt:lpstr>
      <vt:lpstr>       Method  </vt:lpstr>
      <vt:lpstr>Steps of IVF </vt:lpstr>
      <vt:lpstr>Slide 68</vt:lpstr>
      <vt:lpstr>INVITRO FERTILISATION AND EMBRYO TRANSFER</vt:lpstr>
      <vt:lpstr>Slide 70</vt:lpstr>
      <vt:lpstr> 3 .Gamate  intra fallopian transfer   (GIFT) 1984</vt:lpstr>
      <vt:lpstr>Slide 72</vt:lpstr>
      <vt:lpstr>Slide 73</vt:lpstr>
      <vt:lpstr>Slide 74</vt:lpstr>
      <vt:lpstr>Slide 75</vt:lpstr>
      <vt:lpstr> 4 .ZYGOTE INTRAFALLOPIAN TRANSFER (ZIFT)1986</vt:lpstr>
      <vt:lpstr>Cont…</vt:lpstr>
      <vt:lpstr>   5.   intra cytoplasmic sperm injection    ( ICSI) 1992</vt:lpstr>
      <vt:lpstr>  </vt:lpstr>
      <vt:lpstr>Slide 80</vt:lpstr>
      <vt:lpstr>Slide 81</vt:lpstr>
      <vt:lpstr>6 .Embyo cryopreservation </vt:lpstr>
      <vt:lpstr>Slide 83</vt:lpstr>
      <vt:lpstr>Slide 84</vt:lpstr>
      <vt:lpstr>Slide 85</vt:lpstr>
      <vt:lpstr>11 .Embryo or oocyte  DONATION</vt:lpstr>
      <vt:lpstr>Slide 87</vt:lpstr>
      <vt:lpstr>Slide 88</vt:lpstr>
      <vt:lpstr>Alternative to childbirth </vt:lpstr>
      <vt:lpstr>Slide 90</vt:lpstr>
      <vt:lpstr>Advantages of ART </vt:lpstr>
      <vt:lpstr>Health hazards of art</vt:lpstr>
      <vt:lpstr>Slide 93</vt:lpstr>
      <vt:lpstr>INFERTILITY COUNSELING</vt:lpstr>
      <vt:lpstr>Objectives &amp; need of infertility counseling</vt:lpstr>
      <vt:lpstr>  Counseling Services</vt:lpstr>
      <vt:lpstr>Advantages of infertility counseling</vt:lpstr>
      <vt:lpstr>Role of Nurse in Infertility counseling: –</vt:lpstr>
      <vt:lpstr>Contd…</vt:lpstr>
      <vt:lpstr>Contd…</vt:lpstr>
      <vt:lpstr>   cont…</vt:lpstr>
      <vt:lpstr> cont…</vt:lpstr>
      <vt:lpstr>ETHICAL &amp; LEGAL ASPECT OF ASSISTED REPRODUCTION TECNOLOGY (ART)</vt:lpstr>
      <vt:lpstr>Is ART ethical?</vt:lpstr>
      <vt:lpstr>Slide 105</vt:lpstr>
      <vt:lpstr>Slide 106</vt:lpstr>
      <vt:lpstr>Use of Donor Eggs/Sperm </vt:lpstr>
      <vt:lpstr>Couples ethical dilemmas</vt:lpstr>
      <vt:lpstr> Embryo cryopreservation </vt:lpstr>
      <vt:lpstr>Surrogacy and Gestational Carriers</vt:lpstr>
      <vt:lpstr>Contd….</vt:lpstr>
      <vt:lpstr> Preimplantation Genetic Testing </vt:lpstr>
      <vt:lpstr>Cost and Financing of ART </vt:lpstr>
      <vt:lpstr>ART in People Living with HIV</vt:lpstr>
      <vt:lpstr>ART for Unmarried and Same Sex Couples</vt:lpstr>
      <vt:lpstr>Possible Deleterious Effects of ART</vt:lpstr>
      <vt:lpstr>Reporting Regulations</vt:lpstr>
      <vt:lpstr>Multiple Gestation Pregnancies</vt:lpstr>
      <vt:lpstr>Ethical considerations in abortion</vt:lpstr>
      <vt:lpstr>Conclusion </vt:lpstr>
      <vt:lpstr>Slide 121</vt:lpstr>
      <vt:lpstr>References</vt:lpstr>
      <vt:lpstr>Slide 123</vt:lpstr>
      <vt:lpstr>Slide 124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INFERTILITY</dc:title>
  <dc:creator>VAIO</dc:creator>
  <cp:lastModifiedBy>ccc</cp:lastModifiedBy>
  <cp:revision>86</cp:revision>
  <dcterms:created xsi:type="dcterms:W3CDTF">2013-05-24T16:17:01Z</dcterms:created>
  <dcterms:modified xsi:type="dcterms:W3CDTF">2021-07-15T05:33:55Z</dcterms:modified>
</cp:coreProperties>
</file>