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72" r:id="rId7"/>
    <p:sldId id="260" r:id="rId8"/>
    <p:sldId id="273" r:id="rId9"/>
    <p:sldId id="261" r:id="rId10"/>
    <p:sldId id="262" r:id="rId11"/>
    <p:sldId id="274" r:id="rId12"/>
    <p:sldId id="263" r:id="rId13"/>
    <p:sldId id="264" r:id="rId14"/>
    <p:sldId id="275" r:id="rId15"/>
    <p:sldId id="265" r:id="rId16"/>
    <p:sldId id="276" r:id="rId17"/>
    <p:sldId id="266" r:id="rId18"/>
    <p:sldId id="277" r:id="rId19"/>
    <p:sldId id="278" r:id="rId20"/>
    <p:sldId id="279" r:id="rId21"/>
    <p:sldId id="280" r:id="rId22"/>
    <p:sldId id="282" r:id="rId23"/>
    <p:sldId id="267" r:id="rId24"/>
    <p:sldId id="281" r:id="rId25"/>
    <p:sldId id="283" r:id="rId26"/>
    <p:sldId id="284" r:id="rId27"/>
    <p:sldId id="286" r:id="rId28"/>
    <p:sldId id="285" r:id="rId29"/>
    <p:sldId id="268" r:id="rId30"/>
    <p:sldId id="269" r:id="rId31"/>
    <p:sldId id="2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84"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a:t/>
            </a:r>
            <a:br>
              <a:rPr lang="en-IN" dirty="0"/>
            </a:br>
            <a:r>
              <a:rPr lang="en-IN" dirty="0" smtClean="0"/>
              <a:t/>
            </a:r>
            <a:br>
              <a:rPr lang="en-IN" dirty="0" smtClean="0"/>
            </a:br>
            <a:r>
              <a:rPr lang="en-IN" b="1" dirty="0" smtClean="0"/>
              <a:t>Wound</a:t>
            </a:r>
            <a:r>
              <a:rPr lang="en-IN" dirty="0"/>
              <a:t/>
            </a:r>
            <a:br>
              <a:rPr lang="en-IN" dirty="0"/>
            </a:br>
            <a:r>
              <a:rPr lang="en-IN" dirty="0" smtClean="0"/>
              <a:t/>
            </a:r>
            <a:br>
              <a:rPr lang="en-IN" dirty="0" smtClean="0"/>
            </a:br>
            <a:endParaRPr lang="en-IN" dirty="0"/>
          </a:p>
        </p:txBody>
      </p:sp>
      <p:sp>
        <p:nvSpPr>
          <p:cNvPr id="3" name="Subtitle 2"/>
          <p:cNvSpPr>
            <a:spLocks noGrp="1"/>
          </p:cNvSpPr>
          <p:nvPr>
            <p:ph type="subTitle" idx="1"/>
          </p:nvPr>
        </p:nvSpPr>
        <p:spPr/>
        <p:txBody>
          <a:bodyPr/>
          <a:lstStyle/>
          <a:p>
            <a:r>
              <a:rPr lang="en-IN" dirty="0" smtClean="0"/>
              <a:t>SHIBI P GEORGE</a:t>
            </a:r>
          </a:p>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90" y="609600"/>
            <a:ext cx="2958810" cy="30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392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1. Pressure Injuries</a:t>
            </a:r>
            <a:endParaRPr lang="en-IN" dirty="0"/>
          </a:p>
        </p:txBody>
      </p:sp>
      <p:sp>
        <p:nvSpPr>
          <p:cNvPr id="3" name="Content Placeholder 2"/>
          <p:cNvSpPr>
            <a:spLocks noGrp="1"/>
          </p:cNvSpPr>
          <p:nvPr>
            <p:ph idx="1"/>
          </p:nvPr>
        </p:nvSpPr>
        <p:spPr/>
        <p:txBody>
          <a:bodyPr/>
          <a:lstStyle/>
          <a:p>
            <a:r>
              <a:rPr lang="en-IN" b="1" dirty="0" smtClean="0"/>
              <a:t>-</a:t>
            </a:r>
            <a:r>
              <a:rPr lang="en-IN" b="1" dirty="0"/>
              <a:t> </a:t>
            </a:r>
            <a:r>
              <a:rPr lang="en-IN" dirty="0"/>
              <a:t>Also known as bedsores, pressure sores, or decubitus ulcers, these wounds cause when there is a pressure and/or shearing force on the skin</a:t>
            </a:r>
            <a:r>
              <a:rPr lang="en-IN" dirty="0" smtClean="0"/>
              <a:t>.</a:t>
            </a:r>
          </a:p>
          <a:p>
            <a:r>
              <a:rPr lang="en-IN" dirty="0" smtClean="0"/>
              <a:t> </a:t>
            </a:r>
            <a:r>
              <a:rPr lang="en-IN" dirty="0"/>
              <a:t>The people who are more prone to these chronic wounds are with limited mobility due to any medical illness or unable to walk, move all or part of their body to a different position.</a:t>
            </a:r>
          </a:p>
          <a:p>
            <a:endParaRPr lang="en-IN" dirty="0"/>
          </a:p>
        </p:txBody>
      </p:sp>
    </p:spTree>
    <p:extLst>
      <p:ext uri="{BB962C8B-B14F-4D97-AF65-F5344CB8AC3E}">
        <p14:creationId xmlns:p14="http://schemas.microsoft.com/office/powerpoint/2010/main" val="1485116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BEDSORE</a:t>
            </a:r>
            <a:endParaRPr lang="en-IN"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1" y="1524001"/>
            <a:ext cx="4595812" cy="325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83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2. Diabetic Ulcers</a:t>
            </a:r>
            <a:endParaRPr lang="en-IN" dirty="0"/>
          </a:p>
        </p:txBody>
      </p:sp>
      <p:sp>
        <p:nvSpPr>
          <p:cNvPr id="3" name="Content Placeholder 2"/>
          <p:cNvSpPr>
            <a:spLocks noGrp="1"/>
          </p:cNvSpPr>
          <p:nvPr>
            <p:ph idx="1"/>
          </p:nvPr>
        </p:nvSpPr>
        <p:spPr/>
        <p:txBody>
          <a:bodyPr/>
          <a:lstStyle/>
          <a:p>
            <a:r>
              <a:rPr lang="en-IN" b="1" dirty="0" smtClean="0"/>
              <a:t>-</a:t>
            </a:r>
            <a:r>
              <a:rPr lang="en-IN" b="1" dirty="0"/>
              <a:t> </a:t>
            </a:r>
            <a:r>
              <a:rPr lang="en-IN" dirty="0"/>
              <a:t>These ulcers generally occur on the feet and are a result of changes to nerves and circulation in the body caused by diabetes. It includes Neuropathic, Ischaemic, and </a:t>
            </a:r>
            <a:r>
              <a:rPr lang="en-IN" dirty="0" err="1"/>
              <a:t>Neuro</a:t>
            </a:r>
            <a:r>
              <a:rPr lang="en-IN" dirty="0"/>
              <a:t>-ischaemic.</a:t>
            </a:r>
          </a:p>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4" y="3914775"/>
            <a:ext cx="300037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539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Clean or Contaminated</a:t>
            </a:r>
            <a:endParaRPr lang="en-IN" dirty="0"/>
          </a:p>
        </p:txBody>
      </p:sp>
      <p:sp>
        <p:nvSpPr>
          <p:cNvPr id="3" name="Content Placeholder 2"/>
          <p:cNvSpPr>
            <a:spLocks noGrp="1"/>
          </p:cNvSpPr>
          <p:nvPr>
            <p:ph idx="1"/>
          </p:nvPr>
        </p:nvSpPr>
        <p:spPr/>
        <p:txBody>
          <a:bodyPr>
            <a:normAutofit/>
          </a:bodyPr>
          <a:lstStyle/>
          <a:p>
            <a:pPr lvl="0"/>
            <a:r>
              <a:rPr lang="en-IN" b="1" dirty="0" smtClean="0"/>
              <a:t>-</a:t>
            </a:r>
            <a:r>
              <a:rPr lang="en-IN" b="1" dirty="0"/>
              <a:t> </a:t>
            </a:r>
            <a:r>
              <a:rPr lang="en-IN" dirty="0"/>
              <a:t>Wounds can also be classified on the basis if they are clean or contaminated</a:t>
            </a:r>
            <a:r>
              <a:rPr lang="en-IN" dirty="0" smtClean="0"/>
              <a:t>.</a:t>
            </a:r>
          </a:p>
          <a:p>
            <a:pPr lvl="0"/>
            <a:r>
              <a:rPr lang="en-IN" dirty="0" smtClean="0"/>
              <a:t> </a:t>
            </a:r>
            <a:r>
              <a:rPr lang="en-IN" dirty="0"/>
              <a:t>Clean wounds are those that do not have any foreign material or debris </a:t>
            </a:r>
            <a:r>
              <a:rPr lang="en-IN" dirty="0" smtClean="0"/>
              <a:t>inside</a:t>
            </a:r>
          </a:p>
          <a:p>
            <a:pPr lvl="0"/>
            <a:r>
              <a:rPr lang="en-IN" dirty="0" smtClean="0"/>
              <a:t> </a:t>
            </a:r>
            <a:r>
              <a:rPr lang="en-IN" dirty="0"/>
              <a:t>contaminated wounds or infected wounds are those that might have some dirt, bacteria, or other foreign </a:t>
            </a:r>
            <a:r>
              <a:rPr lang="en-IN" smtClean="0"/>
              <a:t>meterials. </a:t>
            </a:r>
            <a:endParaRPr lang="en-IN" dirty="0" smtClean="0"/>
          </a:p>
          <a:p>
            <a:endParaRPr lang="en-IN" dirty="0"/>
          </a:p>
        </p:txBody>
      </p:sp>
    </p:spTree>
    <p:extLst>
      <p:ext uri="{BB962C8B-B14F-4D97-AF65-F5344CB8AC3E}">
        <p14:creationId xmlns:p14="http://schemas.microsoft.com/office/powerpoint/2010/main" val="1212666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26289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28575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426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Internal or External</a:t>
            </a:r>
            <a:endParaRPr lang="en-IN" dirty="0"/>
          </a:p>
        </p:txBody>
      </p:sp>
      <p:sp>
        <p:nvSpPr>
          <p:cNvPr id="3" name="Content Placeholder 2"/>
          <p:cNvSpPr>
            <a:spLocks noGrp="1"/>
          </p:cNvSpPr>
          <p:nvPr>
            <p:ph idx="1"/>
          </p:nvPr>
        </p:nvSpPr>
        <p:spPr/>
        <p:txBody>
          <a:bodyPr/>
          <a:lstStyle/>
          <a:p>
            <a:pPr lvl="0"/>
            <a:r>
              <a:rPr lang="en-IN" b="1" dirty="0" smtClean="0"/>
              <a:t>-</a:t>
            </a:r>
            <a:r>
              <a:rPr lang="en-IN" b="1" dirty="0"/>
              <a:t> </a:t>
            </a:r>
            <a:r>
              <a:rPr lang="en-IN" dirty="0"/>
              <a:t>Wounds can also be internal or external. </a:t>
            </a:r>
            <a:endParaRPr lang="en-IN" dirty="0" smtClean="0"/>
          </a:p>
          <a:p>
            <a:pPr lvl="0"/>
            <a:r>
              <a:rPr lang="en-IN" dirty="0" smtClean="0"/>
              <a:t>Internal </a:t>
            </a:r>
            <a:r>
              <a:rPr lang="en-IN" dirty="0"/>
              <a:t>wounds can be due to impaired circulation, nervous system functions, neuropathy or medical illness, or decreased supply of blood, oxygen, or other nutrients </a:t>
            </a:r>
            <a:endParaRPr lang="en-IN" dirty="0" smtClean="0"/>
          </a:p>
          <a:p>
            <a:pPr lvl="0"/>
            <a:r>
              <a:rPr lang="en-IN" dirty="0" smtClean="0"/>
              <a:t> </a:t>
            </a:r>
            <a:r>
              <a:rPr lang="en-IN" dirty="0"/>
              <a:t>external wounds can be due to an outside force or trauma caused by penetrating objects or non-penetrating trauma. </a:t>
            </a:r>
          </a:p>
          <a:p>
            <a:endParaRPr lang="en-IN" dirty="0"/>
          </a:p>
        </p:txBody>
      </p:sp>
    </p:spTree>
    <p:extLst>
      <p:ext uri="{BB962C8B-B14F-4D97-AF65-F5344CB8AC3E}">
        <p14:creationId xmlns:p14="http://schemas.microsoft.com/office/powerpoint/2010/main" val="1403150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3124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90800"/>
            <a:ext cx="401222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388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Non-penetrating Wounds:</a:t>
            </a:r>
            <a:r>
              <a:rPr lang="en-IN" dirty="0"/>
              <a:t> These wounds are the result of blunt trauma or friction with other surfaces. It includes:</a:t>
            </a:r>
          </a:p>
          <a:p>
            <a:pPr lvl="0"/>
            <a:r>
              <a:rPr lang="en-IN" dirty="0"/>
              <a:t>Abrasions </a:t>
            </a:r>
          </a:p>
          <a:p>
            <a:pPr lvl="0"/>
            <a:r>
              <a:rPr lang="en-IN" dirty="0"/>
              <a:t>Lacerations </a:t>
            </a:r>
          </a:p>
          <a:p>
            <a:pPr lvl="0"/>
            <a:r>
              <a:rPr lang="en-IN" dirty="0"/>
              <a:t>Bruises </a:t>
            </a:r>
          </a:p>
          <a:p>
            <a:pPr lvl="0"/>
            <a:r>
              <a:rPr lang="en-IN" dirty="0"/>
              <a:t>Concussions </a:t>
            </a:r>
          </a:p>
          <a:p>
            <a:endParaRPr lang="en-IN" dirty="0"/>
          </a:p>
        </p:txBody>
      </p:sp>
    </p:spTree>
    <p:extLst>
      <p:ext uri="{BB962C8B-B14F-4D97-AF65-F5344CB8AC3E}">
        <p14:creationId xmlns:p14="http://schemas.microsoft.com/office/powerpoint/2010/main" val="3831129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dirty="0"/>
              <a:t>Abrasions </a:t>
            </a:r>
            <a:br>
              <a:rPr lang="en-IN" dirty="0"/>
            </a:br>
            <a:endParaRPr lang="en-IN"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3962400"/>
            <a:ext cx="23812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5400" y="2514600"/>
            <a:ext cx="7086600" cy="646331"/>
          </a:xfrm>
          <a:prstGeom prst="rect">
            <a:avLst/>
          </a:prstGeom>
        </p:spPr>
        <p:txBody>
          <a:bodyPr wrap="square">
            <a:spAutoFit/>
          </a:bodyPr>
          <a:lstStyle/>
          <a:p>
            <a:r>
              <a:rPr lang="en-IN" dirty="0"/>
              <a:t>An abrasion is a type of open wound that's caused by the skin rubbing against a rough surface. It may be called a scrape or a graze.</a:t>
            </a:r>
          </a:p>
        </p:txBody>
      </p:sp>
    </p:spTree>
    <p:extLst>
      <p:ext uri="{BB962C8B-B14F-4D97-AF65-F5344CB8AC3E}">
        <p14:creationId xmlns:p14="http://schemas.microsoft.com/office/powerpoint/2010/main" val="3773819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Lacerations </a:t>
            </a:r>
            <a:br>
              <a:rPr lang="en-IN" dirty="0"/>
            </a:br>
            <a:endParaRPr lang="en-IN"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4114800"/>
            <a:ext cx="3048000" cy="233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9200" y="1447800"/>
            <a:ext cx="5638800" cy="1200329"/>
          </a:xfrm>
          <a:prstGeom prst="rect">
            <a:avLst/>
          </a:prstGeom>
        </p:spPr>
        <p:txBody>
          <a:bodyPr wrap="square">
            <a:spAutoFit/>
          </a:bodyPr>
          <a:lstStyle/>
          <a:p>
            <a:r>
              <a:rPr lang="en-IN" dirty="0"/>
              <a:t>A laceration or cut refers to a skin wound. Unlike an abrasion, none of the skin is missing. A cut is typically thought of as a wound caused by a sharp object, like a shard of glass. </a:t>
            </a:r>
          </a:p>
        </p:txBody>
      </p:sp>
    </p:spTree>
    <p:extLst>
      <p:ext uri="{BB962C8B-B14F-4D97-AF65-F5344CB8AC3E}">
        <p14:creationId xmlns:p14="http://schemas.microsoft.com/office/powerpoint/2010/main" val="1982471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WOUND</a:t>
            </a:r>
            <a:endParaRPr lang="en-IN" dirty="0"/>
          </a:p>
        </p:txBody>
      </p:sp>
      <p:sp>
        <p:nvSpPr>
          <p:cNvPr id="3" name="Content Placeholder 2"/>
          <p:cNvSpPr>
            <a:spLocks noGrp="1"/>
          </p:cNvSpPr>
          <p:nvPr>
            <p:ph idx="1"/>
          </p:nvPr>
        </p:nvSpPr>
        <p:spPr/>
        <p:txBody>
          <a:bodyPr/>
          <a:lstStyle/>
          <a:p>
            <a:r>
              <a:rPr lang="en-IN" dirty="0"/>
              <a:t>A wound is any type of damage or breakage on the surface of the skin. </a:t>
            </a:r>
            <a:endParaRPr lang="en-IN" dirty="0" smtClean="0"/>
          </a:p>
          <a:p>
            <a:r>
              <a:rPr lang="en-IN" dirty="0" smtClean="0"/>
              <a:t>The </a:t>
            </a:r>
            <a:r>
              <a:rPr lang="en-IN" dirty="0"/>
              <a:t>wounds can be due to accidents like burns, paper cuts, skin tears or surgical, any underlying disease, or some other skin conditions that may develop in the wound, for example, eczema or psoriasis. </a:t>
            </a:r>
          </a:p>
          <a:p>
            <a:pPr marL="0" indent="0">
              <a:buNone/>
            </a:pPr>
            <a:endParaRPr lang="en-IN" dirty="0"/>
          </a:p>
        </p:txBody>
      </p:sp>
    </p:spTree>
    <p:extLst>
      <p:ext uri="{BB962C8B-B14F-4D97-AF65-F5344CB8AC3E}">
        <p14:creationId xmlns:p14="http://schemas.microsoft.com/office/powerpoint/2010/main" val="3115079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Bruises </a:t>
            </a:r>
            <a:r>
              <a:rPr lang="en-IN" dirty="0" smtClean="0"/>
              <a:t>/CONTUTIONS</a:t>
            </a:r>
            <a:r>
              <a:rPr lang="en-IN" dirty="0"/>
              <a:t/>
            </a:r>
            <a:br>
              <a:rPr lang="en-IN" dirty="0"/>
            </a:br>
            <a:r>
              <a:rPr lang="en-IN" dirty="0"/>
              <a:t> </a:t>
            </a:r>
            <a:br>
              <a:rPr lang="en-IN" dirty="0"/>
            </a:br>
            <a:endParaRPr lang="en-IN"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3581400"/>
            <a:ext cx="248402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1219200"/>
            <a:ext cx="7391400" cy="1477328"/>
          </a:xfrm>
          <a:prstGeom prst="rect">
            <a:avLst/>
          </a:prstGeom>
        </p:spPr>
        <p:txBody>
          <a:bodyPr wrap="square">
            <a:spAutoFit/>
          </a:bodyPr>
          <a:lstStyle/>
          <a:p>
            <a:r>
              <a:rPr lang="en-IN" b="1" dirty="0"/>
              <a:t>Bruises (bleeding into the skin without a cut or laceration) are often occur due to a direct blow to a body part</a:t>
            </a:r>
            <a:r>
              <a:rPr lang="en-IN" dirty="0"/>
              <a:t>; some children with blood clotting difficulties may be more likely to bruise than others. Cuts, wounds and lacerations result from contact with something sharp, such as a knife, glass or saw.</a:t>
            </a:r>
          </a:p>
        </p:txBody>
      </p:sp>
    </p:spTree>
    <p:extLst>
      <p:ext uri="{BB962C8B-B14F-4D97-AF65-F5344CB8AC3E}">
        <p14:creationId xmlns:p14="http://schemas.microsoft.com/office/powerpoint/2010/main" val="3791077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Concussions</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3352800"/>
            <a:ext cx="3881437" cy="251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1447800"/>
            <a:ext cx="8382000" cy="923330"/>
          </a:xfrm>
          <a:prstGeom prst="rect">
            <a:avLst/>
          </a:prstGeom>
        </p:spPr>
        <p:txBody>
          <a:bodyPr wrap="square">
            <a:spAutoFit/>
          </a:bodyPr>
          <a:lstStyle/>
          <a:p>
            <a:r>
              <a:rPr lang="en-IN" b="1" dirty="0"/>
              <a:t>A concussion is a type of closed head injury</a:t>
            </a:r>
            <a:r>
              <a:rPr lang="en-IN" dirty="0"/>
              <a:t>, which is often referred to as a traumatic brain injury or TBI. The symptoms of concussion include headache, dizziness, sleep disturbances, visual changes, difficulty with balance, fatigue and memory problems</a:t>
            </a:r>
          </a:p>
        </p:txBody>
      </p:sp>
    </p:spTree>
    <p:extLst>
      <p:ext uri="{BB962C8B-B14F-4D97-AF65-F5344CB8AC3E}">
        <p14:creationId xmlns:p14="http://schemas.microsoft.com/office/powerpoint/2010/main" val="1891323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AMPUTATIONS</a:t>
            </a:r>
            <a:endParaRPr lang="en-IN" dirty="0"/>
          </a:p>
        </p:txBody>
      </p:sp>
      <p:sp>
        <p:nvSpPr>
          <p:cNvPr id="3" name="Content Placeholder 2"/>
          <p:cNvSpPr>
            <a:spLocks noGrp="1"/>
          </p:cNvSpPr>
          <p:nvPr>
            <p:ph idx="1"/>
          </p:nvPr>
        </p:nvSpPr>
        <p:spPr/>
        <p:txBody>
          <a:bodyPr/>
          <a:lstStyle/>
          <a:p>
            <a:r>
              <a:rPr lang="en-IN" dirty="0" smtClean="0"/>
              <a:t>REMOVAL  BODY PART (LIMBS) </a:t>
            </a:r>
            <a:r>
              <a:rPr lang="en-IN" dirty="0"/>
              <a:t>THROUGH</a:t>
            </a:r>
            <a:r>
              <a:rPr lang="en-IN" dirty="0" smtClean="0"/>
              <a:t> TRAUMA.</a:t>
            </a:r>
            <a:endParaRPr lang="en-IN" dirty="0"/>
          </a:p>
        </p:txBody>
      </p:sp>
    </p:spTree>
    <p:extLst>
      <p:ext uri="{BB962C8B-B14F-4D97-AF65-F5344CB8AC3E}">
        <p14:creationId xmlns:p14="http://schemas.microsoft.com/office/powerpoint/2010/main" val="29480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Penetrating Wounds</a:t>
            </a:r>
            <a:endParaRPr lang="en-IN" dirty="0"/>
          </a:p>
        </p:txBody>
      </p:sp>
      <p:sp>
        <p:nvSpPr>
          <p:cNvPr id="3" name="Content Placeholder 2"/>
          <p:cNvSpPr>
            <a:spLocks noGrp="1"/>
          </p:cNvSpPr>
          <p:nvPr>
            <p:ph idx="1"/>
          </p:nvPr>
        </p:nvSpPr>
        <p:spPr/>
        <p:txBody>
          <a:bodyPr>
            <a:normAutofit fontScale="92500" lnSpcReduction="20000"/>
          </a:bodyPr>
          <a:lstStyle/>
          <a:p>
            <a:r>
              <a:rPr lang="en-IN" b="1" dirty="0"/>
              <a:t>Penetrating Wounds </a:t>
            </a:r>
            <a:r>
              <a:rPr lang="en-IN" dirty="0"/>
              <a:t> They are the result of trauma and break through the full thickness of the skin. It includes:</a:t>
            </a:r>
          </a:p>
          <a:p>
            <a:pPr lvl="0"/>
            <a:r>
              <a:rPr lang="en-IN" dirty="0"/>
              <a:t>Stab wounds</a:t>
            </a:r>
          </a:p>
          <a:p>
            <a:pPr lvl="0"/>
            <a:r>
              <a:rPr lang="en-IN" dirty="0"/>
              <a:t>Cuts </a:t>
            </a:r>
          </a:p>
          <a:p>
            <a:pPr lvl="0"/>
            <a:r>
              <a:rPr lang="en-IN" dirty="0"/>
              <a:t>Surgical wounds etc.</a:t>
            </a:r>
          </a:p>
          <a:p>
            <a:r>
              <a:rPr lang="en-IN" dirty="0"/>
              <a:t>Each type of wound has a different approach and method of treatment. Minor wounds can be treated by a regular medical practitioner but if you see any signs of </a:t>
            </a:r>
            <a:r>
              <a:rPr lang="en-IN" dirty="0" smtClean="0"/>
              <a:t>infection</a:t>
            </a:r>
            <a:r>
              <a:rPr lang="en-IN" dirty="0"/>
              <a:t> </a:t>
            </a:r>
            <a:r>
              <a:rPr lang="en-IN" dirty="0" smtClean="0"/>
              <a:t>WOUND CARE SPECILIST</a:t>
            </a:r>
            <a:endParaRPr lang="en-IN" dirty="0"/>
          </a:p>
        </p:txBody>
      </p:sp>
    </p:spTree>
    <p:extLst>
      <p:ext uri="{BB962C8B-B14F-4D97-AF65-F5344CB8AC3E}">
        <p14:creationId xmlns:p14="http://schemas.microsoft.com/office/powerpoint/2010/main" val="1903539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STAB..</a:t>
            </a:r>
            <a:endParaRPr lang="en-IN" dirty="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922582"/>
            <a:ext cx="3824287" cy="286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690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COMPLICATIONS OF WOUND</a:t>
            </a:r>
            <a:endParaRPr lang="en-IN" dirty="0"/>
          </a:p>
        </p:txBody>
      </p:sp>
      <p:sp>
        <p:nvSpPr>
          <p:cNvPr id="3" name="Content Placeholder 2"/>
          <p:cNvSpPr>
            <a:spLocks noGrp="1"/>
          </p:cNvSpPr>
          <p:nvPr>
            <p:ph idx="1"/>
          </p:nvPr>
        </p:nvSpPr>
        <p:spPr/>
        <p:txBody>
          <a:bodyPr/>
          <a:lstStyle/>
          <a:p>
            <a:r>
              <a:rPr lang="en-IN" dirty="0" smtClean="0"/>
              <a:t>Bleeding</a:t>
            </a:r>
          </a:p>
          <a:p>
            <a:r>
              <a:rPr lang="en-IN" dirty="0" smtClean="0"/>
              <a:t>Infection</a:t>
            </a:r>
            <a:endParaRPr lang="en-IN" dirty="0"/>
          </a:p>
        </p:txBody>
      </p:sp>
    </p:spTree>
    <p:extLst>
      <p:ext uri="{BB962C8B-B14F-4D97-AF65-F5344CB8AC3E}">
        <p14:creationId xmlns:p14="http://schemas.microsoft.com/office/powerpoint/2010/main" val="1627083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a:t>
            </a:r>
            <a:endParaRPr lang="en-IN" dirty="0"/>
          </a:p>
        </p:txBody>
      </p:sp>
      <p:sp>
        <p:nvSpPr>
          <p:cNvPr id="3" name="Content Placeholder 2"/>
          <p:cNvSpPr>
            <a:spLocks noGrp="1"/>
          </p:cNvSpPr>
          <p:nvPr>
            <p:ph idx="1"/>
          </p:nvPr>
        </p:nvSpPr>
        <p:spPr/>
        <p:txBody>
          <a:bodyPr>
            <a:normAutofit fontScale="85000" lnSpcReduction="20000"/>
          </a:bodyPr>
          <a:lstStyle/>
          <a:p>
            <a:pPr marL="12700">
              <a:lnSpc>
                <a:spcPct val="100000"/>
              </a:lnSpc>
              <a:spcBef>
                <a:spcPts val="580"/>
              </a:spcBef>
            </a:pPr>
            <a:r>
              <a:rPr lang="en-IN" b="1" dirty="0">
                <a:latin typeface="Times New Roman"/>
                <a:cs typeface="Times New Roman"/>
              </a:rPr>
              <a:t>Management</a:t>
            </a:r>
            <a:r>
              <a:rPr lang="en-IN" dirty="0">
                <a:latin typeface="Times New Roman"/>
                <a:cs typeface="Times New Roman"/>
              </a:rPr>
              <a:t>:</a:t>
            </a:r>
          </a:p>
          <a:p>
            <a:pPr marL="355600">
              <a:spcBef>
                <a:spcPts val="480"/>
              </a:spcBef>
              <a:buFont typeface="Arial"/>
              <a:buChar char="•"/>
              <a:tabLst>
                <a:tab pos="354965" algn="l"/>
                <a:tab pos="355600" algn="l"/>
              </a:tabLst>
            </a:pPr>
            <a:r>
              <a:rPr lang="en-IN" dirty="0">
                <a:latin typeface="Times New Roman"/>
                <a:cs typeface="Times New Roman"/>
              </a:rPr>
              <a:t>Help </a:t>
            </a:r>
            <a:r>
              <a:rPr lang="en-IN" spc="-5" dirty="0">
                <a:latin typeface="Times New Roman"/>
                <a:cs typeface="Times New Roman"/>
              </a:rPr>
              <a:t>the </a:t>
            </a:r>
            <a:r>
              <a:rPr lang="en-IN" dirty="0">
                <a:latin typeface="Times New Roman"/>
                <a:cs typeface="Times New Roman"/>
              </a:rPr>
              <a:t>person to </a:t>
            </a:r>
            <a:r>
              <a:rPr lang="en-IN" spc="-5" dirty="0">
                <a:solidFill>
                  <a:srgbClr val="FF0000"/>
                </a:solidFill>
                <a:latin typeface="Times New Roman"/>
                <a:cs typeface="Times New Roman"/>
              </a:rPr>
              <a:t>remain </a:t>
            </a:r>
            <a:r>
              <a:rPr lang="en-IN" spc="-10" dirty="0">
                <a:solidFill>
                  <a:srgbClr val="FF0000"/>
                </a:solidFill>
                <a:latin typeface="Times New Roman"/>
                <a:cs typeface="Times New Roman"/>
              </a:rPr>
              <a:t>calm</a:t>
            </a:r>
            <a:r>
              <a:rPr lang="en-IN" spc="-10" dirty="0">
                <a:latin typeface="Times New Roman"/>
                <a:cs typeface="Times New Roman"/>
              </a:rPr>
              <a:t>. </a:t>
            </a:r>
            <a:r>
              <a:rPr lang="en-IN" dirty="0">
                <a:latin typeface="Times New Roman"/>
                <a:cs typeface="Times New Roman"/>
              </a:rPr>
              <a:t>If the cut is </a:t>
            </a:r>
            <a:r>
              <a:rPr lang="en-IN" spc="-10" dirty="0">
                <a:latin typeface="Times New Roman"/>
                <a:cs typeface="Times New Roman"/>
              </a:rPr>
              <a:t>large </a:t>
            </a:r>
            <a:r>
              <a:rPr lang="en-IN" dirty="0">
                <a:latin typeface="Times New Roman"/>
                <a:cs typeface="Times New Roman"/>
              </a:rPr>
              <a:t>or bleeding </a:t>
            </a:r>
            <a:r>
              <a:rPr lang="en-IN" spc="-20" dirty="0">
                <a:latin typeface="Times New Roman"/>
                <a:cs typeface="Times New Roman"/>
              </a:rPr>
              <a:t>heavily,</a:t>
            </a:r>
            <a:r>
              <a:rPr lang="en-IN" spc="-85" dirty="0">
                <a:latin typeface="Times New Roman"/>
                <a:cs typeface="Times New Roman"/>
              </a:rPr>
              <a:t> </a:t>
            </a:r>
            <a:r>
              <a:rPr lang="en-IN" dirty="0">
                <a:latin typeface="Times New Roman"/>
                <a:cs typeface="Times New Roman"/>
              </a:rPr>
              <a:t>have</a:t>
            </a:r>
          </a:p>
          <a:p>
            <a:pPr marL="355600">
              <a:lnSpc>
                <a:spcPct val="100000"/>
              </a:lnSpc>
            </a:pPr>
            <a:r>
              <a:rPr lang="en-IN" dirty="0">
                <a:latin typeface="Times New Roman"/>
                <a:cs typeface="Times New Roman"/>
              </a:rPr>
              <a:t>them </a:t>
            </a:r>
            <a:r>
              <a:rPr lang="en-IN" spc="-5" dirty="0">
                <a:latin typeface="Times New Roman"/>
                <a:cs typeface="Times New Roman"/>
              </a:rPr>
              <a:t>lie</a:t>
            </a:r>
            <a:r>
              <a:rPr lang="en-IN" spc="-50" dirty="0">
                <a:latin typeface="Times New Roman"/>
                <a:cs typeface="Times New Roman"/>
              </a:rPr>
              <a:t> </a:t>
            </a:r>
            <a:r>
              <a:rPr lang="en-IN" spc="5" dirty="0">
                <a:latin typeface="Times New Roman"/>
                <a:cs typeface="Times New Roman"/>
              </a:rPr>
              <a:t>down.</a:t>
            </a:r>
            <a:endParaRPr lang="en-IN" dirty="0">
              <a:latin typeface="Times New Roman"/>
              <a:cs typeface="Times New Roman"/>
            </a:endParaRPr>
          </a:p>
          <a:p>
            <a:pPr marL="355600" marR="428625">
              <a:spcBef>
                <a:spcPts val="480"/>
              </a:spcBef>
              <a:buFont typeface="Arial"/>
              <a:buChar char="•"/>
              <a:tabLst>
                <a:tab pos="419100" algn="l"/>
                <a:tab pos="419734" algn="l"/>
              </a:tabLst>
            </a:pPr>
            <a:r>
              <a:rPr lang="en-IN" dirty="0"/>
              <a:t>	</a:t>
            </a:r>
            <a:r>
              <a:rPr lang="en-IN" dirty="0">
                <a:latin typeface="Times New Roman"/>
                <a:cs typeface="Times New Roman"/>
              </a:rPr>
              <a:t>If the </a:t>
            </a:r>
            <a:r>
              <a:rPr lang="en-IN" spc="5" dirty="0">
                <a:latin typeface="Times New Roman"/>
                <a:cs typeface="Times New Roman"/>
              </a:rPr>
              <a:t>wound </a:t>
            </a:r>
            <a:r>
              <a:rPr lang="en-IN" dirty="0">
                <a:latin typeface="Times New Roman"/>
                <a:cs typeface="Times New Roman"/>
              </a:rPr>
              <a:t>is on an </a:t>
            </a:r>
            <a:r>
              <a:rPr lang="en-IN" spc="-5" dirty="0">
                <a:latin typeface="Times New Roman"/>
                <a:cs typeface="Times New Roman"/>
              </a:rPr>
              <a:t>arm </a:t>
            </a:r>
            <a:r>
              <a:rPr lang="en-IN" dirty="0">
                <a:latin typeface="Times New Roman"/>
                <a:cs typeface="Times New Roman"/>
              </a:rPr>
              <a:t>or </a:t>
            </a:r>
            <a:r>
              <a:rPr lang="en-IN" spc="-5" dirty="0">
                <a:latin typeface="Times New Roman"/>
                <a:cs typeface="Times New Roman"/>
              </a:rPr>
              <a:t>leg, </a:t>
            </a:r>
            <a:r>
              <a:rPr lang="en-IN" dirty="0">
                <a:latin typeface="Times New Roman"/>
                <a:cs typeface="Times New Roman"/>
              </a:rPr>
              <a:t>raise the </a:t>
            </a:r>
            <a:r>
              <a:rPr lang="en-IN" spc="-10" dirty="0">
                <a:latin typeface="Times New Roman"/>
                <a:cs typeface="Times New Roman"/>
              </a:rPr>
              <a:t>limb </a:t>
            </a:r>
            <a:r>
              <a:rPr lang="en-IN" dirty="0">
                <a:latin typeface="Times New Roman"/>
                <a:cs typeface="Times New Roman"/>
              </a:rPr>
              <a:t>above the heart to</a:t>
            </a:r>
            <a:r>
              <a:rPr lang="en-IN" spc="-185" dirty="0">
                <a:latin typeface="Times New Roman"/>
                <a:cs typeface="Times New Roman"/>
              </a:rPr>
              <a:t> </a:t>
            </a:r>
            <a:r>
              <a:rPr lang="en-IN" dirty="0">
                <a:latin typeface="Times New Roman"/>
                <a:cs typeface="Times New Roman"/>
              </a:rPr>
              <a:t>slow  bleeding.</a:t>
            </a:r>
          </a:p>
          <a:p>
            <a:pPr marL="355600">
              <a:spcBef>
                <a:spcPts val="480"/>
              </a:spcBef>
              <a:buFont typeface="Arial"/>
              <a:buChar char="•"/>
              <a:tabLst>
                <a:tab pos="354965" algn="l"/>
                <a:tab pos="355600" algn="l"/>
              </a:tabLst>
            </a:pPr>
            <a:r>
              <a:rPr lang="en-IN" spc="-5" dirty="0">
                <a:latin typeface="Times New Roman"/>
                <a:cs typeface="Times New Roman"/>
              </a:rPr>
              <a:t>Remove </a:t>
            </a:r>
            <a:r>
              <a:rPr lang="en-IN" dirty="0">
                <a:latin typeface="Times New Roman"/>
                <a:cs typeface="Times New Roman"/>
              </a:rPr>
              <a:t>obvious </a:t>
            </a:r>
            <a:r>
              <a:rPr lang="en-IN" dirty="0">
                <a:solidFill>
                  <a:srgbClr val="FF0000"/>
                </a:solidFill>
                <a:latin typeface="Times New Roman"/>
                <a:cs typeface="Times New Roman"/>
              </a:rPr>
              <a:t>debris </a:t>
            </a:r>
            <a:r>
              <a:rPr lang="en-IN" dirty="0">
                <a:latin typeface="Times New Roman"/>
                <a:cs typeface="Times New Roman"/>
              </a:rPr>
              <a:t>from the </a:t>
            </a:r>
            <a:r>
              <a:rPr lang="en-IN" spc="5" dirty="0">
                <a:latin typeface="Times New Roman"/>
                <a:cs typeface="Times New Roman"/>
              </a:rPr>
              <a:t>wound, </a:t>
            </a:r>
            <a:r>
              <a:rPr lang="en-IN" dirty="0">
                <a:latin typeface="Times New Roman"/>
                <a:cs typeface="Times New Roman"/>
              </a:rPr>
              <a:t>such as </a:t>
            </a:r>
            <a:r>
              <a:rPr lang="en-IN" spc="-5" dirty="0">
                <a:solidFill>
                  <a:srgbClr val="FF0000"/>
                </a:solidFill>
                <a:latin typeface="Times New Roman"/>
                <a:cs typeface="Times New Roman"/>
              </a:rPr>
              <a:t>sticks </a:t>
            </a:r>
            <a:r>
              <a:rPr lang="en-IN" dirty="0">
                <a:latin typeface="Times New Roman"/>
                <a:cs typeface="Times New Roman"/>
              </a:rPr>
              <a:t>or</a:t>
            </a:r>
            <a:r>
              <a:rPr lang="en-IN" spc="-170" dirty="0">
                <a:latin typeface="Times New Roman"/>
                <a:cs typeface="Times New Roman"/>
              </a:rPr>
              <a:t> </a:t>
            </a:r>
            <a:r>
              <a:rPr lang="en-IN" dirty="0">
                <a:latin typeface="Times New Roman"/>
                <a:cs typeface="Times New Roman"/>
              </a:rPr>
              <a:t>grass.</a:t>
            </a:r>
          </a:p>
          <a:p>
            <a:pPr marL="419100" indent="-407034">
              <a:spcBef>
                <a:spcPts val="480"/>
              </a:spcBef>
              <a:buFont typeface="Arial"/>
              <a:buChar char="•"/>
              <a:tabLst>
                <a:tab pos="419100" algn="l"/>
                <a:tab pos="419734" algn="l"/>
              </a:tabLst>
            </a:pPr>
            <a:r>
              <a:rPr lang="en-IN" dirty="0">
                <a:latin typeface="Times New Roman"/>
                <a:cs typeface="Times New Roman"/>
              </a:rPr>
              <a:t>If the object is </a:t>
            </a:r>
            <a:r>
              <a:rPr lang="en-IN" spc="-5" dirty="0">
                <a:solidFill>
                  <a:srgbClr val="FF0000"/>
                </a:solidFill>
                <a:latin typeface="Times New Roman"/>
                <a:cs typeface="Times New Roman"/>
              </a:rPr>
              <a:t>embedded </a:t>
            </a:r>
            <a:r>
              <a:rPr lang="en-IN" dirty="0">
                <a:latin typeface="Times New Roman"/>
                <a:cs typeface="Times New Roman"/>
              </a:rPr>
              <a:t>in the </a:t>
            </a:r>
            <a:r>
              <a:rPr lang="en-IN" spc="-25" dirty="0">
                <a:latin typeface="Times New Roman"/>
                <a:cs typeface="Times New Roman"/>
              </a:rPr>
              <a:t>body, </a:t>
            </a:r>
            <a:r>
              <a:rPr lang="en-IN" dirty="0">
                <a:latin typeface="Times New Roman"/>
                <a:cs typeface="Times New Roman"/>
              </a:rPr>
              <a:t>do </a:t>
            </a:r>
            <a:r>
              <a:rPr lang="en-IN" spc="5" dirty="0">
                <a:solidFill>
                  <a:srgbClr val="FF0000"/>
                </a:solidFill>
                <a:latin typeface="Times New Roman"/>
                <a:cs typeface="Times New Roman"/>
              </a:rPr>
              <a:t>NOT </a:t>
            </a:r>
            <a:r>
              <a:rPr lang="en-IN" dirty="0">
                <a:solidFill>
                  <a:srgbClr val="FF0000"/>
                </a:solidFill>
                <a:latin typeface="Times New Roman"/>
                <a:cs typeface="Times New Roman"/>
              </a:rPr>
              <a:t>remove</a:t>
            </a:r>
            <a:r>
              <a:rPr lang="en-IN" spc="-180" dirty="0">
                <a:solidFill>
                  <a:srgbClr val="FF0000"/>
                </a:solidFill>
                <a:latin typeface="Times New Roman"/>
                <a:cs typeface="Times New Roman"/>
              </a:rPr>
              <a:t> </a:t>
            </a:r>
            <a:r>
              <a:rPr lang="en-IN" spc="-5" dirty="0">
                <a:latin typeface="Times New Roman"/>
                <a:cs typeface="Times New Roman"/>
              </a:rPr>
              <a:t>it.</a:t>
            </a:r>
            <a:endParaRPr lang="en-IN" dirty="0">
              <a:latin typeface="Times New Roman"/>
              <a:cs typeface="Times New Roman"/>
            </a:endParaRPr>
          </a:p>
          <a:p>
            <a:pPr marL="355600">
              <a:spcBef>
                <a:spcPts val="484"/>
              </a:spcBef>
              <a:buFont typeface="Arial"/>
              <a:buChar char="•"/>
              <a:tabLst>
                <a:tab pos="354965" algn="l"/>
                <a:tab pos="355600" algn="l"/>
              </a:tabLst>
            </a:pPr>
            <a:r>
              <a:rPr lang="en-IN" dirty="0">
                <a:latin typeface="Times New Roman"/>
                <a:cs typeface="Times New Roman"/>
              </a:rPr>
              <a:t>If the cut is </a:t>
            </a:r>
            <a:r>
              <a:rPr lang="en-IN" spc="-5" dirty="0">
                <a:latin typeface="Times New Roman"/>
                <a:cs typeface="Times New Roman"/>
              </a:rPr>
              <a:t>small, </a:t>
            </a:r>
            <a:r>
              <a:rPr lang="en-IN" dirty="0">
                <a:solidFill>
                  <a:srgbClr val="FF0000"/>
                </a:solidFill>
                <a:latin typeface="Times New Roman"/>
                <a:cs typeface="Times New Roman"/>
              </a:rPr>
              <a:t>wash it </a:t>
            </a:r>
            <a:r>
              <a:rPr lang="en-IN" spc="5" dirty="0">
                <a:latin typeface="Times New Roman"/>
                <a:cs typeface="Times New Roman"/>
              </a:rPr>
              <a:t>out </a:t>
            </a:r>
            <a:r>
              <a:rPr lang="en-IN" dirty="0">
                <a:latin typeface="Times New Roman"/>
                <a:cs typeface="Times New Roman"/>
              </a:rPr>
              <a:t>with soap and</a:t>
            </a:r>
            <a:r>
              <a:rPr lang="en-IN" spc="-150" dirty="0">
                <a:latin typeface="Times New Roman"/>
                <a:cs typeface="Times New Roman"/>
              </a:rPr>
              <a:t> </a:t>
            </a:r>
            <a:r>
              <a:rPr lang="en-IN" spc="-20" dirty="0">
                <a:latin typeface="Times New Roman"/>
                <a:cs typeface="Times New Roman"/>
              </a:rPr>
              <a:t>water.</a:t>
            </a:r>
            <a:endParaRPr lang="en-IN" dirty="0">
              <a:latin typeface="Times New Roman"/>
              <a:cs typeface="Times New Roman"/>
            </a:endParaRPr>
          </a:p>
          <a:p>
            <a:pPr marL="355600">
              <a:spcBef>
                <a:spcPts val="480"/>
              </a:spcBef>
              <a:buFont typeface="Arial"/>
              <a:buChar char="•"/>
              <a:tabLst>
                <a:tab pos="354965" algn="l"/>
                <a:tab pos="355600" algn="l"/>
              </a:tabLst>
            </a:pPr>
            <a:r>
              <a:rPr lang="en-IN" dirty="0">
                <a:latin typeface="Times New Roman"/>
                <a:cs typeface="Times New Roman"/>
              </a:rPr>
              <a:t>Do NOT </a:t>
            </a:r>
            <a:r>
              <a:rPr lang="en-IN" spc="-5" dirty="0">
                <a:latin typeface="Times New Roman"/>
                <a:cs typeface="Times New Roman"/>
              </a:rPr>
              <a:t>clean </a:t>
            </a:r>
            <a:r>
              <a:rPr lang="en-IN" dirty="0">
                <a:latin typeface="Times New Roman"/>
                <a:cs typeface="Times New Roman"/>
              </a:rPr>
              <a:t>a </a:t>
            </a:r>
            <a:r>
              <a:rPr lang="en-IN" spc="-10" dirty="0">
                <a:latin typeface="Times New Roman"/>
                <a:cs typeface="Times New Roman"/>
              </a:rPr>
              <a:t>large</a:t>
            </a:r>
            <a:r>
              <a:rPr lang="en-IN" spc="-65" dirty="0">
                <a:latin typeface="Times New Roman"/>
                <a:cs typeface="Times New Roman"/>
              </a:rPr>
              <a:t> </a:t>
            </a:r>
            <a:r>
              <a:rPr lang="en-IN" spc="5" dirty="0">
                <a:latin typeface="Times New Roman"/>
                <a:cs typeface="Times New Roman"/>
              </a:rPr>
              <a:t>wound</a:t>
            </a:r>
            <a:r>
              <a:rPr lang="en-IN" spc="5" dirty="0" smtClean="0">
                <a:latin typeface="Times New Roman"/>
                <a:cs typeface="Times New Roman"/>
              </a:rPr>
              <a:t>.</a:t>
            </a:r>
            <a:endParaRPr lang="en-IN" dirty="0">
              <a:latin typeface="Times New Roman"/>
              <a:cs typeface="Times New Roman"/>
            </a:endParaRPr>
          </a:p>
        </p:txBody>
      </p:sp>
    </p:spTree>
    <p:extLst>
      <p:ext uri="{BB962C8B-B14F-4D97-AF65-F5344CB8AC3E}">
        <p14:creationId xmlns:p14="http://schemas.microsoft.com/office/powerpoint/2010/main" val="1556944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marL="355600" marR="40005">
              <a:spcBef>
                <a:spcPts val="480"/>
              </a:spcBef>
              <a:buFont typeface="Arial"/>
              <a:buChar char="•"/>
              <a:tabLst>
                <a:tab pos="354965" algn="l"/>
                <a:tab pos="355600" algn="l"/>
              </a:tabLst>
            </a:pPr>
            <a:r>
              <a:rPr lang="en-IN" dirty="0">
                <a:latin typeface="Times New Roman"/>
                <a:cs typeface="Times New Roman"/>
              </a:rPr>
              <a:t>After putting on </a:t>
            </a:r>
            <a:r>
              <a:rPr lang="en-IN" spc="-5" dirty="0">
                <a:latin typeface="Times New Roman"/>
                <a:cs typeface="Times New Roman"/>
              </a:rPr>
              <a:t>clean latex </a:t>
            </a:r>
            <a:r>
              <a:rPr lang="en-IN" dirty="0">
                <a:latin typeface="Times New Roman"/>
                <a:cs typeface="Times New Roman"/>
              </a:rPr>
              <a:t>gloves </a:t>
            </a:r>
            <a:r>
              <a:rPr lang="en-IN" dirty="0">
                <a:solidFill>
                  <a:srgbClr val="FF0000"/>
                </a:solidFill>
                <a:latin typeface="Times New Roman"/>
                <a:cs typeface="Times New Roman"/>
              </a:rPr>
              <a:t>apply firm pressure </a:t>
            </a:r>
            <a:r>
              <a:rPr lang="en-IN" dirty="0">
                <a:latin typeface="Times New Roman"/>
                <a:cs typeface="Times New Roman"/>
              </a:rPr>
              <a:t>to the </a:t>
            </a:r>
            <a:r>
              <a:rPr lang="en-IN" spc="5" dirty="0">
                <a:latin typeface="Times New Roman"/>
                <a:cs typeface="Times New Roman"/>
              </a:rPr>
              <a:t>wound </a:t>
            </a:r>
            <a:r>
              <a:rPr lang="en-IN" dirty="0">
                <a:latin typeface="Times New Roman"/>
                <a:cs typeface="Times New Roman"/>
              </a:rPr>
              <a:t>with</a:t>
            </a:r>
            <a:r>
              <a:rPr lang="en-IN" spc="-240" dirty="0">
                <a:latin typeface="Times New Roman"/>
                <a:cs typeface="Times New Roman"/>
              </a:rPr>
              <a:t> </a:t>
            </a:r>
            <a:r>
              <a:rPr lang="en-IN" dirty="0">
                <a:latin typeface="Times New Roman"/>
                <a:cs typeface="Times New Roman"/>
              </a:rPr>
              <a:t>a  folded </a:t>
            </a:r>
            <a:r>
              <a:rPr lang="en-IN" spc="-5" dirty="0">
                <a:latin typeface="Times New Roman"/>
                <a:cs typeface="Times New Roman"/>
              </a:rPr>
              <a:t>cloth </a:t>
            </a:r>
            <a:r>
              <a:rPr lang="en-IN" dirty="0">
                <a:latin typeface="Times New Roman"/>
                <a:cs typeface="Times New Roman"/>
              </a:rPr>
              <a:t>or </a:t>
            </a:r>
            <a:r>
              <a:rPr lang="en-IN" dirty="0">
                <a:solidFill>
                  <a:srgbClr val="FF0000"/>
                </a:solidFill>
                <a:latin typeface="Times New Roman"/>
                <a:cs typeface="Times New Roman"/>
              </a:rPr>
              <a:t>bandage </a:t>
            </a:r>
            <a:r>
              <a:rPr lang="en-IN" dirty="0">
                <a:latin typeface="Times New Roman"/>
                <a:cs typeface="Times New Roman"/>
              </a:rPr>
              <a:t>for about 10</a:t>
            </a:r>
            <a:r>
              <a:rPr lang="en-IN" spc="-135" dirty="0">
                <a:latin typeface="Times New Roman"/>
                <a:cs typeface="Times New Roman"/>
              </a:rPr>
              <a:t> </a:t>
            </a:r>
            <a:r>
              <a:rPr lang="en-IN" spc="-5" dirty="0">
                <a:latin typeface="Times New Roman"/>
                <a:cs typeface="Times New Roman"/>
              </a:rPr>
              <a:t>minutes.</a:t>
            </a:r>
            <a:endParaRPr lang="en-IN" dirty="0">
              <a:latin typeface="Times New Roman"/>
              <a:cs typeface="Times New Roman"/>
            </a:endParaRPr>
          </a:p>
          <a:p>
            <a:pPr marL="355600">
              <a:spcBef>
                <a:spcPts val="480"/>
              </a:spcBef>
              <a:buFont typeface="Arial"/>
              <a:buChar char="•"/>
              <a:tabLst>
                <a:tab pos="354965" algn="l"/>
                <a:tab pos="355600" algn="l"/>
              </a:tabLst>
            </a:pPr>
            <a:r>
              <a:rPr lang="en-IN" dirty="0">
                <a:latin typeface="Times New Roman"/>
                <a:cs typeface="Times New Roman"/>
              </a:rPr>
              <a:t>Do </a:t>
            </a:r>
            <a:r>
              <a:rPr lang="en-IN" dirty="0">
                <a:solidFill>
                  <a:srgbClr val="FF0000"/>
                </a:solidFill>
                <a:latin typeface="Times New Roman"/>
                <a:cs typeface="Times New Roman"/>
              </a:rPr>
              <a:t>not </a:t>
            </a:r>
            <a:r>
              <a:rPr lang="en-IN" spc="-5" dirty="0">
                <a:solidFill>
                  <a:srgbClr val="FF0000"/>
                </a:solidFill>
                <a:latin typeface="Times New Roman"/>
                <a:cs typeface="Times New Roman"/>
              </a:rPr>
              <a:t>remove </a:t>
            </a:r>
            <a:r>
              <a:rPr lang="en-IN" dirty="0">
                <a:solidFill>
                  <a:srgbClr val="FF0000"/>
                </a:solidFill>
                <a:latin typeface="Times New Roman"/>
                <a:cs typeface="Times New Roman"/>
              </a:rPr>
              <a:t>the bandage </a:t>
            </a:r>
            <a:r>
              <a:rPr lang="en-IN" dirty="0">
                <a:latin typeface="Times New Roman"/>
                <a:cs typeface="Times New Roman"/>
              </a:rPr>
              <a:t>to look at the </a:t>
            </a:r>
            <a:r>
              <a:rPr lang="en-IN" spc="5" dirty="0">
                <a:latin typeface="Times New Roman"/>
                <a:cs typeface="Times New Roman"/>
              </a:rPr>
              <a:t>wound </a:t>
            </a:r>
            <a:r>
              <a:rPr lang="en-IN" dirty="0">
                <a:latin typeface="Times New Roman"/>
                <a:cs typeface="Times New Roman"/>
              </a:rPr>
              <a:t>during </a:t>
            </a:r>
            <a:r>
              <a:rPr lang="en-IN" spc="-5" dirty="0">
                <a:latin typeface="Times New Roman"/>
                <a:cs typeface="Times New Roman"/>
              </a:rPr>
              <a:t>this </a:t>
            </a:r>
            <a:r>
              <a:rPr lang="en-IN" spc="-10" dirty="0">
                <a:latin typeface="Times New Roman"/>
                <a:cs typeface="Times New Roman"/>
              </a:rPr>
              <a:t>time, </a:t>
            </a:r>
            <a:r>
              <a:rPr lang="en-IN" dirty="0">
                <a:latin typeface="Times New Roman"/>
                <a:cs typeface="Times New Roman"/>
              </a:rPr>
              <a:t>as it</a:t>
            </a:r>
            <a:r>
              <a:rPr lang="en-IN" spc="-180" dirty="0">
                <a:latin typeface="Times New Roman"/>
                <a:cs typeface="Times New Roman"/>
              </a:rPr>
              <a:t> </a:t>
            </a:r>
            <a:r>
              <a:rPr lang="en-IN" spc="-5" dirty="0">
                <a:latin typeface="Times New Roman"/>
                <a:cs typeface="Times New Roman"/>
              </a:rPr>
              <a:t>may</a:t>
            </a:r>
            <a:endParaRPr lang="en-IN" dirty="0">
              <a:latin typeface="Times New Roman"/>
              <a:cs typeface="Times New Roman"/>
            </a:endParaRPr>
          </a:p>
          <a:p>
            <a:pPr marL="355600">
              <a:lnSpc>
                <a:spcPct val="100000"/>
              </a:lnSpc>
            </a:pPr>
            <a:r>
              <a:rPr lang="en-IN" dirty="0">
                <a:latin typeface="Times New Roman"/>
                <a:cs typeface="Times New Roman"/>
              </a:rPr>
              <a:t>begin bleeding</a:t>
            </a:r>
            <a:r>
              <a:rPr lang="en-IN" spc="-65" dirty="0">
                <a:latin typeface="Times New Roman"/>
                <a:cs typeface="Times New Roman"/>
              </a:rPr>
              <a:t> </a:t>
            </a:r>
            <a:r>
              <a:rPr lang="en-IN" dirty="0">
                <a:latin typeface="Times New Roman"/>
                <a:cs typeface="Times New Roman"/>
              </a:rPr>
              <a:t>again.</a:t>
            </a:r>
          </a:p>
          <a:p>
            <a:pPr marL="355600" marR="97790">
              <a:spcBef>
                <a:spcPts val="480"/>
              </a:spcBef>
              <a:buFont typeface="Arial"/>
              <a:buChar char="•"/>
              <a:tabLst>
                <a:tab pos="354965" algn="l"/>
                <a:tab pos="355600" algn="l"/>
              </a:tabLst>
            </a:pPr>
            <a:r>
              <a:rPr lang="en-IN" dirty="0">
                <a:latin typeface="Times New Roman"/>
                <a:cs typeface="Times New Roman"/>
              </a:rPr>
              <a:t>If blood soaks through, </a:t>
            </a:r>
            <a:r>
              <a:rPr lang="en-IN" dirty="0">
                <a:solidFill>
                  <a:srgbClr val="FF0000"/>
                </a:solidFill>
                <a:latin typeface="Times New Roman"/>
                <a:cs typeface="Times New Roman"/>
              </a:rPr>
              <a:t>add another </a:t>
            </a:r>
            <a:r>
              <a:rPr lang="en-IN" spc="-5" dirty="0">
                <a:solidFill>
                  <a:srgbClr val="FF0000"/>
                </a:solidFill>
                <a:latin typeface="Times New Roman"/>
                <a:cs typeface="Times New Roman"/>
              </a:rPr>
              <a:t>cloth </a:t>
            </a:r>
            <a:r>
              <a:rPr lang="en-IN" dirty="0">
                <a:latin typeface="Times New Roman"/>
                <a:cs typeface="Times New Roman"/>
              </a:rPr>
              <a:t>or bandage and continue</a:t>
            </a:r>
            <a:r>
              <a:rPr lang="en-IN" spc="-175" dirty="0">
                <a:latin typeface="Times New Roman"/>
                <a:cs typeface="Times New Roman"/>
              </a:rPr>
              <a:t> </a:t>
            </a:r>
            <a:r>
              <a:rPr lang="en-IN" dirty="0">
                <a:latin typeface="Times New Roman"/>
                <a:cs typeface="Times New Roman"/>
              </a:rPr>
              <a:t>holding  pressure on the cut for an additional 10</a:t>
            </a:r>
            <a:r>
              <a:rPr lang="en-IN" spc="-150" dirty="0">
                <a:latin typeface="Times New Roman"/>
                <a:cs typeface="Times New Roman"/>
              </a:rPr>
              <a:t> </a:t>
            </a:r>
            <a:r>
              <a:rPr lang="en-IN" spc="-5" dirty="0">
                <a:latin typeface="Times New Roman"/>
                <a:cs typeface="Times New Roman"/>
              </a:rPr>
              <a:t>minutes.</a:t>
            </a:r>
            <a:endParaRPr lang="en-IN" dirty="0">
              <a:latin typeface="Times New Roman"/>
              <a:cs typeface="Times New Roman"/>
            </a:endParaRPr>
          </a:p>
          <a:p>
            <a:pPr marL="355600">
              <a:spcBef>
                <a:spcPts val="480"/>
              </a:spcBef>
              <a:buFont typeface="Arial"/>
              <a:buChar char="•"/>
              <a:tabLst>
                <a:tab pos="354965" algn="l"/>
                <a:tab pos="355600" algn="l"/>
              </a:tabLst>
            </a:pPr>
            <a:r>
              <a:rPr lang="en-IN" dirty="0">
                <a:latin typeface="Times New Roman"/>
                <a:cs typeface="Times New Roman"/>
              </a:rPr>
              <a:t>When bleeding has stopped, </a:t>
            </a:r>
            <a:r>
              <a:rPr lang="en-IN" spc="-5" dirty="0">
                <a:latin typeface="Times New Roman"/>
                <a:cs typeface="Times New Roman"/>
              </a:rPr>
              <a:t>tape </a:t>
            </a:r>
            <a:r>
              <a:rPr lang="en-IN" dirty="0">
                <a:latin typeface="Times New Roman"/>
                <a:cs typeface="Times New Roman"/>
              </a:rPr>
              <a:t>a </a:t>
            </a:r>
            <a:r>
              <a:rPr lang="en-IN" spc="-5" dirty="0">
                <a:latin typeface="Times New Roman"/>
                <a:cs typeface="Times New Roman"/>
              </a:rPr>
              <a:t>clean </a:t>
            </a:r>
            <a:r>
              <a:rPr lang="en-IN" dirty="0">
                <a:latin typeface="Times New Roman"/>
                <a:cs typeface="Times New Roman"/>
              </a:rPr>
              <a:t>bandage over the</a:t>
            </a:r>
            <a:r>
              <a:rPr lang="en-IN" spc="-170" dirty="0">
                <a:latin typeface="Times New Roman"/>
                <a:cs typeface="Times New Roman"/>
              </a:rPr>
              <a:t> </a:t>
            </a:r>
            <a:r>
              <a:rPr lang="en-IN" dirty="0">
                <a:latin typeface="Times New Roman"/>
                <a:cs typeface="Times New Roman"/>
              </a:rPr>
              <a:t>cut.</a:t>
            </a:r>
          </a:p>
          <a:p>
            <a:endParaRPr lang="en-IN" dirty="0"/>
          </a:p>
          <a:p>
            <a:endParaRPr lang="en-IN" dirty="0"/>
          </a:p>
        </p:txBody>
      </p:sp>
    </p:spTree>
    <p:extLst>
      <p:ext uri="{BB962C8B-B14F-4D97-AF65-F5344CB8AC3E}">
        <p14:creationId xmlns:p14="http://schemas.microsoft.com/office/powerpoint/2010/main" val="1193504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FA</a:t>
            </a:r>
            <a:endParaRPr lang="en-IN"/>
          </a:p>
        </p:txBody>
      </p:sp>
      <p:sp>
        <p:nvSpPr>
          <p:cNvPr id="3" name="Content Placeholder 2"/>
          <p:cNvSpPr>
            <a:spLocks noGrp="1"/>
          </p:cNvSpPr>
          <p:nvPr>
            <p:ph idx="1"/>
          </p:nvPr>
        </p:nvSpPr>
        <p:spPr/>
        <p:txBody>
          <a:bodyPr/>
          <a:lstStyle/>
          <a:p>
            <a:pPr marL="12700">
              <a:lnSpc>
                <a:spcPct val="100000"/>
              </a:lnSpc>
              <a:spcBef>
                <a:spcPts val="869"/>
              </a:spcBef>
            </a:pPr>
            <a:r>
              <a:rPr lang="en-IN" b="1" spc="-5" dirty="0">
                <a:latin typeface="Carlito"/>
                <a:cs typeface="Carlito"/>
              </a:rPr>
              <a:t>Seek medical </a:t>
            </a:r>
            <a:r>
              <a:rPr lang="en-IN" b="1" spc="-15" dirty="0">
                <a:latin typeface="Carlito"/>
                <a:cs typeface="Carlito"/>
              </a:rPr>
              <a:t>care </a:t>
            </a:r>
            <a:r>
              <a:rPr lang="en-IN" b="1" spc="-25" dirty="0">
                <a:latin typeface="Carlito"/>
                <a:cs typeface="Carlito"/>
              </a:rPr>
              <a:t>for </a:t>
            </a:r>
            <a:r>
              <a:rPr lang="en-IN" b="1" dirty="0">
                <a:latin typeface="Carlito"/>
                <a:cs typeface="Carlito"/>
              </a:rPr>
              <a:t>a </a:t>
            </a:r>
            <a:r>
              <a:rPr lang="en-IN" b="1" spc="-5" dirty="0">
                <a:latin typeface="Carlito"/>
                <a:cs typeface="Carlito"/>
              </a:rPr>
              <a:t>cut </a:t>
            </a:r>
            <a:r>
              <a:rPr lang="en-IN" b="1" dirty="0">
                <a:latin typeface="Carlito"/>
                <a:cs typeface="Carlito"/>
              </a:rPr>
              <a:t>or </a:t>
            </a:r>
            <a:r>
              <a:rPr lang="en-IN" b="1" spc="-5" dirty="0">
                <a:latin typeface="Carlito"/>
                <a:cs typeface="Carlito"/>
              </a:rPr>
              <a:t>wound</a:t>
            </a:r>
            <a:r>
              <a:rPr lang="en-IN" b="1" spc="-25" dirty="0">
                <a:latin typeface="Carlito"/>
                <a:cs typeface="Carlito"/>
              </a:rPr>
              <a:t> </a:t>
            </a:r>
            <a:r>
              <a:rPr lang="en-IN" b="1" dirty="0">
                <a:latin typeface="Carlito"/>
                <a:cs typeface="Carlito"/>
              </a:rPr>
              <a:t>if:</a:t>
            </a:r>
            <a:endParaRPr lang="en-IN" dirty="0">
              <a:latin typeface="Carlito"/>
              <a:cs typeface="Carlito"/>
            </a:endParaRPr>
          </a:p>
          <a:p>
            <a:pPr marL="355600" marR="5080">
              <a:spcBef>
                <a:spcPts val="770"/>
              </a:spcBef>
              <a:buFont typeface="Arial"/>
              <a:buChar char="•"/>
              <a:tabLst>
                <a:tab pos="354965" algn="l"/>
                <a:tab pos="355600" algn="l"/>
              </a:tabLst>
            </a:pPr>
            <a:r>
              <a:rPr lang="en-IN" spc="-25" dirty="0">
                <a:latin typeface="Carlito"/>
                <a:cs typeface="Carlito"/>
              </a:rPr>
              <a:t>It’s </a:t>
            </a:r>
            <a:r>
              <a:rPr lang="en-IN" dirty="0">
                <a:latin typeface="Carlito"/>
                <a:cs typeface="Carlito"/>
              </a:rPr>
              <a:t>jagged </a:t>
            </a:r>
            <a:r>
              <a:rPr lang="en-IN" spc="-5" dirty="0">
                <a:latin typeface="Carlito"/>
                <a:cs typeface="Carlito"/>
              </a:rPr>
              <a:t>or deep, or </a:t>
            </a:r>
            <a:r>
              <a:rPr lang="en-IN" dirty="0">
                <a:latin typeface="Carlito"/>
                <a:cs typeface="Carlito"/>
              </a:rPr>
              <a:t>if it is a </a:t>
            </a:r>
            <a:r>
              <a:rPr lang="en-IN" spc="-10" dirty="0">
                <a:latin typeface="Carlito"/>
                <a:cs typeface="Carlito"/>
              </a:rPr>
              <a:t>puncture  wound.</a:t>
            </a:r>
            <a:endParaRPr lang="en-IN" dirty="0">
              <a:latin typeface="Carlito"/>
              <a:cs typeface="Carlito"/>
            </a:endParaRPr>
          </a:p>
          <a:p>
            <a:pPr marL="355600">
              <a:spcBef>
                <a:spcPts val="770"/>
              </a:spcBef>
              <a:buFont typeface="Arial"/>
              <a:buChar char="•"/>
              <a:tabLst>
                <a:tab pos="354965" algn="l"/>
                <a:tab pos="355600" algn="l"/>
              </a:tabLst>
            </a:pPr>
            <a:r>
              <a:rPr lang="en-IN" spc="-25" dirty="0">
                <a:latin typeface="Carlito"/>
                <a:cs typeface="Carlito"/>
              </a:rPr>
              <a:t>it’s </a:t>
            </a:r>
            <a:r>
              <a:rPr lang="en-IN" dirty="0">
                <a:latin typeface="Carlito"/>
                <a:cs typeface="Carlito"/>
              </a:rPr>
              <a:t>on the</a:t>
            </a:r>
            <a:r>
              <a:rPr lang="en-IN" spc="30" dirty="0">
                <a:latin typeface="Carlito"/>
                <a:cs typeface="Carlito"/>
              </a:rPr>
              <a:t> </a:t>
            </a:r>
            <a:r>
              <a:rPr lang="en-IN" spc="-15" dirty="0">
                <a:latin typeface="Carlito"/>
                <a:cs typeface="Carlito"/>
              </a:rPr>
              <a:t>face</a:t>
            </a:r>
            <a:endParaRPr lang="en-IN" dirty="0">
              <a:latin typeface="Carlito"/>
              <a:cs typeface="Carlito"/>
            </a:endParaRPr>
          </a:p>
          <a:p>
            <a:pPr marL="355600">
              <a:spcBef>
                <a:spcPts val="770"/>
              </a:spcBef>
              <a:buFont typeface="Arial"/>
              <a:buChar char="•"/>
              <a:tabLst>
                <a:tab pos="354965" algn="l"/>
                <a:tab pos="355600" algn="l"/>
              </a:tabLst>
            </a:pPr>
            <a:r>
              <a:rPr lang="en-IN" spc="-25" dirty="0">
                <a:latin typeface="Carlito"/>
                <a:cs typeface="Carlito"/>
              </a:rPr>
              <a:t>it’s </a:t>
            </a:r>
            <a:r>
              <a:rPr lang="en-IN" dirty="0">
                <a:latin typeface="Carlito"/>
                <a:cs typeface="Carlito"/>
              </a:rPr>
              <a:t>the </a:t>
            </a:r>
            <a:r>
              <a:rPr lang="en-IN" spc="-5" dirty="0">
                <a:latin typeface="Carlito"/>
                <a:cs typeface="Carlito"/>
              </a:rPr>
              <a:t>result of </a:t>
            </a:r>
            <a:r>
              <a:rPr lang="en-IN" dirty="0">
                <a:latin typeface="Carlito"/>
                <a:cs typeface="Carlito"/>
              </a:rPr>
              <a:t>an </a:t>
            </a:r>
            <a:r>
              <a:rPr lang="en-IN" spc="-5" dirty="0">
                <a:latin typeface="Carlito"/>
                <a:cs typeface="Carlito"/>
              </a:rPr>
              <a:t>animal</a:t>
            </a:r>
            <a:r>
              <a:rPr lang="en-IN" spc="50" dirty="0">
                <a:latin typeface="Carlito"/>
                <a:cs typeface="Carlito"/>
              </a:rPr>
              <a:t> </a:t>
            </a:r>
            <a:r>
              <a:rPr lang="en-IN" spc="-15" dirty="0">
                <a:latin typeface="Carlito"/>
                <a:cs typeface="Carlito"/>
              </a:rPr>
              <a:t>bite</a:t>
            </a:r>
            <a:endParaRPr lang="en-IN" dirty="0">
              <a:latin typeface="Carlito"/>
              <a:cs typeface="Carlito"/>
            </a:endParaRPr>
          </a:p>
          <a:p>
            <a:pPr marL="355600" marR="184150">
              <a:spcBef>
                <a:spcPts val="770"/>
              </a:spcBef>
              <a:buFont typeface="Arial"/>
              <a:buChar char="•"/>
              <a:tabLst>
                <a:tab pos="354965" algn="l"/>
                <a:tab pos="355600" algn="l"/>
              </a:tabLst>
            </a:pPr>
            <a:r>
              <a:rPr lang="en-IN" spc="-10" dirty="0">
                <a:latin typeface="Carlito"/>
                <a:cs typeface="Carlito"/>
              </a:rPr>
              <a:t>there </a:t>
            </a:r>
            <a:r>
              <a:rPr lang="en-IN" dirty="0">
                <a:latin typeface="Carlito"/>
                <a:cs typeface="Carlito"/>
              </a:rPr>
              <a:t>is </a:t>
            </a:r>
            <a:r>
              <a:rPr lang="en-IN" spc="-5" dirty="0">
                <a:latin typeface="Carlito"/>
                <a:cs typeface="Carlito"/>
              </a:rPr>
              <a:t>dirt that </a:t>
            </a:r>
            <a:r>
              <a:rPr lang="en-IN" spc="-10" dirty="0">
                <a:latin typeface="Carlito"/>
                <a:cs typeface="Carlito"/>
              </a:rPr>
              <a:t>won’t come </a:t>
            </a:r>
            <a:r>
              <a:rPr lang="en-IN" spc="-5" dirty="0">
                <a:latin typeface="Carlito"/>
                <a:cs typeface="Carlito"/>
              </a:rPr>
              <a:t>out </a:t>
            </a:r>
            <a:r>
              <a:rPr lang="en-IN" spc="-15" dirty="0">
                <a:latin typeface="Carlito"/>
                <a:cs typeface="Carlito"/>
              </a:rPr>
              <a:t>after  </a:t>
            </a:r>
            <a:r>
              <a:rPr lang="en-IN" spc="-5" dirty="0">
                <a:latin typeface="Carlito"/>
                <a:cs typeface="Carlito"/>
              </a:rPr>
              <a:t>washing</a:t>
            </a:r>
            <a:endParaRPr lang="en-IN" dirty="0">
              <a:latin typeface="Carlito"/>
              <a:cs typeface="Carlito"/>
            </a:endParaRPr>
          </a:p>
          <a:p>
            <a:pPr marL="355600">
              <a:spcBef>
                <a:spcPts val="770"/>
              </a:spcBef>
              <a:buFont typeface="Arial"/>
              <a:buChar char="•"/>
              <a:tabLst>
                <a:tab pos="354965" algn="l"/>
                <a:tab pos="355600" algn="l"/>
              </a:tabLst>
            </a:pPr>
            <a:r>
              <a:rPr lang="en-IN" dirty="0">
                <a:latin typeface="Carlito"/>
                <a:cs typeface="Carlito"/>
              </a:rPr>
              <a:t>the </a:t>
            </a:r>
            <a:r>
              <a:rPr lang="en-IN" spc="-5" dirty="0">
                <a:latin typeface="Carlito"/>
                <a:cs typeface="Carlito"/>
              </a:rPr>
              <a:t>bleeding </a:t>
            </a:r>
            <a:r>
              <a:rPr lang="en-IN" dirty="0">
                <a:latin typeface="Carlito"/>
                <a:cs typeface="Carlito"/>
              </a:rPr>
              <a:t>will not </a:t>
            </a:r>
            <a:r>
              <a:rPr lang="en-IN" spc="-20" dirty="0">
                <a:latin typeface="Carlito"/>
                <a:cs typeface="Carlito"/>
              </a:rPr>
              <a:t>stop</a:t>
            </a:r>
            <a:endParaRPr lang="en-IN" dirty="0">
              <a:latin typeface="Carlito"/>
              <a:cs typeface="Carlito"/>
            </a:endParaRPr>
          </a:p>
          <a:p>
            <a:endParaRPr lang="en-IN" dirty="0"/>
          </a:p>
        </p:txBody>
      </p:sp>
    </p:spTree>
    <p:extLst>
      <p:ext uri="{BB962C8B-B14F-4D97-AF65-F5344CB8AC3E}">
        <p14:creationId xmlns:p14="http://schemas.microsoft.com/office/powerpoint/2010/main" val="1109317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smtClean="0"/>
          </a:p>
          <a:p>
            <a:endParaRPr lang="en-IN" dirty="0"/>
          </a:p>
          <a:p>
            <a:pPr marL="0" indent="0">
              <a:buNone/>
            </a:pPr>
            <a:r>
              <a:rPr lang="en-IN" dirty="0" smtClean="0"/>
              <a:t>                     ?????????????????</a:t>
            </a:r>
            <a:endParaRPr lang="en-IN" dirty="0"/>
          </a:p>
        </p:txBody>
      </p:sp>
    </p:spTree>
    <p:extLst>
      <p:ext uri="{BB962C8B-B14F-4D97-AF65-F5344CB8AC3E}">
        <p14:creationId xmlns:p14="http://schemas.microsoft.com/office/powerpoint/2010/main" val="850842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Types Of Wounds</a:t>
            </a:r>
            <a:r>
              <a:rPr lang="en-IN" dirty="0"/>
              <a:t/>
            </a:r>
            <a:br>
              <a:rPr lang="en-IN" dirty="0"/>
            </a:br>
            <a:endParaRPr lang="en-IN" dirty="0"/>
          </a:p>
        </p:txBody>
      </p:sp>
      <p:sp>
        <p:nvSpPr>
          <p:cNvPr id="3" name="Content Placeholder 2"/>
          <p:cNvSpPr>
            <a:spLocks noGrp="1"/>
          </p:cNvSpPr>
          <p:nvPr>
            <p:ph idx="1"/>
          </p:nvPr>
        </p:nvSpPr>
        <p:spPr/>
        <p:txBody>
          <a:bodyPr>
            <a:normAutofit fontScale="92500"/>
          </a:bodyPr>
          <a:lstStyle/>
          <a:p>
            <a:r>
              <a:rPr lang="en-IN" dirty="0"/>
              <a:t>Wounds can be classified in several ways depending on the healing time and the necessity to consult with Wound Care Specialists depending on the severity of a particular wound. </a:t>
            </a:r>
            <a:endParaRPr lang="en-IN" dirty="0" smtClean="0"/>
          </a:p>
          <a:p>
            <a:r>
              <a:rPr lang="en-IN" dirty="0" smtClean="0"/>
              <a:t>People </a:t>
            </a:r>
            <a:r>
              <a:rPr lang="en-IN" dirty="0"/>
              <a:t>are likely to suffer from different types of wounds throughout life while performing daily activities</a:t>
            </a:r>
            <a:r>
              <a:rPr lang="en-IN" dirty="0" smtClean="0"/>
              <a:t>.</a:t>
            </a:r>
          </a:p>
          <a:p>
            <a:r>
              <a:rPr lang="en-IN" dirty="0"/>
              <a:t> Depending on the cause, site, and depth, a wound can lead from simple to severe </a:t>
            </a:r>
            <a:r>
              <a:rPr lang="en-IN" dirty="0" smtClean="0"/>
              <a:t>one.</a:t>
            </a:r>
            <a:endParaRPr lang="en-IN" dirty="0"/>
          </a:p>
          <a:p>
            <a:endParaRPr lang="en-IN" dirty="0"/>
          </a:p>
        </p:txBody>
      </p:sp>
    </p:spTree>
    <p:extLst>
      <p:ext uri="{BB962C8B-B14F-4D97-AF65-F5344CB8AC3E}">
        <p14:creationId xmlns:p14="http://schemas.microsoft.com/office/powerpoint/2010/main" val="3783894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4222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680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80771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Open or Closed</a:t>
            </a:r>
            <a:endParaRPr lang="en-IN" dirty="0"/>
          </a:p>
        </p:txBody>
      </p:sp>
      <p:sp>
        <p:nvSpPr>
          <p:cNvPr id="3" name="Content Placeholder 2"/>
          <p:cNvSpPr>
            <a:spLocks noGrp="1"/>
          </p:cNvSpPr>
          <p:nvPr>
            <p:ph idx="1"/>
          </p:nvPr>
        </p:nvSpPr>
        <p:spPr/>
        <p:txBody>
          <a:bodyPr/>
          <a:lstStyle/>
          <a:p>
            <a:pPr lvl="0"/>
            <a:r>
              <a:rPr lang="en-IN" b="1" dirty="0" smtClean="0"/>
              <a:t>-</a:t>
            </a:r>
            <a:r>
              <a:rPr lang="en-IN" b="1" dirty="0"/>
              <a:t> </a:t>
            </a:r>
            <a:r>
              <a:rPr lang="en-IN" dirty="0"/>
              <a:t>Wounds can be open or closed</a:t>
            </a:r>
            <a:r>
              <a:rPr lang="en-IN" dirty="0" smtClean="0"/>
              <a:t>.</a:t>
            </a:r>
          </a:p>
          <a:p>
            <a:pPr lvl="0"/>
            <a:r>
              <a:rPr lang="en-IN" dirty="0" smtClean="0"/>
              <a:t> </a:t>
            </a:r>
            <a:r>
              <a:rPr lang="en-IN" dirty="0"/>
              <a:t>Open wounds are the wounds with exposed underlying tissue/ organs and open to the outside environment, for example, penetrating wounds</a:t>
            </a:r>
            <a:r>
              <a:rPr lang="en-IN" dirty="0" smtClean="0"/>
              <a:t>.</a:t>
            </a:r>
          </a:p>
          <a:p>
            <a:pPr lvl="0"/>
            <a:r>
              <a:rPr lang="en-IN" dirty="0" smtClean="0"/>
              <a:t> </a:t>
            </a:r>
            <a:r>
              <a:rPr lang="en-IN" dirty="0"/>
              <a:t>On the other hand, closed wounds are the wounds that occur without any exposure to the underlying tissue and organs.</a:t>
            </a:r>
          </a:p>
          <a:p>
            <a:endParaRPr lang="en-IN" dirty="0"/>
          </a:p>
        </p:txBody>
      </p:sp>
    </p:spTree>
    <p:extLst>
      <p:ext uri="{BB962C8B-B14F-4D97-AF65-F5344CB8AC3E}">
        <p14:creationId xmlns:p14="http://schemas.microsoft.com/office/powerpoint/2010/main" val="2330635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0PEN</a:t>
            </a:r>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4800599"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752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lstStyle/>
          <a:p>
            <a:r>
              <a:rPr lang="en-IN" dirty="0" smtClean="0"/>
              <a:t>CLOSED</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37665"/>
            <a:ext cx="5867400" cy="462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450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Acute or Chronic</a:t>
            </a:r>
            <a:endParaRPr lang="en-IN" dirty="0"/>
          </a:p>
        </p:txBody>
      </p:sp>
      <p:sp>
        <p:nvSpPr>
          <p:cNvPr id="3" name="Content Placeholder 2"/>
          <p:cNvSpPr>
            <a:spLocks noGrp="1"/>
          </p:cNvSpPr>
          <p:nvPr>
            <p:ph idx="1"/>
          </p:nvPr>
        </p:nvSpPr>
        <p:spPr/>
        <p:txBody>
          <a:bodyPr/>
          <a:lstStyle/>
          <a:p>
            <a:pPr lvl="0"/>
            <a:r>
              <a:rPr lang="en-IN" b="1" dirty="0" smtClean="0"/>
              <a:t>-</a:t>
            </a:r>
            <a:r>
              <a:rPr lang="en-IN" dirty="0"/>
              <a:t> A wound can be classified as acute or chronic depending on the healing time</a:t>
            </a:r>
            <a:r>
              <a:rPr lang="en-IN" dirty="0" smtClean="0"/>
              <a:t>.</a:t>
            </a:r>
          </a:p>
          <a:p>
            <a:pPr lvl="0"/>
            <a:r>
              <a:rPr lang="en-IN" dirty="0" smtClean="0"/>
              <a:t> </a:t>
            </a:r>
            <a:r>
              <a:rPr lang="en-IN" dirty="0"/>
              <a:t>Acute wounds are those that heal without any complications in a predicted amount of time</a:t>
            </a:r>
            <a:r>
              <a:rPr lang="en-IN" dirty="0" smtClean="0"/>
              <a:t>.</a:t>
            </a:r>
          </a:p>
          <a:p>
            <a:pPr lvl="0"/>
            <a:r>
              <a:rPr lang="en-IN" dirty="0" smtClean="0"/>
              <a:t> </a:t>
            </a:r>
            <a:r>
              <a:rPr lang="en-IN" dirty="0"/>
              <a:t>While chronic wounds, on the other hand, are those that take a relatively long time to heal with some complications.</a:t>
            </a:r>
          </a:p>
          <a:p>
            <a:endParaRPr lang="en-IN" dirty="0"/>
          </a:p>
        </p:txBody>
      </p:sp>
    </p:spTree>
    <p:extLst>
      <p:ext uri="{BB962C8B-B14F-4D97-AF65-F5344CB8AC3E}">
        <p14:creationId xmlns:p14="http://schemas.microsoft.com/office/powerpoint/2010/main" val="2399342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Acute /</a:t>
            </a:r>
            <a:r>
              <a:rPr lang="en-IN" b="1" dirty="0" smtClean="0"/>
              <a:t> </a:t>
            </a:r>
            <a:r>
              <a:rPr lang="en-IN" b="1" dirty="0"/>
              <a:t>Chronic</a:t>
            </a:r>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12350"/>
            <a:ext cx="3124200" cy="433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3143250" cy="403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815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Types of Chronic Wounds</a:t>
            </a:r>
            <a:endParaRPr lang="en-IN"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1375" y="2901156"/>
            <a:ext cx="23812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57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450</Words>
  <Application>Microsoft Office PowerPoint</Application>
  <PresentationFormat>On-screen Show (4:3)</PresentationFormat>
  <Paragraphs>84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Wound  </vt:lpstr>
      <vt:lpstr>WOUND</vt:lpstr>
      <vt:lpstr>Types Of Wounds </vt:lpstr>
      <vt:lpstr>Open or Closed</vt:lpstr>
      <vt:lpstr>0PEN</vt:lpstr>
      <vt:lpstr>CLOSED</vt:lpstr>
      <vt:lpstr>Acute or Chronic</vt:lpstr>
      <vt:lpstr>Acute / Chronic</vt:lpstr>
      <vt:lpstr>Types of Chronic Wounds</vt:lpstr>
      <vt:lpstr>1. Pressure Injuries</vt:lpstr>
      <vt:lpstr>BEDSORE</vt:lpstr>
      <vt:lpstr>2. Diabetic Ulcers</vt:lpstr>
      <vt:lpstr>Clean or Contaminated</vt:lpstr>
      <vt:lpstr>PowerPoint Presentation</vt:lpstr>
      <vt:lpstr>Internal or External</vt:lpstr>
      <vt:lpstr>PowerPoint Presentation</vt:lpstr>
      <vt:lpstr>PowerPoint Presentation</vt:lpstr>
      <vt:lpstr>Abrasions  </vt:lpstr>
      <vt:lpstr>Lacerations  </vt:lpstr>
      <vt:lpstr>Bruises /CONTUTIONS   </vt:lpstr>
      <vt:lpstr>Concussions</vt:lpstr>
      <vt:lpstr>AMPUTATIONS</vt:lpstr>
      <vt:lpstr>Penetrating Wounds</vt:lpstr>
      <vt:lpstr>STAB..</vt:lpstr>
      <vt:lpstr>COMPLICATIONS OF WOUND</vt:lpstr>
      <vt:lpstr>FA</vt:lpstr>
      <vt:lpstr>PowerPoint Presentation</vt:lpstr>
      <vt:lpstr>FA</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dc:title>
  <dc:creator>Aspire</dc:creator>
  <cp:lastModifiedBy>Aspire</cp:lastModifiedBy>
  <cp:revision>41</cp:revision>
  <dcterms:created xsi:type="dcterms:W3CDTF">2006-08-16T00:00:00Z</dcterms:created>
  <dcterms:modified xsi:type="dcterms:W3CDTF">2022-06-13T11:01:10Z</dcterms:modified>
</cp:coreProperties>
</file>