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27" r:id="rId3"/>
    <p:sldId id="328" r:id="rId4"/>
    <p:sldId id="258" r:id="rId5"/>
    <p:sldId id="316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317" r:id="rId15"/>
    <p:sldId id="270" r:id="rId16"/>
    <p:sldId id="271" r:id="rId17"/>
    <p:sldId id="318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322" r:id="rId26"/>
    <p:sldId id="323" r:id="rId27"/>
    <p:sldId id="279" r:id="rId28"/>
    <p:sldId id="280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24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15" r:id="rId58"/>
    <p:sldId id="325" r:id="rId59"/>
    <p:sldId id="326" r:id="rId60"/>
    <p:sldId id="329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9C12-D766-492E-A9E6-D8B11D4F9824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86EC-E370-42B3-94F5-85A7701A8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9C12-D766-492E-A9E6-D8B11D4F9824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86EC-E370-42B3-94F5-85A7701A8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9C12-D766-492E-A9E6-D8B11D4F9824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86EC-E370-42B3-94F5-85A7701A8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9C12-D766-492E-A9E6-D8B11D4F9824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86EC-E370-42B3-94F5-85A7701A8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9C12-D766-492E-A9E6-D8B11D4F9824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86EC-E370-42B3-94F5-85A7701A8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9C12-D766-492E-A9E6-D8B11D4F9824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86EC-E370-42B3-94F5-85A7701A8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9C12-D766-492E-A9E6-D8B11D4F9824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86EC-E370-42B3-94F5-85A7701A8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9C12-D766-492E-A9E6-D8B11D4F9824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86EC-E370-42B3-94F5-85A7701A8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9C12-D766-492E-A9E6-D8B11D4F9824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86EC-E370-42B3-94F5-85A7701A8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9C12-D766-492E-A9E6-D8B11D4F9824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86EC-E370-42B3-94F5-85A7701A8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9C12-D766-492E-A9E6-D8B11D4F9824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86EC-E370-42B3-94F5-85A7701A8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69C12-D766-492E-A9E6-D8B11D4F9824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786EC-E370-42B3-94F5-85A7701A8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endParaRPr lang="en-US" dirty="0"/>
          </a:p>
        </p:txBody>
      </p:sp>
      <p:pic>
        <p:nvPicPr>
          <p:cNvPr id="60418" name="Picture 2" descr="ï¶Ventricular fibrillation is a serious cardiac emergency&#10;resulting from asynchronous contraction of the heart&#10;muscles.&#10;ï¶ D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04800"/>
            <a:ext cx="83058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/>
              <a:t>Ventricular fibrillation- Irregular contraction of muscle </a:t>
            </a:r>
            <a:r>
              <a:rPr lang="en-US" dirty="0" err="1" smtClean="0"/>
              <a:t>fibres</a:t>
            </a:r>
            <a:endParaRPr lang="en-US" dirty="0" smtClean="0"/>
          </a:p>
          <a:p>
            <a:pPr algn="ctr">
              <a:lnSpc>
                <a:spcPct val="150000"/>
              </a:lnSpc>
            </a:pPr>
            <a:endParaRPr lang="en-US" dirty="0" smtClean="0"/>
          </a:p>
          <a:p>
            <a:pPr algn="ctr">
              <a:lnSpc>
                <a:spcPct val="150000"/>
              </a:lnSpc>
              <a:buNone/>
            </a:pPr>
            <a:r>
              <a:rPr lang="en-US" dirty="0" smtClean="0"/>
              <a:t> Ineffective pumping of blood from left ventricle</a:t>
            </a:r>
          </a:p>
          <a:p>
            <a:pPr algn="ctr">
              <a:lnSpc>
                <a:spcPct val="150000"/>
              </a:lnSpc>
            </a:pPr>
            <a:endParaRPr lang="en-US" dirty="0" smtClean="0"/>
          </a:p>
          <a:p>
            <a:pPr algn="ctr">
              <a:lnSpc>
                <a:spcPct val="150000"/>
              </a:lnSpc>
              <a:buNone/>
            </a:pPr>
            <a:r>
              <a:rPr lang="en-US" dirty="0" smtClean="0"/>
              <a:t>Steep fall in Cardiac output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4343400" y="2209800"/>
            <a:ext cx="4572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4343400" y="4191000"/>
            <a:ext cx="4572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Cont…..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The longer the duration of fibrillation, the greater the deterioration of the myocardium, because a fibrillating heart consumes a very large amount of oxygen. 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Defibrillators deliver a brief electric shock to the heart, which enables the heart's natural pacemaker to regain control and establish a normal sinus rhythm 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PRINCIPLES OF DEFIBRILLATION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 Energy storage capacitor is charged at relatively slow rate from AC line. 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Energy stored in capacitor is then delivered at a relatively rapid rate to chest of the patient. 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Cont…..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Simple arrangement involve the discharge of capacitor energy through the </a:t>
            </a:r>
            <a:r>
              <a:rPr lang="en-US" dirty="0" err="1" smtClean="0"/>
              <a:t>patien’s</a:t>
            </a:r>
            <a:r>
              <a:rPr lang="en-US" dirty="0" smtClean="0"/>
              <a:t> own resistance.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TYPES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Manual external defibrillator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 Electrodes placed directly around the heart area of chest. Higher Voltage required than internal defibrillator. Classified as - </a:t>
            </a:r>
            <a:r>
              <a:rPr lang="en-US" dirty="0" err="1" smtClean="0"/>
              <a:t>Monophasic</a:t>
            </a:r>
            <a:r>
              <a:rPr lang="en-US" dirty="0" smtClean="0"/>
              <a:t> Biphasic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2. Manual Internal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Same as manual external except pads are in direct contact with the heart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    Usually found in  operating rooms</a:t>
            </a:r>
            <a:endParaRPr lang="en-US" dirty="0"/>
          </a:p>
        </p:txBody>
      </p:sp>
      <p:pic>
        <p:nvPicPr>
          <p:cNvPr id="5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190999"/>
            <a:ext cx="4735513" cy="26670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3. Automated External (AED)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Uses computer to analyze heart then suggest whether a shock is needed or not 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Usually found in public places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Made simpler for anyone to use</a:t>
            </a:r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  <p:pic>
        <p:nvPicPr>
          <p:cNvPr id="5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2438400"/>
            <a:ext cx="2667000" cy="2373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0850" y="4591050"/>
            <a:ext cx="2343150" cy="226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Cont….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AED is a portable type of external defibrillator that automatically diagnoses the ventricular fibrillation in a patient. 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dirty="0" smtClean="0"/>
              <a:t>• Automatic refers to the ability to autonomously analyze the patient's condition. 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dirty="0" smtClean="0"/>
              <a:t>• AED is provided with self-adhesive electrodes instead of hand held paddles. 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4.Implantable </a:t>
            </a:r>
            <a:r>
              <a:rPr lang="en-US" sz="3600" b="1" dirty="0" err="1" smtClean="0">
                <a:solidFill>
                  <a:srgbClr val="FF0000"/>
                </a:solidFill>
              </a:rPr>
              <a:t>Cardioverter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Similar to pacemakers, constantly monitor patients heart and administer shocks when needed 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Limitation – cannot distinguish when heartbeat changes due to exercise and other activities  </a:t>
            </a:r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endParaRPr lang="en-US" dirty="0"/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524000"/>
            <a:ext cx="5410200" cy="482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dirty="0" smtClean="0"/>
              <a:t>                                        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dirty="0" smtClean="0"/>
              <a:t>                                     </a:t>
            </a:r>
            <a:r>
              <a:rPr lang="en-US" dirty="0" err="1" smtClean="0"/>
              <a:t>Daisy.M.V</a:t>
            </a:r>
            <a:r>
              <a:rPr lang="en-US" dirty="0" smtClean="0"/>
              <a:t>(</a:t>
            </a:r>
            <a:r>
              <a:rPr lang="en-US" dirty="0" err="1" smtClean="0"/>
              <a:t>Sr.Daisy</a:t>
            </a:r>
            <a:r>
              <a:rPr lang="en-US" dirty="0" smtClean="0"/>
              <a:t> Maria)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dirty="0" smtClean="0"/>
              <a:t>                                     Lecturer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dirty="0" smtClean="0"/>
              <a:t>                                     JMCON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5. Wearable Cardiac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Portable defibrillator that is worn as a vest, monitors heart 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Not as common as others</a:t>
            </a:r>
          </a:p>
          <a:p>
            <a:pPr algn="just">
              <a:lnSpc>
                <a:spcPct val="150000"/>
              </a:lnSpc>
            </a:pPr>
            <a:endParaRPr lang="en-US" dirty="0" smtClean="0"/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  <p:pic>
        <p:nvPicPr>
          <p:cNvPr id="5" name="Picture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3288" y="3886200"/>
            <a:ext cx="4430712" cy="3203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Autofit/>
          </a:bodyPr>
          <a:lstStyle/>
          <a:p>
            <a:pPr algn="just">
              <a:lnSpc>
                <a:spcPct val="16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Types of Defibrillator electrodes:</a:t>
            </a:r>
          </a:p>
          <a:p>
            <a:pPr algn="just">
              <a:lnSpc>
                <a:spcPct val="160000"/>
              </a:lnSpc>
            </a:pPr>
            <a:r>
              <a:rPr lang="en-US" dirty="0" smtClean="0"/>
              <a:t>a)Spoon shaped electrode: Applied directly to the heart. </a:t>
            </a:r>
          </a:p>
          <a:p>
            <a:pPr algn="just">
              <a:lnSpc>
                <a:spcPct val="160000"/>
              </a:lnSpc>
            </a:pPr>
            <a:r>
              <a:rPr lang="en-US" dirty="0" smtClean="0"/>
              <a:t>b) Paddle type electrode :Applied against the chest wall </a:t>
            </a:r>
          </a:p>
          <a:p>
            <a:pPr algn="just">
              <a:lnSpc>
                <a:spcPct val="160000"/>
              </a:lnSpc>
            </a:pPr>
            <a:r>
              <a:rPr lang="en-US" dirty="0" smtClean="0"/>
              <a:t>c) Pad type electrode : Applied directly on chest wall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CLASSES OF DISCHARGE WAVEFORM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There are two general classes of waveforms: a) mono-</a:t>
            </a:r>
            <a:r>
              <a:rPr lang="en-US" dirty="0" err="1" smtClean="0"/>
              <a:t>phasic</a:t>
            </a:r>
            <a:r>
              <a:rPr lang="en-US" dirty="0" smtClean="0"/>
              <a:t> waveform : Energy delivered in one direction through the patient’s heart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dirty="0" smtClean="0"/>
              <a:t> b) Biphasic waveform: Energy delivered in both direction through the patient’s heart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endParaRPr lang="en-US" dirty="0"/>
          </a:p>
        </p:txBody>
      </p:sp>
      <p:pic>
        <p:nvPicPr>
          <p:cNvPr id="39938" name="Picture 2" descr="Internal&#10;&#10;External&#10;&#10;28&#10;&#10; "/>
          <p:cNvPicPr>
            <a:picLocks noChangeAspect="1" noChangeArrowheads="1"/>
          </p:cNvPicPr>
          <p:nvPr/>
        </p:nvPicPr>
        <p:blipFill>
          <a:blip r:embed="rId3"/>
          <a:srcRect t="16701"/>
          <a:stretch>
            <a:fillRect/>
          </a:stretch>
        </p:blipFill>
        <p:spPr bwMode="auto">
          <a:xfrm>
            <a:off x="1219200" y="990600"/>
            <a:ext cx="6705600" cy="5324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Cont…..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A </a:t>
            </a:r>
            <a:r>
              <a:rPr lang="en-US" dirty="0" err="1" smtClean="0"/>
              <a:t>monophasic</a:t>
            </a:r>
            <a:r>
              <a:rPr lang="en-US" dirty="0" smtClean="0"/>
              <a:t> type, give a high-energy shock, up to 360 to 400 joules due to which increased cardiac injury and in burns the chest around the shock pad sites. 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dirty="0" smtClean="0"/>
              <a:t>• A biphasic type, give two sequential </a:t>
            </a:r>
            <a:r>
              <a:rPr lang="en-US" dirty="0" err="1" smtClean="0"/>
              <a:t>lowerenergy</a:t>
            </a:r>
            <a:r>
              <a:rPr lang="en-US" dirty="0" smtClean="0"/>
              <a:t> shocks of 120 - 200 joules, with each shock moving in an opposite polarity between the pads.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Paddle placement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dirty="0" smtClean="0"/>
              <a:t>4 Positions ----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 Anterior-lateral &gt; most convenient 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Anterior-posterior 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Anterior-left </a:t>
            </a:r>
            <a:r>
              <a:rPr lang="en-US" dirty="0" err="1" smtClean="0"/>
              <a:t>infrascapular</a:t>
            </a:r>
            <a:r>
              <a:rPr lang="en-US" dirty="0" smtClean="0"/>
              <a:t> 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Anterior-right </a:t>
            </a:r>
            <a:r>
              <a:rPr lang="en-US" dirty="0" err="1" smtClean="0"/>
              <a:t>infrascapular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Cont….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Anterior-lateral position ---- one – right of sternum below clavicle (2nd &amp; 3rd ICS) other – left 4th or 5th ICS mid </a:t>
            </a:r>
            <a:r>
              <a:rPr lang="en-US" dirty="0" err="1" smtClean="0"/>
              <a:t>axillary</a:t>
            </a:r>
            <a:r>
              <a:rPr lang="en-US" dirty="0" smtClean="0"/>
              <a:t> line </a:t>
            </a:r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Efficacy of Defibrillation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Trans – thoracic resistance is the major factor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dirty="0" smtClean="0"/>
              <a:t> Which depends upon: 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Chest width &amp; configuration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dirty="0" err="1" smtClean="0"/>
              <a:t>Ventilatory</a:t>
            </a:r>
            <a:r>
              <a:rPr lang="en-US" dirty="0" smtClean="0"/>
              <a:t> phase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 Electrode skin interface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Cont…..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Electrode position 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Electrode size 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Force of electrode application 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Energy level 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Time between &amp; no. of shocks</a:t>
            </a:r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NURSING CARE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B050"/>
                </a:solidFill>
              </a:rPr>
              <a:t>PRE-CARE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dirty="0" smtClean="0"/>
              <a:t>Immediately before </a:t>
            </a:r>
            <a:r>
              <a:rPr lang="en-US" dirty="0" err="1" smtClean="0"/>
              <a:t>defibrillatioin</a:t>
            </a:r>
            <a:r>
              <a:rPr lang="en-US" dirty="0" smtClean="0"/>
              <a:t>, do the following: 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Call for immediate assistance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Call for defibrillator and crash cart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SPECIFIC OBJECTIVES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Define defibrillator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List down the indications of defibrillator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Discuss the principles of defibrillator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Explain the types of defibrillator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Describe the nursing management of defibrillator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Cont…..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Assess CAB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Perform CPR until the defibrillator in place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Check the ECG to verify the presence of VF or </a:t>
            </a:r>
            <a:r>
              <a:rPr lang="en-US" dirty="0" err="1" smtClean="0"/>
              <a:t>pulseless</a:t>
            </a:r>
            <a:r>
              <a:rPr lang="en-US" dirty="0" smtClean="0"/>
              <a:t> VT: confirm in two leads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Check leads for any loose connections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Remove any nitroglycerine patch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INTRACARE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The paddles are lubricated with electrode gel or conducting pads to enhance conduction and prevent burning of the skin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Paddles must lie flat against the chest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To ensure safe defibrillation people who perform it always announce when they are about to shock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Cont….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The phrase “One. I am clear. Two. You are clear. Three. All clear” is recommended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POST CARE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The clinician immediately assesses the ECG and pulse after defibrillation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If the first counter shock is unsuccessful, immediate  defibrillation must be performed again at a higher energy level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Cont……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err="1" smtClean="0"/>
              <a:t>Monophasic</a:t>
            </a:r>
            <a:r>
              <a:rPr lang="en-US" dirty="0" smtClean="0"/>
              <a:t> DF may be applied up to three times if needed for persistent VF and </a:t>
            </a:r>
            <a:r>
              <a:rPr lang="en-US" dirty="0" err="1" smtClean="0"/>
              <a:t>Pulseless</a:t>
            </a:r>
            <a:r>
              <a:rPr lang="en-US" dirty="0" smtClean="0"/>
              <a:t> VT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CPR should be continued till restoration of sinus rhythm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DOCUMENTATION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Pre-procedure rhythm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Times and voltage of shocks delivered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Post DF rhythm pattern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Names, times of administration, and doses of administered medications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Other </a:t>
            </a:r>
            <a:r>
              <a:rPr lang="en-US" dirty="0" err="1" smtClean="0"/>
              <a:t>haemodynamic</a:t>
            </a:r>
            <a:r>
              <a:rPr lang="en-US" dirty="0" smtClean="0"/>
              <a:t> data available before, during, and after DF</a:t>
            </a:r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SYNCHRONIZED CARDIOVERSION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-is therapy of choice for the patient with ventricular tachyarrhythmia's(</a:t>
            </a:r>
            <a:r>
              <a:rPr lang="en-US" dirty="0" err="1" smtClean="0"/>
              <a:t>eg</a:t>
            </a:r>
            <a:r>
              <a:rPr lang="en-US" dirty="0" smtClean="0"/>
              <a:t>. VT with pulse) or  supraventricular tachydysrhythmias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dirty="0" smtClean="0"/>
              <a:t>   ( </a:t>
            </a:r>
            <a:r>
              <a:rPr lang="en-US" dirty="0" err="1" smtClean="0"/>
              <a:t>eg</a:t>
            </a:r>
            <a:r>
              <a:rPr lang="en-US" dirty="0" smtClean="0"/>
              <a:t>. AF with a rapid ventricular response)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Cont…..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A synchronized circuit in the DF delivers a shock that is programmed to occur on the R wave of the QRS complex of the ECG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The synchronizer switch must be turned on when </a:t>
            </a:r>
            <a:r>
              <a:rPr lang="en-US" dirty="0" err="1" smtClean="0"/>
              <a:t>cardioversion</a:t>
            </a:r>
            <a:r>
              <a:rPr lang="en-US" dirty="0" smtClean="0"/>
              <a:t> is planned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Cont….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The synchronization prevents the discharge from occurring during the vulnerable period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dirty="0" smtClean="0"/>
              <a:t>    of </a:t>
            </a:r>
            <a:r>
              <a:rPr lang="en-US" dirty="0" err="1" smtClean="0"/>
              <a:t>repolarization</a:t>
            </a:r>
            <a:r>
              <a:rPr lang="en-US" dirty="0" smtClean="0"/>
              <a:t> (T wave), which could result in VT or ventricular fibrillation.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Cont….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When the synchronizer is on, no electrical current will be delivered if the defibrillator does not discern a QRS complex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DEFINITION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™Defibrillator is a device that deliver a therapeutic dose of electrical energy (electric shock) to the affected heart (fibrillated heart or other </a:t>
            </a:r>
            <a:r>
              <a:rPr lang="en-US" dirty="0" err="1" smtClean="0"/>
              <a:t>shockable</a:t>
            </a:r>
            <a:r>
              <a:rPr lang="en-US" dirty="0" smtClean="0"/>
              <a:t> rhythm) to force the heart to produce more normal cardiac rhythm.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Cont….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If the </a:t>
            </a:r>
            <a:r>
              <a:rPr lang="en-US" dirty="0" err="1" smtClean="0"/>
              <a:t>cardioversion</a:t>
            </a:r>
            <a:r>
              <a:rPr lang="en-US" dirty="0" smtClean="0"/>
              <a:t> is elective, anticoagulation for a few weeks before </a:t>
            </a:r>
            <a:r>
              <a:rPr lang="en-US" dirty="0" err="1" smtClean="0"/>
              <a:t>cardioversion</a:t>
            </a:r>
            <a:r>
              <a:rPr lang="en-US" dirty="0" smtClean="0"/>
              <a:t> may be indicated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Cont….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err="1" smtClean="0"/>
              <a:t>Digoxin</a:t>
            </a:r>
            <a:r>
              <a:rPr lang="en-US" dirty="0" smtClean="0"/>
              <a:t> is usually withheld for 48 hours before </a:t>
            </a:r>
            <a:r>
              <a:rPr lang="en-US" dirty="0" err="1" smtClean="0"/>
              <a:t>cardioversion</a:t>
            </a:r>
            <a:r>
              <a:rPr lang="en-US" dirty="0" smtClean="0"/>
              <a:t> to ensure the resumption of sinus rhythm with normal conduction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Cont….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The patient is instructed not to eat or drink for at least 8 hours before the procedure.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Gel-covered paddles or conductor pads are positioned front and back (</a:t>
            </a:r>
            <a:r>
              <a:rPr lang="en-US" dirty="0" err="1" smtClean="0"/>
              <a:t>anteroposteriorly</a:t>
            </a:r>
            <a:r>
              <a:rPr lang="en-US" dirty="0" smtClean="0"/>
              <a:t>) for </a:t>
            </a:r>
            <a:r>
              <a:rPr lang="en-US" dirty="0" err="1" smtClean="0"/>
              <a:t>cardioversion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Cont….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Before </a:t>
            </a:r>
            <a:r>
              <a:rPr lang="en-US" dirty="0" err="1" smtClean="0"/>
              <a:t>cardioversion</a:t>
            </a:r>
            <a:r>
              <a:rPr lang="en-US" dirty="0" smtClean="0"/>
              <a:t>, the patient receives intravenous sedation as well as an analgesic medication or anesthesia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Cont…..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Respiration is then supported with supplemental oxygen delivered by a bag-mask-valve device with suction equipment readily available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Cont…..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Indications of a successful response are conversion to sinus rhythm, adequate peripheral pulses, and adequate blood pressure.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Cont…..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Because of the sedation, airway patency must be maintained and the patient’s state of consciousness assessed. </a:t>
            </a:r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Cont….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Vital signs and oxygen saturation are monitored and recorded until the patient is stable and recovered from sedation and the effects of analgesic medications or anesthesia.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 ECG monitoring is required during and after </a:t>
            </a:r>
            <a:r>
              <a:rPr lang="en-US" dirty="0" err="1" smtClean="0"/>
              <a:t>cardioversion</a:t>
            </a:r>
            <a:r>
              <a:rPr lang="en-US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IMPLANTABLE CARDIOVERTER DEFIBRILLATOR</a:t>
            </a:r>
            <a:br>
              <a:rPr lang="en-US" sz="3600" b="1" dirty="0" smtClean="0">
                <a:solidFill>
                  <a:srgbClr val="FF0000"/>
                </a:solidFill>
              </a:rPr>
            </a:b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The </a:t>
            </a:r>
            <a:r>
              <a:rPr lang="en-US" b="1" dirty="0" smtClean="0"/>
              <a:t>implantable </a:t>
            </a:r>
            <a:r>
              <a:rPr lang="en-US" b="1" dirty="0" err="1" smtClean="0"/>
              <a:t>cardioverter</a:t>
            </a:r>
            <a:r>
              <a:rPr lang="en-US" b="1" dirty="0" smtClean="0"/>
              <a:t> defibrillator (ICD) is a device </a:t>
            </a:r>
            <a:r>
              <a:rPr lang="en-US" dirty="0" smtClean="0"/>
              <a:t>that detects and terminates life-threatening episodes of VT or ventricular fibrillation in high-risk patients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endParaRPr lang="en-US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33400"/>
            <a:ext cx="8077200" cy="609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Cont….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Application of a preset electrical current across the myocardium to cause synchronous depolarization of the cardiac muscle with the aim of converting a </a:t>
            </a:r>
            <a:r>
              <a:rPr lang="en-US" dirty="0" err="1" smtClean="0"/>
              <a:t>dysrhythmia</a:t>
            </a:r>
            <a:r>
              <a:rPr lang="en-US" dirty="0" smtClean="0"/>
              <a:t> into normal sinus rhythm.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Cont……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Patients at high risk are those who have survived sudden cardiac death syndrome, usually caused by ventricular fibrillation, or have experienced symptomatic VT (syncope secondary to VT).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Cont…..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 In addition, an ICD may be indicated for patients who have survived an MI but are at high risk for cardiac arrest.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Cont…..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An ICD consists of a generator and at least one lead that can sense intrinsic electrical activity and deliver an electrical impulse.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The device is usually implanted much like a pacemaker .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Cont….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ICDs are designed to respond to two criteria: a rate that exceeds a predetermined level, and a change in the </a:t>
            </a:r>
            <a:r>
              <a:rPr lang="en-US" dirty="0" err="1" smtClean="0"/>
              <a:t>isoelectric</a:t>
            </a:r>
            <a:r>
              <a:rPr lang="en-US" dirty="0" smtClean="0"/>
              <a:t> line segments.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When a </a:t>
            </a:r>
            <a:r>
              <a:rPr lang="en-US" dirty="0" err="1" smtClean="0"/>
              <a:t>dysrhythmia</a:t>
            </a:r>
            <a:r>
              <a:rPr lang="en-US" dirty="0" smtClean="0"/>
              <a:t> occurs, rate sensors take 5 to 10 seconds to sense the </a:t>
            </a:r>
            <a:r>
              <a:rPr lang="en-US" dirty="0" err="1" smtClean="0"/>
              <a:t>dysrhythmia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Cont…..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Then the device takes several seconds to charge and deliver the programmed charge through the lead to the heart.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Cont….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Battery life is about 5 years but varies depending on use of the ICD over time.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 The battery is checked during follow-up visits.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Cont….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Nursing interventions for the patient with an ICD are provided throughout the preoperative, </a:t>
            </a:r>
            <a:r>
              <a:rPr lang="en-US" dirty="0" err="1" smtClean="0"/>
              <a:t>perioperative</a:t>
            </a:r>
            <a:r>
              <a:rPr lang="en-US" dirty="0" smtClean="0"/>
              <a:t>, and postoperative phases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Cont….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482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7796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 smtClean="0"/>
                        <a:t>CARDIOVERSION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 smtClean="0"/>
                        <a:t>DEFIBRILLATION</a:t>
                      </a:r>
                      <a:endParaRPr lang="en-US" sz="2800" b="1" dirty="0"/>
                    </a:p>
                  </a:txBody>
                  <a:tcPr/>
                </a:tc>
              </a:tr>
              <a:tr h="15296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 smtClean="0"/>
                        <a:t>Elective planned procedure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 smtClean="0"/>
                        <a:t>Emergency</a:t>
                      </a:r>
                      <a:r>
                        <a:rPr lang="en-US" sz="2800" baseline="0" dirty="0" smtClean="0"/>
                        <a:t> life saving procedure</a:t>
                      </a:r>
                      <a:endParaRPr lang="en-US" sz="2800" dirty="0"/>
                    </a:p>
                  </a:txBody>
                  <a:tcPr/>
                </a:tc>
              </a:tr>
              <a:tr h="7796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 smtClean="0"/>
                        <a:t>Synchronized shock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 smtClean="0"/>
                        <a:t>Un-</a:t>
                      </a:r>
                      <a:r>
                        <a:rPr lang="en-US" sz="2800" dirty="0" err="1" smtClean="0"/>
                        <a:t>sychronized</a:t>
                      </a:r>
                      <a:r>
                        <a:rPr lang="en-US" sz="2800" dirty="0" smtClean="0"/>
                        <a:t> shock</a:t>
                      </a:r>
                      <a:endParaRPr lang="en-US" sz="2800" dirty="0"/>
                    </a:p>
                  </a:txBody>
                  <a:tcPr/>
                </a:tc>
              </a:tr>
              <a:tr h="7796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 smtClean="0"/>
                        <a:t>Low energy shock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 smtClean="0"/>
                        <a:t>High energy shock</a:t>
                      </a:r>
                      <a:endParaRPr lang="en-US" sz="2800" dirty="0"/>
                    </a:p>
                  </a:txBody>
                  <a:tcPr/>
                </a:tc>
              </a:tr>
              <a:tr h="7796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 smtClean="0"/>
                        <a:t>There can be some delay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 smtClean="0"/>
                        <a:t>No delay, immediate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Cont….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dirty="0" smtClean="0"/>
                        <a:t>Anti-coagulation needed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dirty="0" smtClean="0"/>
                        <a:t>No anti-coagulation needed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dirty="0" smtClean="0"/>
                        <a:t>Less damage to myocardium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dirty="0" smtClean="0"/>
                        <a:t>More damage to myocardium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REFERENCE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10000"/>
          </a:bodyPr>
          <a:lstStyle/>
          <a:p>
            <a:pPr lvl="0" algn="just">
              <a:lnSpc>
                <a:spcPct val="160000"/>
              </a:lnSpc>
            </a:pPr>
            <a:r>
              <a:rPr lang="en-US" dirty="0" smtClean="0"/>
              <a:t>Woods SL, Bridges EJ. Cardiac nursing. Sixth edition. </a:t>
            </a:r>
            <a:r>
              <a:rPr lang="en-US" dirty="0" err="1" smtClean="0"/>
              <a:t>Phialadephia</a:t>
            </a:r>
            <a:r>
              <a:rPr lang="en-US" dirty="0" smtClean="0"/>
              <a:t>: </a:t>
            </a:r>
            <a:r>
              <a:rPr lang="en-US" dirty="0" err="1" smtClean="0"/>
              <a:t>Lippincot</a:t>
            </a:r>
            <a:r>
              <a:rPr lang="en-US" dirty="0" smtClean="0"/>
              <a:t> Williams and </a:t>
            </a:r>
            <a:r>
              <a:rPr lang="en-US" dirty="0" err="1" smtClean="0"/>
              <a:t>wilkins</a:t>
            </a:r>
            <a:r>
              <a:rPr lang="en-US" dirty="0" smtClean="0"/>
              <a:t> </a:t>
            </a:r>
            <a:r>
              <a:rPr lang="en-US" dirty="0" err="1" smtClean="0"/>
              <a:t>puplication</a:t>
            </a:r>
            <a:r>
              <a:rPr lang="en-US" dirty="0" smtClean="0"/>
              <a:t>	</a:t>
            </a:r>
          </a:p>
          <a:p>
            <a:pPr lvl="0" algn="just">
              <a:lnSpc>
                <a:spcPct val="160000"/>
              </a:lnSpc>
            </a:pPr>
            <a:r>
              <a:rPr lang="en-US" dirty="0" smtClean="0"/>
              <a:t>Black JM. Medical surgical nursing clinical management for positive outcomes. Seventh edition. </a:t>
            </a:r>
            <a:r>
              <a:rPr lang="en-US" dirty="0" err="1" smtClean="0"/>
              <a:t>Newdelhi</a:t>
            </a:r>
            <a:r>
              <a:rPr lang="en-US" dirty="0" smtClean="0"/>
              <a:t> : Elsevier publications. Volume2.	</a:t>
            </a:r>
          </a:p>
          <a:p>
            <a:pPr lvl="0" algn="just" fontAlgn="base">
              <a:lnSpc>
                <a:spcPct val="160000"/>
              </a:lnSpc>
            </a:pPr>
            <a:r>
              <a:rPr lang="en-US" dirty="0" err="1" smtClean="0"/>
              <a:t>Chintamani</a:t>
            </a:r>
            <a:r>
              <a:rPr lang="en-US" dirty="0" smtClean="0"/>
              <a:t>. </a:t>
            </a:r>
            <a:r>
              <a:rPr lang="en-US" dirty="0" err="1" smtClean="0"/>
              <a:t>Lewi’s</a:t>
            </a:r>
            <a:r>
              <a:rPr lang="en-US" dirty="0" smtClean="0"/>
              <a:t> Medical- surgical Nursing. First edition. Haryana: Elsevier publications. </a:t>
            </a:r>
          </a:p>
          <a:p>
            <a:pPr algn="just">
              <a:lnSpc>
                <a:spcPct val="16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Cont….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Defibrillation is a process in which an electronic device sends an electric shock to the heart to stop an extremely rapid, irregular heartbeat, and restore the normal heart rhythm. </a:t>
            </a: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endParaRPr lang="en-US" sz="5000" b="1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  <a:buNone/>
            </a:pPr>
            <a:r>
              <a:rPr lang="en-US" sz="5000" b="1" smtClean="0">
                <a:solidFill>
                  <a:srgbClr val="FF0000"/>
                </a:solidFill>
              </a:rPr>
              <a:t>THANK </a:t>
            </a:r>
            <a:r>
              <a:rPr lang="en-US" sz="5000" b="1" dirty="0" smtClean="0">
                <a:solidFill>
                  <a:srgbClr val="FF0000"/>
                </a:solidFill>
              </a:rPr>
              <a:t>YOU</a:t>
            </a:r>
            <a:endParaRPr lang="en-US" sz="5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Cont…..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Defibrillation is a common treatment for life threatening cardiac </a:t>
            </a:r>
            <a:r>
              <a:rPr lang="en-US" dirty="0" err="1" smtClean="0"/>
              <a:t>dysrhythmias</a:t>
            </a:r>
            <a:r>
              <a:rPr lang="en-US" dirty="0" smtClean="0"/>
              <a:t>, ventricular fibrillation, and pulse less ventricular tachycardia.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Cont…..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Defibrillator Does not re-start the heart. 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Stops all electrical activity. 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If heart is still viable its natural pace maker will take over.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INDICATIOS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Definitive treatment of life threatening cardiac arrhythmias – </a:t>
            </a:r>
            <a:r>
              <a:rPr lang="en-US" b="1" dirty="0" smtClean="0">
                <a:solidFill>
                  <a:srgbClr val="FF0000"/>
                </a:solidFill>
              </a:rPr>
              <a:t>VENTRICULAR FIBRILLATION PULSELESS VENTRICULAR TACHYCARDIA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1543</Words>
  <Application>Microsoft Office PowerPoint</Application>
  <PresentationFormat>On-screen Show (4:3)</PresentationFormat>
  <Paragraphs>187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Slide 1</vt:lpstr>
      <vt:lpstr>Slide 2</vt:lpstr>
      <vt:lpstr>SPECIFIC OBJECTIVES</vt:lpstr>
      <vt:lpstr>DEFINITION</vt:lpstr>
      <vt:lpstr>Cont….</vt:lpstr>
      <vt:lpstr>Cont….</vt:lpstr>
      <vt:lpstr>Cont…..</vt:lpstr>
      <vt:lpstr>Cont…..</vt:lpstr>
      <vt:lpstr>INDICATIOS</vt:lpstr>
      <vt:lpstr>Slide 10</vt:lpstr>
      <vt:lpstr>Cont…..</vt:lpstr>
      <vt:lpstr>PRINCIPLES OF DEFIBRILLATION</vt:lpstr>
      <vt:lpstr>Cont…..</vt:lpstr>
      <vt:lpstr>TYPES</vt:lpstr>
      <vt:lpstr>2. Manual Internal</vt:lpstr>
      <vt:lpstr>3. Automated External (AED)</vt:lpstr>
      <vt:lpstr>Cont….</vt:lpstr>
      <vt:lpstr>4.Implantable Cardioverter</vt:lpstr>
      <vt:lpstr>Slide 19</vt:lpstr>
      <vt:lpstr>5. Wearable Cardiac</vt:lpstr>
      <vt:lpstr>Slide 21</vt:lpstr>
      <vt:lpstr>CLASSES OF DISCHARGE WAVEFORM</vt:lpstr>
      <vt:lpstr>Slide 23</vt:lpstr>
      <vt:lpstr>Cont…..</vt:lpstr>
      <vt:lpstr>Paddle placement</vt:lpstr>
      <vt:lpstr>Cont….</vt:lpstr>
      <vt:lpstr>Efficacy of Defibrillation</vt:lpstr>
      <vt:lpstr>Cont…..</vt:lpstr>
      <vt:lpstr>NURSING CARE</vt:lpstr>
      <vt:lpstr>Cont…..</vt:lpstr>
      <vt:lpstr>INTRACARE</vt:lpstr>
      <vt:lpstr>Cont….</vt:lpstr>
      <vt:lpstr>POST CARE</vt:lpstr>
      <vt:lpstr>Cont……</vt:lpstr>
      <vt:lpstr>DOCUMENTATION</vt:lpstr>
      <vt:lpstr>SYNCHRONIZED CARDIOVERSION</vt:lpstr>
      <vt:lpstr>Cont…..</vt:lpstr>
      <vt:lpstr>Cont….</vt:lpstr>
      <vt:lpstr>Cont….</vt:lpstr>
      <vt:lpstr>Cont….</vt:lpstr>
      <vt:lpstr>Cont….</vt:lpstr>
      <vt:lpstr>Cont….</vt:lpstr>
      <vt:lpstr>Cont….</vt:lpstr>
      <vt:lpstr>Cont…..</vt:lpstr>
      <vt:lpstr>Cont…..</vt:lpstr>
      <vt:lpstr>Cont…..</vt:lpstr>
      <vt:lpstr>Cont….</vt:lpstr>
      <vt:lpstr>IMPLANTABLE CARDIOVERTER DEFIBRILLATOR </vt:lpstr>
      <vt:lpstr>Slide 49</vt:lpstr>
      <vt:lpstr>Cont……</vt:lpstr>
      <vt:lpstr>Cont…..</vt:lpstr>
      <vt:lpstr>Cont…..</vt:lpstr>
      <vt:lpstr>Cont….</vt:lpstr>
      <vt:lpstr>Cont…..</vt:lpstr>
      <vt:lpstr>Cont….</vt:lpstr>
      <vt:lpstr>Cont….</vt:lpstr>
      <vt:lpstr>Cont….</vt:lpstr>
      <vt:lpstr>Cont….</vt:lpstr>
      <vt:lpstr>REFERENCE</vt:lpstr>
      <vt:lpstr>Slide 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8</cp:revision>
  <dcterms:created xsi:type="dcterms:W3CDTF">2018-12-18T03:23:42Z</dcterms:created>
  <dcterms:modified xsi:type="dcterms:W3CDTF">2023-03-27T03:03:57Z</dcterms:modified>
</cp:coreProperties>
</file>