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7" r:id="rId3"/>
    <p:sldId id="268" r:id="rId4"/>
    <p:sldId id="274" r:id="rId5"/>
    <p:sldId id="269" r:id="rId6"/>
    <p:sldId id="270" r:id="rId7"/>
    <p:sldId id="271" r:id="rId8"/>
    <p:sldId id="272" r:id="rId9"/>
    <p:sldId id="275" r:id="rId10"/>
    <p:sldId id="276" r:id="rId11"/>
    <p:sldId id="278" r:id="rId12"/>
    <p:sldId id="280" r:id="rId13"/>
    <p:sldId id="258" r:id="rId14"/>
    <p:sldId id="266" r:id="rId15"/>
    <p:sldId id="264" r:id="rId16"/>
    <p:sldId id="263" r:id="rId17"/>
    <p:sldId id="281" r:id="rId18"/>
    <p:sldId id="282" r:id="rId19"/>
    <p:sldId id="283" r:id="rId20"/>
    <p:sldId id="284" r:id="rId21"/>
    <p:sldId id="261" r:id="rId22"/>
    <p:sldId id="262"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26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2"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0-12-31T03:46:27.363"/>
    </inkml:context>
    <inkml:brush xml:id="br0">
      <inkml:brushProperty name="width" value="0.05292" units="cm"/>
      <inkml:brushProperty name="height" value="0.05292" units="cm"/>
      <inkml:brushProperty name="color" value="#FF0000"/>
    </inkml:brush>
  </inkml:definitions>
  <inkml:trace contextRef="#ctx0" brushRef="#br0">5085 6276 0,'-25'0'234,"0"0"-218,75-25 15,74-25-15,0 50-16,-50-49 15,26 24-15,-51 0 16,26 0-16,24 0 15,-74 1-15,-1 24 16,26 0-16,-25 0 16,25 0-16,-26 0 15,-24-25-15,25 25 16,0 0 0,0 0-1,0 0-15,24 0 31,-24-25-15,25 25-16,-26-25 16,1 25-16,0 0 15,0-49-15,0 49 16,24 0-16,-49-25 16,25 25-16,0 0 31,0 0-16,-25-25-15,24 25 47,-24-25-47</inkml:trace>
  <inkml:trace contextRef="#ctx0" brushRef="#br0" timeOffset="4011.39">5184 8186 0,'0'0'0,"75"0"172,49 0-172,-75 0 16,26-25-16,-1 25 16,-49 0-16,0 0 15,-1 0-15,51 0 16,-50 0-16,24 0 15,1 0-15,49 0 0,-49 0 16,74 0-16,-50 0 16,1 0-16,-1 0 15,-24 0-15,24 0 16,-24 0 0,-26 0-16,26 0 15,0 0-15,-26 0 16,1 0-16,74 0 15,-49-25-15,49 25 0,1 0 16,-1-25 0,25 0-16,-50 1 0,50 24 15,-49 0-15,49-25 16,-75 25-16,50-25 16,-49 25-16,24-25 15,-24 0-15,49 0 16,1 25-16,24-24 15,-50 24-15,-24 0 16,49 0-16,-50 0 16,26 24-16,-26-24 15,1 25-15,49 25 0,-74-25 16,0 0-16,24-25 16,1 0-16,-25 24 15,25 1-15,-1-25 16,1 0-16,24 0 15,-49 0-15,0 0 16,74 0-16,-49 0 16,-26 0-16,1 0 15,0 0-15,347 0 282,-149 0-282,25 0 15,0 0-15,-148 0 16,48 25-16,1 0 15,-25-25-15,0 25 16,75-1-16,-150 1 16,150 0-16,-125 0 0,-24-25 15,-1 0-15,1 0 16,0 25-16,-26-25 16,26 0-16,-25 24 15,49 1-15,-49-25 16,50 25-16,-26-25 15,1 0-15,-1 0 16,26 0-16,-50 0 16,74 0-16,-50 0 15,1 0-15,24 0 0,1 0 16,-26 0 0,1 0-16,24 0 0,-24 0 15,24 0-15,-24 0 16,25 0-16,-1 0 15,-24 0-15,-1 0 16,26-25-16,-1 0 16,0 1-16,26-26 15,-26 50-15,75-50 16,-75 26-16,-24-1 16,24 0-16,1 25 0,24-25 15,-49 25-15,-26 0 16,51 0-16,-1 0 15,-24 0-15,49 0 16,-25 0-16,75 0 16,-50 0-16,25 0 15,-49 0-15,24 0 16,50 0-16,-50 25 16,0-25-16,-24 0 15,-1 0-15,50 0 16,-49 0-16,-26 0 0,26-50 15,-1 26-15,-49 24 16,49 0-16,-49 0 16,0 0-16,0-25 15,49 25-15,-49 0 16,0-25 0,0 25-16,-1 0 31,1 0-16,0 0-15,0 0 16,0 0-16,-1-25 31,1 25-15,0 0 0,0-25-1,0 25 16,24-25-31,26 1 16,-51 24-16,26 0 16,0-25-16,24 0 15,-24 0-15,24 25 0,-24-25 16,-1 25-16,26 0 16,-1 0-16,50 0 15,-49 0-15,24 0 16,25 0-16,-25 0 15,25 0-15,-50 0 16,26 0-16,-26 0 16,0 0-16,-49 0 15,0 0-15,0 0 16,0 0 15,-25 25-15,25-25-16,-1 0 15,1 0 17,-25 25 30,25-25-46,0 0 93</inkml:trace>
  <inkml:trace contextRef="#ctx0" brushRef="#br0" timeOffset="7367.51">7392 7665 0,'0'-25'156,"0"0"-140,0-74-16,0 74 16,0-25-16,0 1 15,25 24-15,-1 0 16,-24-49-16,0 49 15,0-25-15,25 26 16,-25-51-16,25 1 16,-25 49-16,0-49 0,50 24 15,-26-49-15,-24 74 16,0-25-16,0 1 16,0 24-1,0-25-15,25 50 16,-25-25-16,0 1 15,0-1-15,0 0 16,25-49 0,0 49-16,-25-25 0,25 25 15,-1 25-15,1-49 16,25-1 0,-25 25-16,49-24 15,-49 24 1,24-25-16,-24 26 15,50-26-15,-50 50 16,99-74-16,-75 74 16,1-25-16,-25 0 15,24 25-15,26-25 16,-51 25-16,26-25 16,-25 0-16,49 25 0,-24 0 15,-1 0-15,1 0 16,0 0-16,-26-49 15,26 49-15,-25 0 16,0 0-16,49 0 16,-24 0-16,-1 25 15,-24-25-15,25 0 16,-1 24-16,1-24 16,0 0-16,-26 25 15,26 0-15,0-25 16,-26 0-16,51 50 0,-50-50 15,-1 25-15,26-1 16,0-24-16,-26 25 16,1-25-16,0 0 15,25 25-15,-26-25 16,-24 25-16,25-25 16,0 0-16,0 25 15,24-1-15,1 26 16,-25-50-1,0 25-15,0-25 0,-1 25 16,1-1-16,0-24 16,-25 25-1,25-25 1,0 50 0,-1-25-1,1-1 1,0 1-1,-25 0-15,25-25 16,-25 50-16,25-26 16,-1 26-1,-24-25-15,25-25 16,0 74-16,0-74 16,-25 25-16,0 0 15,25 0-15,-1-1 16,-24 26-16,25-50 15,-25 25-15,25 24 16,-25-24 0,50 25-1,-26 0 1,1-26-16,-25 1 16,25 25-1,-25-25-15,0-1 16,25 1-1,0-25-15,-25 25 16,24-25-16,1 25 16,-25 0-16,0-1 15,25 1 1,-25 0-16,25 0 16,-25 0-1,0-1-15,25 1 0,-1-25 16,-24 25-16,25 0 15,-25 0-15,25-1 16,0 1-16,-25 0 16,49 0-16,-49 24 15,25 1 1,0 0-16,0-50 16,-25 24-16,25 1 15,-25 0-15,24 25 16,-24-26-1,0 1 1,25-25 0,-25 25-16,25 0 31,-25 0 0,0-1 0,25-24 16,-25 25-47,25-25 32,-25 25-32,0 0 15,0 0 63</inkml:trace>
  <inkml:trace contextRef="#ctx0" brushRef="#br0" timeOffset="9268.92">10889 7987 0,'-49'0'234,"-1"-50"-234,-99 1 16,0-1-16,25 25 15,0 1-15,-24-1 16,48 0-16,26 0 15,-1 25-15,1-25 16,24 25-16,26 0 16,-51 0-16,26-24 15,-1 24-15,-49 0 16,24 0-16,-123 0 16,148 0-16,-74 0 0,25 0 15,0 0-15,49 0 16,-49 24-16,49-24 15,-24 0-15,24 0 16,1 0-16,-26 0 16,1 0-16,0 0 15,24 0-15,-49 0 16,74 0-16,-25-24 16,25 24-16,-49 0 15,24 0-15,26 0 0,-26 0 16,25 0-16,0 0 31,1 0-15,-1 0-1,0 0 17,0 0-17,0 0 1,1 0-1,-1 24 1,0 1 15,0-25-15,0 0 0,25 25 30,-24-25-46,-1 0 16,25 50 0,-25-50-1,0 0 63,25 24-31</inkml:trace>
  <inkml:trace contextRef="#ctx0" brushRef="#br0" timeOffset="15571.45">7268 9451 0,'49'124'156,"1"74"-140,0 50-16,-1-74 16,1-100-16,-25-24 15,-25 24-15,24-49 16,1-25-16,-25 25 16,0 0-16,25-25 0,-25 24 15,25-24 1,0 25-16,-1-25 15,51 0-15,49 0 16,-99 0 0,24-49-16,1 24 15,49-25-15,-74 25 16,99-99-16,-99 100 16,49-100-16,25 74 15,-49-25-15,49-24 16,25 0-16,-99 49 0,99-74 15,0-49-15,0 49 16,-49 0-16,49-50 16,49-49-16,-74 24 15,1 51-15,-1 24 16,25-75-16,-25 50 16,-24 75-16,-1-25 15,25 24-15,-99 26 16,99 24-16,-49-50 15,-25 75-15,49-74 16,-24 74-16,-1-50 16,-24 50-16,0-24 15,25-1 1,-26 25 15,-24-25 16,25 25-47,-25-25 63,25 25-48</inkml:trace>
  <inkml:trace contextRef="#ctx0" brushRef="#br0" timeOffset="19617.68">4837 5829 0,'74'-74'250,"75"-100"-234,-50 0-16,25 50 16,-49-24-16,24-26 15,0 50-15,-24 0 16,-1 0-16,50-25 15,-99 124-15,25-24 16,-1-1-16,-24-24 16,49 24-16,-49 25 15,-25 0 1,75 1-16,-75-1 0,0 0 16,24 25-16,1-25 31,0 25-16,-25-25 1,25 25 0,0 0 31</inkml:trace>
  <inkml:trace contextRef="#ctx0" brushRef="#br0" timeOffset="24693.08">2704 12824 0,'74'0'187,"-24"0"-171,99 0-16,-100 0 16,100 0-16,-75 0 15,50 0-15,-49 0 16,-26 0-16,51 25 16,-51 0-16,51-25 15,24 49-15,24-24 16,-48-25-16,48 74 15,-48-24-15,48-25 16,1 24-16,-50-24 16,1 50-16,-26-75 15,1 49-15,24-24 0,-50 0 16,51-25-16,-26 25 16,0-25-16,1 25 15,-1 24-15,-24-49 16,49 0-16,-74 0 15,74-25-15,-74 25 16,0 0-16,24 0 16,-24-24-16,0 24 15,0 0-15,0 0 16,-1 0 0,1 0-1,0 0 1,-25-25-1,74 0-15,-49 25 16,25-50-16,-25 50 16,-1 0-16,1-49 15,0 49 1,0-25 0,0 25-16,-1 0 15,26 0-15,0-25 0,-1 0 16,1 0-1,-25 25-15,-1-24 16,1-1 0,-25 0-1,25 25-15,0 0 16,-25-25 15,25 25-15</inkml:trace>
  <inkml:trace contextRef="#ctx0" brushRef="#br0" timeOffset="28540.67">1563 6846 0,'-25'0'187,"25"25"-171,-50-25-16,25 50 15,-24-26-15,-1 76 16,25-51-16,1 1 16,-26 49-16,0 0 15,26-24-15,-1-26 16,25 1-16,-25-1 15,25-24-15,0 0 16,0 0-16,-25-25 16,25 25-16,0 24 15,0 1-15,0-25 16,0 99-16,0-50 16,50 125-1,-50-125-15,0 25 16,25-74-16,-1 49 0,1 1 15,0-50 1,-25-1 0,25 1-1,0-25-15,24 50 16,26-25-16,-26-1 16,1-24-16,-25 0 15,-1 0-15,1 0 16,0 0-1,50-24-15,-51-26 16,26 25-16,0-24 16,-1 49-16,26-75 15,-26 26-15,-24-1 0,25 0 16,-1 26-16,-24-51 16,49 1-16,-49 74 15,25-99-15,24 49 16,-74 25-16,75-25 15,-51-24-15,1 49 16,0 0 0,-25 1-16,25-51 15,-25 50 1,0-49-16,0 0 0,0 49 16,0-25-16,-25-74 15,0 50-15,0-1 16,-49-49-16,24 50 15,26-50-15,-51 49 16,26 1-16,-1 24 16,25 1-16,-24-1 15,49 1-15,-75 24 16,26-50-16,24 26 16,-25 24-16,-24-49 15,24 49-15,1-25 0,-26 1 16,25 24-16,26 0 15,-1-25-15,0 50 16,0-24-16,-24-1 16,24 0-16,0 25 15,0-25-15,-24 0 16,24 25 0,0 0-16,0 0 15,0 0-15,-74 25 16,50 50-16,-51-1 15,51-24-15,-1 74 16,1-50-16,-1-24 16,0 49-16,26-25 15,-1 25-15,0-49 16,25 0-16,-25 24 16,25-24-16,0 99 15,0-100-15,0 26 16,50-1-16,-25-24 15,-1 24-15,1 0 16,25-24-16,-1-25 0,-24 74 16,25-74-16,-1 24 15,1 1-15,-50-25 16,50 0-16,-26 24 16,26-24-16,0 25 15,-1-26-15,1 26 16,24-25-16,25 0 15,-49 0-15,0-1 16,-1-24-16,1 0 16,0 0-16,-26 0 15,26 0-15,0 0 0,-26 0 16,51-24 0,-50-1-16,49-25 0,-24 0 15,-1 26-15,-24-1 16,25-25-16,-1 1 15,-24-1-15,0 0 16,0 1-16,-25-75 16,0-25-1,-25 50-15,25 49 16,-50-74-16,1 75 16,-1-51-16,-24-24 15,49 75-15,-25 24 0,-49-99 16,25 74-16,-1-49 15,-24 49-15,49-24 16,-74 0-16,99 49 16,-24 0-16,-1 0 15,1-24-15,24 49 16,0 0 0,-25 0-16,26 0 15,-1 0 1,25 24-1,-75-24-15,75 25 0,-49 0 16,-1 49-16,25-24 16,1-25-16,-1 24 15,0-24-15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0-12-31T03:47:45.768"/>
    </inkml:context>
    <inkml:brush xml:id="br0">
      <inkml:brushProperty name="width" value="0.05292" units="cm"/>
      <inkml:brushProperty name="height" value="0.05292" units="cm"/>
      <inkml:brushProperty name="color" value="#FF0000"/>
    </inkml:brush>
  </inkml:definitions>
  <inkml:trace contextRef="#ctx0" brushRef="#br0">3994 2059 0,'24'0'312,"-24"25"-312,25-1 16,0-24 15,-25 25-15,25-25 15,-25 25-31,25-25 16,-1 0-16,-24 25 31,25-25-31,-25 25 15,25-25-15,-25 24 16,25-24-16,0 0 31,-1 25-15,1-25 0,0 0 15,0 0 0,24 0-15,-49-25-1,50 1-15,-50-1 0,25 25 16,0-25 0,24-25-1,1 50-15,-25-74 16,49 24-16,50-98 15,-99 98-15,49-24 16,-24-26-16,24 26 16,-49 24-16,0 50 15,0-99-15,0 74 16,24 0 0,-24-24-1,0-1-15,0 25 16,-25 1 15,0-1-31,24 25 16,-24-25-1,0 0 17,50 25-17,-50-25-15</inkml:trace>
  <inkml:trace contextRef="#ctx0" brushRef="#br0" timeOffset="-145793.47">1166 6722 0,'0'124'281,"0"75"-281,0-75 16,0 0-16,0-75 15,0 26-15,0-51 16,0 26-16,25 49 16,-25-49-16,0-1 0,0 26 15,0-26-15,0-24 16,0 0-16,0 0 15,0 0-15,0-1 16,0 1 0,0 0-16,0 0 31,0 0-15,0 24 15,-50-98 266,-148-51-282,123-24-15,-24 50 16,49 49-16,1-24 16,-1 24-16,25-25 15,1 50-15,-1-25 16,0 1-16,-25-26 15,25 0-15,1 26 16,-1-1-16,0-25 16,0 25-16,0-49 15,1-25-15,-1 99 16,25-99-16,-25 49 16,25 25-16,-25-49 15,25 49-15,0-25 16,0 1-16,0 24 15,0-25-15,0 25 16,0-49-16,0 49 16,25 0-16,-25-24 15,25 24-15,0-25 16,-1-24-16,51 49 16,-50 0-16,49-74 15,50 25-15,-74 49 0,24-25 16,25 1-16,-49 24 15,24 0-15,1 25 16,-26 0-16,26 0 16,-26 0-1,-24 25-15,0-25 16,0 0-16,24 50 16,-49-26-16,50 1 15,-25 25-15,24-1 16,1 51-16,-25-1 15,0 0-15,-25-25 16,0 1-16,0-1 0,0-24 16,0-25-16,0 24 15,0-24 1,-50 0 0,50 0-16,0 24 15,0-24-15,-25 0 16,-24 25-16,49-26 15,-50 51-15,50-26 16,-74-24-16,49 0 16,-25 74-16,1-49 15,24-25-15,0-1 16,-25 51-16,26-50 16,-1-25-1,-25 0-15,50 24 16,0 1-16,-25-25 15,1 25 17</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01T05:19:59.961"/>
    </inkml:context>
    <inkml:brush xml:id="br0">
      <inkml:brushProperty name="width" value="0.05292" units="cm"/>
      <inkml:brushProperty name="height" value="0.05292" units="cm"/>
      <inkml:brushProperty name="color" value="#C00000"/>
    </inkml:brush>
  </inkml:definitions>
  <inkml:trace contextRef="#ctx0" brushRef="#br0">2064 7532 0,'441'-18'78,"-265"18"-63,0 0-15,36 0 16,-18 35 0,18 1-16,52-1 15,1-17-15,17-1 16,0 19-16,18-36 15,18 0-15,-1 0 16,-17 0-16,-18 0 16,-17 0-16,-36 0 15,-52 0-15,-19 0 16,-52 0-16,0 0 16,-53 0-16,0 0 15,0 0-15,-36 0 31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01T05:27:15.173"/>
    </inkml:context>
    <inkml:brush xml:id="br0">
      <inkml:brushProperty name="width" value="0.05292" units="cm"/>
      <inkml:brushProperty name="height" value="0.05292" units="cm"/>
      <inkml:brushProperty name="color" value="#C00000"/>
    </inkml:brush>
  </inkml:definitions>
  <inkml:trace contextRef="#ctx0" brushRef="#br0">6456 7355 0,'-35'0'141,"-36"18"-126,18-18-15,-53 35 16,18-35-16,0 0 16,0 0-16,-106 0 15,-124 0 1,1 0-1,140 0 1,-17 0 15,35 53-15,36-53 0,70 0-1,18 18 1</inkml:trace>
  <inkml:trace contextRef="#ctx0" brushRef="#br0" timeOffset="1039.17">7655 6491 0,'18'0'78,"0"35"-63,-18-17 1,0 53-16,0-1 16,0-35-16,52 54 15,-34-36 1,17-36-1,-17-17 1,194-212 0,-54 36 15,178-194-15,-284 317-1,107-35 1,-35 35-1,-107 35 1,1 18 109,-36 18-109,1 17-1,-1-17-15,-52 17 16,-1 0-16,36-17 16,-36-1-16</inkml:trace>
  <inkml:trace contextRef="#ctx0" brushRef="#br0" timeOffset="4684.04">6385 6085 0,'0'0'0,"0"-35"0,18 0 15,0 17-15,-18-123 32,17 35-17,-17-52 1,0 16 0,0-34-1,-17-53 1,-125-18-1,19 35 1,105 212 31,-35-18-31,-35 18-1,-18 18 1,-282 123 15,230-70-15,-36-18-1,17 17 17,-52 36-17,88-18 1,105-88 62,-16 0-62,-1 36-16,17-19 15,1-17-15,-35 0 16,17 35-16,0 1 15,-36 17 1,1-18 0,-35 35-1,52 1 17,18-53-17,0-1 1,18-17-1,-18 36 1,18-19 0,0-17-1,-18 0 1,35 0-16,-52 18 16,-36-18-1,0 0 1,35 0-1,-34 18 1,52-18 0,-53 35 15,-53 18-15,141-36-1,-70 36 1,0 0-1,-71 53 1,36 0 0,70-71-16,-106 106 15,0 18 1,71-18 0,35-35-1,36 0 1,-36 105-1,53-105 1,-36 35 15,36-88-15,0 88 0,0-17-1,0-1 1,0-70-16,0 53 15,71 70 1,17 1 0,36-1-1,-1 1 1,71 140 0,-141-264-1,88 88 1,36 0-1,69-17 1,19-18 0,-18 17 15,71-35-15,-54-35-1,-52-53 1,-106 0-1,-36 0 1,-17-35 0,-18 17-16,-17 18 31,0-17-15,-18-1-16,17 0 15,19-35 1,16 1-1,-52 34 32,0 0 47,18 18-78,17 0-16,1 0 15,-19 0 1,19-17 62,-19-1-78,1 0 16,17 1-1,-17 17-15,52-36 32,-52 1-17,35 0 1,-18 0-1,-17 35 1,17-36 0,-17 36-16,52-70 15,18-1 1,-52 36 0,17-18-1,17 0 1,-35 18-1,18-18 1,18-18 0,0 1 15,-19-1-15,1 18-1,-35 53 1,17-35-1,1 17 1,-19 1 0,36-19-1,-35-16 1,-1 34 0,1-17-1,17 17 1,-17 0 15,0 1 203,-18-1-218,0-17-16,17 0 16,1 35-16,17-53 15,-17-36 17,17-16-17,-35 34 1,0 18-1,0 18 1</inkml:trace>
  <inkml:trace contextRef="#ctx0" brushRef="#br0" timeOffset="17079.34">17586 6526 0,'-18'0'188,"71"0"-188,0 0 15,88 0-15,124 0 16,-1 36-1,89-36 1,-229 0 0</inkml:trace>
  <inkml:trace contextRef="#ctx0" brushRef="#br0" timeOffset="23659.41">22366 4939 0,'53'0'156,"-18"0"-141,53 0-15,18 0 16,18 18-16,-1 34 16,71 1-1,53-17 1,-211-19-16,16-17 31,19 18-15,0-18-1,-54 0 1,1 0 15,17 0 47,18 0-62,-18 0 0,18 0-16,-35 0 15,35 0-15,35 0 16,-17 0 0,-36 0-1,18 0 16,0 0-15,0 0 0,-1 0-1,-16 0 1,87-18 0,-35-17-1,-35 35 1,36 0-1,-37 0 1,19-35 0,35 35-1,-18 0 1,-35 0 0,0 0 15,-18 0-16,-17 0 1,-1 0 0,1 0-1,0 0 1,-1-18 46</inkml:trace>
  <inkml:trace contextRef="#ctx0" brushRef="#br0" timeOffset="26528.69">21678 5362 0,'0'0'0,"35"0"16,-17 0 15,35 0 78,0 0-93,0 0-16,35 0 15,-70 0 1,105 0 0,-17-53-1,-71 18 1,1 35 15,-1 0-31,-18 0 16,36-18-16,18 18 15,35 0 1,-18 0 0,18 0-1,17 0 1,54 0 15,-36 0-15,-71 0-1,19 0 1,-1 0 0,0 0-1,53 0 1,-106 0 0,36 0-1,-54 0 1,19 0-1,-19 0 1,1 0 0,0 0 31,-1 0-47,19 0 15,17 0 16</inkml:trace>
  <inkml:trace contextRef="#ctx0" brushRef="#br0" timeOffset="75582.2">29510 9507 0</inkml:trace>
  <inkml:trace contextRef="#ctx0" brushRef="#br0" timeOffset="75784.92">29510 9507 0</inkml:trace>
  <inkml:trace contextRef="#ctx0" brushRef="#br0" timeOffset="76014.92">29510 9507 0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01T05:36:58.072"/>
    </inkml:context>
    <inkml:brush xml:id="br0">
      <inkml:brushProperty name="width" value="0.05292" units="cm"/>
      <inkml:brushProperty name="height" value="0.05292" units="cm"/>
      <inkml:brushProperty name="color" value="#FF0000"/>
    </inkml:brush>
  </inkml:definitions>
  <inkml:trace contextRef="#ctx0" brushRef="#br0">0 15593 0,'18'-18'47,"-1"18"16,19 0-48,16 0-15,-16 0 16,17 0-16,0 0 15,70 0 1,1 0 0,-54 0-1,36 0 1,-53 0 0,17 0-1,-17 0 1,-35 0-1,0 0 17,-1 0-17,54 0 1,-54 0-16,54 0 16,-18 0-1,17 0 1,-17 0-1,18 0 1,35 0 0,-18 0-1,0 0 1,36 0 0,34 0-1,19 0 1,-36 0 15,88 0-15,-88 0-1,0 0 1,18 0 0,-35-18-1,-36 1 1,18-18-1,-89 35 1,54 0 0,-36 0-1,18 0 1,18 0 0,87 0-1,19 0 16,-19 17-15,248 18 15,-265 18-15,18-53 0,53 36-1,-18-19 1,-177-17-1,19 0 95,34 0-95,-17 0-15,53 0 16,17 0 0,36 0-1,-35 0 1,-19 0 0,-52 0-1,-17 0 1,-1 0-1,0 0 32,0 0 0,-17 0-47,0 0 16,-1 0-16,19-17 15,17 17 17,-18 0-17,-17 0 1,-1 0 46,1 0-62,-1 0 16,36 0-16,-17 0 16,34 0-1,1 35-15,52 18 16,1 17 0,-36-34-1,-70-19 1,17-17 93,-18 18-109,1-18 16,0 18-1,-1-18 1,1 17 0,-18 1-16,18-18 15,-18 35 1,35 18 140,-53 0-140,18-35-16,0 17 15,0 18-15,36 0 16,-36-18-16,0 36 16,0 17-1,35-18-15,18 107 16,-36-54 0,36 54-1,-17-36 1,16 53 15,-52-18-15,0 36-1,36 35 1,-1 17 0,-17 36-1,35 0 1,-18-212-1,-17 53 1,-1-141 0,1 0-1,17 0 17,-17 0 30,17 0-46,0 0 15,-17 0-31,17 0 31,-17 0-31,-1 0 31,1 0-31,-106 0 297,17 0-297,1 0 16,35 0-16,-54 0 16,1 0-16,-35 0 15,-142 0 1,142 0-16,-142 0 31,18 0-15,71 0-1,17 0 1,18 0 0,-18 0-1,71 0 1,-71 0-1,89 0 1,-124 0 0,0 0-1,-124 0 1,124 0 0,18 0-1,-18 0 1,0 0-1,35 0 17,18 0-17,17 0 1,36 0 0,-53 0-1,-18 0 1,53 0-1,-158 0 1,140 0 0,54 0-1,34 0 1,-52 0 0,-18 0-1,53 0 1,-17 0 15,35 0-15,-18 0-1,-18 0 1,-17 0 0,17 0-1,19 0 1,16 0-1,1-17 95,-18 17-110,0 0 15,18 0-15,-53 17 16,35-17-16,-159 0 31,142 0-31,-125 0 16,19 0 0,35 0-1,88 0 1,-53 0-1,18 0 1,70 0 0,-17 0-1,17 0 1,-17 0 0,-18 0 15,36 0-16,-1 0 126,18-70-125,0-36-16,0-18 15,0 54-15,-53 52 16,53 1 31,0-72-32,0 1-15,0-70 32,0 34-32,0 1 15,0-36 1,0-18 0,0 1-1,0 123 1,35-17-1,-35 34 1,18-17 0,-18 0 15,0 36-15,0-18-1,0-18 1,0-18-1,0 53 1,0 1 15,0-18-15,0-18 0,0 17-1,0 19-15,0-19 31,0-52-15,0 0 0,0-35-1,0 34 1,0 1 0,0 0-1,0 17 1,0 18-1,0 18 17,0 0-32,0 0 15,0-1 1,0-17 0,0 1-1,0 34 1,0-53-1,0-17 1,35 0 0,-35 35-1,0 18 1,0-1 0,36 19-1,-36-1 1,17-17 15,-17 0-15,0 17-1,0 0 48,18 1 15</inkml:trace>
  <inkml:trace contextRef="#ctx0" brushRef="#br0" timeOffset="15609.02">864 16069 0,'0'0'0,"0"-18"0,0 1 140,-17 17-140,-36 0 16,0 53-16,35-18 16,-52-17-16,17 34 15,-35 19-15,-1 35 16,-34 17-1,88-17 1,17-18 0,18 18 15,0 53-15,0-71-1,0-17 1,0-54-1,0 1 1,35-18 62,18 0-62,-35 0-1,-1 0-15,36 0 16,-17 0-16,34 0 16,1 0-1,-54 0 17,1 0-17,17 0 1,18 18-1,0 52 1,-53-35 0,35 18-1,-35-17 1,0-19 0,0 19-1,-17 16 1,-1 37-1,-17-36 1,0 35 0,-1-53-1,-17 0 17,53 1-32,0-19 15,-17-17 1,-1 18 124,0 17-108,1-17-17,-18-1-15,-1-17 32,19 18-32,-19 0 15,1-1 1,17-17-1,1 18 1,-1-18 31,-17 18-47,0-18 16,-18 35-1,0-35-15,-18 18 16,54-18 124,34-18-108,1 18-32,17-18 15,0 1-15,-17 17 16,0 0-16,52 0 16,-52 0-1,-1 0 110,19 0-109,-1 0-1,-17 0-15,17 17 16,-17 36 0,17 53-1,-35 0 17,0-53-17,0 17 1,0 19-1,0 34 1,0-105 0,0 35-1,0-18 17,0-18-32,0 1 15,0 0 1,0-1-1,0 19 1,35 34 0,-17-52-1,17 17 1,-17 18 0,-1-53-1,19 35 1,-1-35-1,18 0 1,0 0 15,17 0-15,1 0 0,105 0 15,-105 0-16,-18 0 1,17 0 0,-34 0 46,-19 0-46,-17-17 562</inkml:trace>
  <inkml:trace contextRef="#ctx0" brushRef="#br0" timeOffset="17471.68">0 16210 0,'0'35'141,"0"1"-110,0-72 47,0 1-62,0-18-16,0-35 16,0 17-16,0-70 15,0 71 17,0-18-17,0 52 1,0-34-1,0-18 1,0-1 0,0 1-1,0 53 1,0 0-16,0-1 16,0-17-1,0 1 1,0-19-1,0 53 1,18-17 0,-1 35 15</inkml:trace>
  <inkml:trace contextRef="#ctx0" brushRef="#br0" timeOffset="22919.62">441 15540 0,'18'17'188,"17"-17"-188,18 0 15,17 0-15,19 0 16,69 0-1,54 0 1,53 0 0,105 18-1,-247 0 17,19 17-17,-90-35 1,1 18-16,-17-18 15,17 0 1,-1 35 0,54-17-1,-35 17 1,70-35 0,35 0-1,36 0 1,-124 0-1,53 0 1,-52 0 0,52 0 15,-71-35-15,1 17-1,-1 0 1,1 1-1,-1-1 1,72 18 0,-1-18-1,35 1 1,-123 17 0,70 0-1,-34 0 1,122 0-1,-34 0 1,-19 0 0,19 0 15,-71 0-15,-1 0-1,-52 0 1,-17 0-1,-19 0 79,19 0-78,-1 0-1,0 0 1,-17 0-16,52 0 16,-52 0-1,70 35 17,-70-35-17,-1 0 1,72 0-1,-36 18 1,17 17-16,54-17 16,52 35-1,18-18 1,-18-18 0,-70 36-1,-35-17 1,-54-19-1,1 1 32,-18 17-31,0-17 0,0-1-1,18 1 95,-1 0-95,19 17-15,-19 0 16,-17 1-16,18-1 15,35 71 1,-53-53 0,17-18-16,19 71 31,-36-53-31,53 35 16,-36 18-1,89 229 16,-35-141-15,-36-53 0,-17-53-1,17 18 1,-17 17 0,-18-70-1,0 36 1,17 16-1,-17-52 1,0-17 0,0 69 31,0-52-32,0 36 1,18-1-1,-18-35 1,0 17 0,35 18-1,-35 1 1,0 16 0,0-52-16,0 124 15,0-160 1,-18-17 359,1 0-297,-1 0-78,-17 0 31,0 0-31,-1 0 16,-34 0-1,-124 0 1,35 0 0,-123 0-1,70 0 1,-194 0 0,36 0-1,88 0 1,264 0-1,-17 0 1,-159 0 0,17 0-1,-52 0 1,70 0 0,-105 0-1,17 0 1,-141 0-1,123 0 1,-35 0 0,53 0-1,-52 0 17,-90 0-17,-69 0 1,52 0-1,212 0 1,177 0 125,-1 0-141,0 0 15,1 0-15,-1 0 16,-17 0-16,-18 0 31,-18 0-15,1 0-1,-71 0 1,52 0 0,54 0-1,35-17 95,0-36-95,0 18-15,0-54 16,0 36-16,0-17 16,-18 35-1,18-71 1,0 70-16,0-52 15,0 35 1,-35 18 0,35-18-1,-17-35 1,17-36 0,0 19-1,0 16 1,-53-34-1,53 0 1,-36 17 0,19 17-1,-19-87 17,19 88-17,17 53 1,0-36 78,0 53-79,0-34-15,-36 52 16,-16 0-16,52-18 15,-18 18 1,18-18-16,0-17 16,0-18-1,0 18 17,0-36-17,0 18 16,35-53-15,0 18 0,-17 35-1,17-17 1,-35 17 0,0 35-1,0-17 1,18-18-1,-18 18 1,0-1 0,0 1-1,35-71 1,-35 71 15,0-18-15,0 18-1,0 0 1,0-1 0,0 1-1,0 17-15,36-17 16,-36 0 0,0 17-1,17 1 1,-17-1-1,0 0 1,0 1 15,0-1 1,0 0-17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01T05:37:32.208"/>
    </inkml:context>
    <inkml:brush xml:id="br0">
      <inkml:brushProperty name="width" value="0.05292" units="cm"/>
      <inkml:brushProperty name="height" value="0.05292" units="cm"/>
      <inkml:brushProperty name="color" value="#FF0000"/>
    </inkml:brush>
  </inkml:definitions>
  <inkml:trace contextRef="#ctx0" brushRef="#br0">22384 547 0</inkml:trace>
  <inkml:trace contextRef="#ctx0" brushRef="#br0" timeOffset="6471.48">8255 5592 0,'18'0'15,"35"0"-15,35 0 16,247 0-1,-159 0-15,230 0 16,35 0 0,141 0-1,-423 17 1,52-17 0,-122 18 15,16-18-16,-69 0 1,-19 0 15,19 0-15,-19 0 0,19 0-1,-19 0 1,18 0 31,1 0-32,-19 0 1,1 0 125</inkml:trace>
  <inkml:trace contextRef="#ctx0" brushRef="#br0" timeOffset="7503.83">12506 5415 0,'71'0'78,"17"0"-62,53 0-16,88 0 16,18 0-16,-18 0 15,177 0 1,-194 0-16,-1 0 15,107 0 1,-159-35 0,-89 35-1,1-18 1,-1 18 15,1 0-15,-18 0-1,-18 0 17,0 0 30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01T05:38:07.752"/>
    </inkml:context>
    <inkml:brush xml:id="br0">
      <inkml:brushProperty name="width" value="0.05292" units="cm"/>
      <inkml:brushProperty name="height" value="0.05292" units="cm"/>
      <inkml:brushProperty name="color" value="#FF0000"/>
    </inkml:brush>
  </inkml:definitions>
  <inkml:trace contextRef="#ctx0" brushRef="#br0">688 864 0,'35'18'31,"-17"-18"-15,-18 18 0,17-1-1,-17 1 1,18 17-1,-18-17 48,35 17-47,1 0-1,-36-17 1,0-36 15,0 36 16,0 17-47,0-17 16,-18 17-16,36 0 15,-1 89 1,36 52-1,-53-17 1,53-35 0,-53-89-1,0 0 1,0-17 31,0 17-47,0 88 15,71 71 1,-36 1 0,-17-90 15,-18 19-15,35-36-1,-35-53 1</inkml:trace>
  <inkml:trace contextRef="#ctx0" brushRef="#br0" timeOffset="512.83">1535 1411 0</inkml:trace>
  <inkml:trace contextRef="#ctx0" brushRef="#br0" timeOffset="9023.19">5274 5733 0,'0'-18'47,"18"18"-31,-1 0-1,1 0 1,17-18 0,71 18-1,88 0 1,-35-53-1,17 53 1,18-52 0,53 52-1,-159 0 1,89 0 0,-107 0-1,-34 0-15,17 0 16,17 0-1,36 0 1,0 0 0,88 52 15,0-34-15,-53-18-1,-18 35 1,36-17-1,-18 17 1,0-17 0,89 17-1,-54-17 1,36 17 0,-18-35-1,-106 35 1,-53-35-1,18 0 1,0 0 15,-35 0 32,17 0-32,0 0 0,1-17-31,-19 17 16,18 0 0,1 0-1,-19 0 1,72 0-1,16 0 1,-34 0 0,-36 0-1,-17 0 17,17 0 77,0 0-93,1 0 390,52 0-391,0 0-15,18 0 16,-18 0-16,0 0 16,0 0-1,-17 0-15,105 0 16,318 0 0,212 0 15,-353 0-16,70 0 1,71 0 0,141 0 15,282 0-15,106 0-1,-176 0 1,-195 17-1,-422-17 1,-36 0 0,-53 0-1,71 0 1,35 0 0,-18 0-1,18 0 1,17 0-1,71 0 1,-17 0 15,211 0-15,-194 0 0,-17 0-1,-54 0 1,-123 0-1,54-53 1,-19 1 0,0 16-1,18 1 1,0-36 0,18-17-1,-71 0 1,-17 53-1,140-53 1,-105 35 0,35 0 15,-71 17-15,-17 1-1,-35 18 1,-18-1-1,0-17 1,-36 35 0</inkml:trace>
  <inkml:trace contextRef="#ctx0" brushRef="#br0" timeOffset="10735.85">4269 7144 0,'17'0'16,"1"0"62,35 0-63,0 0-15,105 0 16,36 0 0,441-71-1,159-52 1,-194 52-1,-388 18-15,87 18 16,-104 17 0,16-17-1,1-18 1,-18 35 0,-124 18-1,54-35 1,-1 35-1,71 0 1,-35-17 0,88-19 15,71 19-15,87-54-1,-264 53 1,-70 1-1,-18 17 1</inkml:trace>
  <inkml:trace contextRef="#ctx0" brushRef="#br0" timeOffset="115280.02">12700 14728 0,'0'18'94,"35"-18"-78,18 0-16,18 0 15,17 0-15,18 0 16,405 0 0,71 0-1,53 0 1,-53 0 0,-176 0-1,-353 0 1</inkml:trace>
  <inkml:trace contextRef="#ctx0" brushRef="#br0" timeOffset="117163.7">5486 16351 0,'0'0'0,"35"0"0,53 0 16,18 0-1,35 0 1,300 0-1,-194 18 1,212-18 0,-71 0-1,-335 0-15,17 18 16</inkml:trace>
  <inkml:trace contextRef="#ctx0" brushRef="#br0" timeOffset="118456.02">9648 16457 0,'18'-18'109,"88"-17"-109,-53 18 16,106-36-16,-1 35 15,19-35 1,281-18 0,-52 36-1,-212 0 1,-176 35 171,-1 0-171,1 0 0,35 0-1,-35 0-15,34 0 16,-34 0-16,17 0 16,1 0-1,34 0 1,-35 0-16,36 0 15,0-35 17,-36 17-1,-17 18 0</inkml:trace>
  <inkml:trace contextRef="#ctx0" brushRef="#br0" timeOffset="119807.74">12982 14905 0,'265'-53'31,"-177"18"-31,18-36 16,70 18-1,-88 36-15,18-19 16,71 36-1,-124 0 1,-53-17 78,17 17-79,36 0 1,-35 0-16,35-18 16,35-17-16,18 35 31,-18 0-15,-35-36-1,-18 36 1</inkml:trace>
  <inkml:trace contextRef="#ctx0" brushRef="#br0" timeOffset="127011.69">10089 16528 0,'-35'0'93,"18"0"-77,-36 0-16,-36 0 16,-34-71-16,-18 36 15,0-18 1,-71-35-1,71 17 1,0 18 0,88 18-16,-18 0 15,71 17 1,-53-53 0,-17-17-1,-1 18 1,71 34-1,-35-87 1,0 35 0,17-18 15,18 35-15,0 1-1,0-1 1,0-17-1,0 35 1,0-53 0,18 18-1,52 0 1,1 17 0,-1 18-1,36 18 1,0-18-1,-35 36 1,105 17 15,-105 0-15,123 0 0,88 35-1,0 18 1,212 88-1,-371-123 1,71 34 0,-70 1-1,-89-53 63,-35 18 47,18 17-125,17 1 16,0-36 15,1 0-15,17 0 15,-36 35-31,36 18 16,-35-36-1,-1 1-15,1 35 16,17-18 31,-17 18-31,0-35 15,17 35-16,-35-18 1,18 0 15,-18 1-15,0-1 0,0-18-1,0 19 1,0 34-1,0 19 1,0-1-16,0-18 31,0 36-15,-53 0 0,35-36-1,-35 1 1,35-18-1,1-18 1,-18 1 0,-1-1-1,-17 0 1,18 0 0,-36 36-1,36-53 1,0 17-1,-18-18 1,-18 19 15,1-1-15,17 18 0,-18-18-1,36-35 1,18 0-1,-54 0 1,-35 35 0,18-35-1,0 18 1,17-18 0,1 0-1,17 0 1,-18 0-1,-17 0 1</inkml:trace>
  <inkml:trace contextRef="#ctx0" brushRef="#br0" timeOffset="140879.2">5203 16669 0,'0'0'0,"230"53"31,-177-18-31,-18-17 15,-17-18-15,52 0 16,18 0 0,18 0-1,35 0 17,71 0-17,194 0 1,-159 0-1,-212 0 1,18 0 15,53 0-15,35 0 0,-88 0-1,35-36-15,106 1 16,-124 35-1,1-18 1,17 1 0,0-36-1,-35 18 1,0-18 0,-18 53 77,-35-36-93,0-17 16,-35 53 0,35-52-1,0-1-15,0 17 16,0-17-16,0 18 15,0-53 1,-53-53 0,-35-18-1,70 89 1,-34-19 0,52 36 15,-18 0-16,-17 18 1,-18-53 0,17 0-1,-34 35 1,17 0-16,-88-35 16,-36-18-1,-52 53 1,-53-35-1,-36-53 1,-52 53 0,53 52-1,-230-34 1,370 52 15,-246-35-15,-18 53-1,0 0 1,71 0 0,34 0-1,37 53 1,228-53 0,18 35 30,36 1-30,-1-36 0,-88 70-1,71-35 1,-106 36 0,88-18 15,0 0-16,-35 17 1,35-17 0,35 0-1,18 18 1,0 52 0,0-70-16,0 71 15,0 17 1,0-35-1,18-89 32,-1 107-31,36-71-16,0 0 16,53-1-1,-71-34 1,89 70-1,17-35 1,71 35 0,-124-70-1,88 17 1,18 1 0,18-1-1,70 18 1,177 88-1,-124-71 1,-35-17 0,-159-35-1,-106-18 63,89 0-78,-19 0 16,36 0 0,-35 0-1</inkml:trace>
  <inkml:trace contextRef="#ctx0" brushRef="#br0" timeOffset="143463.03">14623 16845 0,'0'-18'172,"17"-70"-156,-17 53-16,71 17 31,17 1-15,71-36-1,229 0 1,247-53 0,-247 71-1,-53-18 1,-123 18 0,-71 17-1,-18-17 1,-52 17-1,35-17 1,88-18 0,-71 53-1,18-18 1,18-17 0,17 35 15,-34 0-16,-1-35 1,-124 35 0,1 0 156</inkml:trace>
  <inkml:trace contextRef="#ctx0" brushRef="#br0" timeOffset="144639.54">17851 15610 0,'-18'-35'140,"18"-35"-140,0 34 16,0-34-16,0-1 16,0 1-1,0 17-15,35-53 16,-35 53-1,18-18 1,35 18 0,-18 18-1,36-18 1,-36 18 0,88-53-1,1 35 1,-54 0-1,19 0 1,-37 35 0,-16-17-1,-19 35 1</inkml:trace>
  <inkml:trace contextRef="#ctx0" brushRef="#br0" timeOffset="145879.79">18292 14429 0,'17'0'141,"54"0"-141,35 0 15,-18 0-15,35 0 16,-70 0 0,35 0-16,89 0 15,-19 0 1,-140 0-1,-18 35 251,-18 0-266,1-17 16,-18 17-1,-36 89-15,-52 87 16,34-34 0,36-107-1,36-52 16,17-1 32</inkml:trace>
  <inkml:trace contextRef="#ctx0" brushRef="#br0" timeOffset="150055.66">21325 16528 0,'0'-53'110,"36"17"-110,87 1 15,36 0-15,53-36 16,193 18-1,-158 0-15,194 18 16,-141 0 0,-247 35-1,-18 0 142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173094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421706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6234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1708993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38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323858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286707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238910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134543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633F-4597-4463-A7DE-EEE42435604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45032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633F-4597-4463-A7DE-EEE424356044}"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420312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633F-4597-4463-A7DE-EEE424356044}"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366470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633F-4597-4463-A7DE-EEE424356044}" type="datetimeFigureOut">
              <a:rPr lang="en-US" smtClean="0"/>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405376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633F-4597-4463-A7DE-EEE424356044}" type="datetimeFigureOut">
              <a:rPr lang="en-US" smtClean="0"/>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177019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633F-4597-4463-A7DE-EEE424356044}"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329784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633F-4597-4463-A7DE-EEE424356044}"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2489-FD5C-4910-BEFB-CE6BB86B3C4A}" type="slidenum">
              <a:rPr lang="en-US" smtClean="0"/>
              <a:t>‹#›</a:t>
            </a:fld>
            <a:endParaRPr lang="en-US"/>
          </a:p>
        </p:txBody>
      </p:sp>
    </p:spTree>
    <p:extLst>
      <p:ext uri="{BB962C8B-B14F-4D97-AF65-F5344CB8AC3E}">
        <p14:creationId xmlns:p14="http://schemas.microsoft.com/office/powerpoint/2010/main" val="336818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633F-4597-4463-A7DE-EEE424356044}" type="datetimeFigureOut">
              <a:rPr lang="en-US" smtClean="0"/>
              <a:t>12/22/2021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392489-FD5C-4910-BEFB-CE6BB86B3C4A}" type="slidenum">
              <a:rPr lang="en-US" smtClean="0"/>
              <a:t>‹#›</a:t>
            </a:fld>
            <a:endParaRPr lang="en-US"/>
          </a:p>
        </p:txBody>
      </p:sp>
    </p:spTree>
    <p:extLst>
      <p:ext uri="{BB962C8B-B14F-4D97-AF65-F5344CB8AC3E}">
        <p14:creationId xmlns:p14="http://schemas.microsoft.com/office/powerpoint/2010/main" val="36399021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customXml" Target="../ink/ink4.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95459"/>
            <a:ext cx="7766936" cy="2163651"/>
          </a:xfrm>
        </p:spPr>
        <p:txBody>
          <a:bodyPr/>
          <a:lstStyle/>
          <a:p>
            <a:pPr algn="ctr"/>
            <a:r>
              <a:rPr lang="en-US" sz="4800" b="1" dirty="0">
                <a:solidFill>
                  <a:srgbClr val="C00000"/>
                </a:solidFill>
                <a:latin typeface="Arial Black" panose="020B0A04020102020204" pitchFamily="34" charset="0"/>
              </a:rPr>
              <a:t>CARDIOPULMONARY RESUCITATION</a:t>
            </a:r>
          </a:p>
        </p:txBody>
      </p:sp>
      <p:sp>
        <p:nvSpPr>
          <p:cNvPr id="3" name="Subtitle 2"/>
          <p:cNvSpPr>
            <a:spLocks noGrp="1"/>
          </p:cNvSpPr>
          <p:nvPr>
            <p:ph type="subTitle" idx="1"/>
          </p:nvPr>
        </p:nvSpPr>
        <p:spPr/>
        <p:txBody>
          <a:bodyPr>
            <a:normAutofit lnSpcReduction="10000"/>
          </a:bodyPr>
          <a:lstStyle/>
          <a:p>
            <a:r>
              <a:rPr lang="en-US" dirty="0"/>
              <a:t>Prepared by;</a:t>
            </a:r>
          </a:p>
          <a:p>
            <a:r>
              <a:rPr lang="en-US" dirty="0"/>
              <a:t>Ms. Remya Ramachandran</a:t>
            </a:r>
          </a:p>
          <a:p>
            <a:r>
              <a:rPr lang="en-US" dirty="0"/>
              <a:t>Jubilee Mission CON </a:t>
            </a:r>
          </a:p>
          <a:p>
            <a:endParaRPr lang="en-US" dirty="0"/>
          </a:p>
        </p:txBody>
      </p:sp>
    </p:spTree>
    <p:extLst>
      <p:ext uri="{BB962C8B-B14F-4D97-AF65-F5344CB8AC3E}">
        <p14:creationId xmlns:p14="http://schemas.microsoft.com/office/powerpoint/2010/main" val="40440489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1" end="1"/>
                                            </p:txEl>
                                          </p:spTgt>
                                        </p:tgtEl>
                                        <p:attrNameLst>
                                          <p:attrName>r</p:attrName>
                                        </p:attrNameLst>
                                      </p:cBhvr>
                                    </p:animRot>
                                    <p:animRot by="-240000">
                                      <p:cBhvr>
                                        <p:cTn id="20" dur="200" fill="hold">
                                          <p:stCondLst>
                                            <p:cond delay="200"/>
                                          </p:stCondLst>
                                        </p:cTn>
                                        <p:tgtEl>
                                          <p:spTgt spid="3">
                                            <p:txEl>
                                              <p:pRg st="1" end="1"/>
                                            </p:txEl>
                                          </p:spTgt>
                                        </p:tgtEl>
                                        <p:attrNameLst>
                                          <p:attrName>r</p:attrName>
                                        </p:attrNameLst>
                                      </p:cBhvr>
                                    </p:animRot>
                                    <p:animRot by="240000">
                                      <p:cBhvr>
                                        <p:cTn id="21" dur="200" fill="hold">
                                          <p:stCondLst>
                                            <p:cond delay="400"/>
                                          </p:stCondLst>
                                        </p:cTn>
                                        <p:tgtEl>
                                          <p:spTgt spid="3">
                                            <p:txEl>
                                              <p:pRg st="1" end="1"/>
                                            </p:txEl>
                                          </p:spTgt>
                                        </p:tgtEl>
                                        <p:attrNameLst>
                                          <p:attrName>r</p:attrName>
                                        </p:attrNameLst>
                                      </p:cBhvr>
                                    </p:animRot>
                                    <p:animRot by="-240000">
                                      <p:cBhvr>
                                        <p:cTn id="22" dur="200" fill="hold">
                                          <p:stCondLst>
                                            <p:cond delay="600"/>
                                          </p:stCondLst>
                                        </p:cTn>
                                        <p:tgtEl>
                                          <p:spTgt spid="3">
                                            <p:txEl>
                                              <p:pRg st="1" end="1"/>
                                            </p:txEl>
                                          </p:spTgt>
                                        </p:tgtEl>
                                        <p:attrNameLst>
                                          <p:attrName>r</p:attrName>
                                        </p:attrNameLst>
                                      </p:cBhvr>
                                    </p:animRot>
                                    <p:animRot by="120000">
                                      <p:cBhvr>
                                        <p:cTn id="23" dur="200" fill="hold">
                                          <p:stCondLst>
                                            <p:cond delay="80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2" end="2"/>
                                            </p:txEl>
                                          </p:spTgt>
                                        </p:tgtEl>
                                        <p:attrNameLst>
                                          <p:attrName>r</p:attrName>
                                        </p:attrNameLst>
                                      </p:cBhvr>
                                    </p:animRot>
                                    <p:animRot by="-240000">
                                      <p:cBhvr>
                                        <p:cTn id="28" dur="200" fill="hold">
                                          <p:stCondLst>
                                            <p:cond delay="200"/>
                                          </p:stCondLst>
                                        </p:cTn>
                                        <p:tgtEl>
                                          <p:spTgt spid="3">
                                            <p:txEl>
                                              <p:pRg st="2" end="2"/>
                                            </p:txEl>
                                          </p:spTgt>
                                        </p:tgtEl>
                                        <p:attrNameLst>
                                          <p:attrName>r</p:attrName>
                                        </p:attrNameLst>
                                      </p:cBhvr>
                                    </p:animRot>
                                    <p:animRot by="240000">
                                      <p:cBhvr>
                                        <p:cTn id="29" dur="200" fill="hold">
                                          <p:stCondLst>
                                            <p:cond delay="400"/>
                                          </p:stCondLst>
                                        </p:cTn>
                                        <p:tgtEl>
                                          <p:spTgt spid="3">
                                            <p:txEl>
                                              <p:pRg st="2" end="2"/>
                                            </p:txEl>
                                          </p:spTgt>
                                        </p:tgtEl>
                                        <p:attrNameLst>
                                          <p:attrName>r</p:attrName>
                                        </p:attrNameLst>
                                      </p:cBhvr>
                                    </p:animRot>
                                    <p:animRot by="-240000">
                                      <p:cBhvr>
                                        <p:cTn id="30" dur="200" fill="hold">
                                          <p:stCondLst>
                                            <p:cond delay="600"/>
                                          </p:stCondLst>
                                        </p:cTn>
                                        <p:tgtEl>
                                          <p:spTgt spid="3">
                                            <p:txEl>
                                              <p:pRg st="2" end="2"/>
                                            </p:txEl>
                                          </p:spTgt>
                                        </p:tgtEl>
                                        <p:attrNameLst>
                                          <p:attrName>r</p:attrName>
                                        </p:attrNameLst>
                                      </p:cBhvr>
                                    </p:animRot>
                                    <p:animRot by="120000">
                                      <p:cBhvr>
                                        <p:cTn id="31"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Purposes of CPR</a:t>
            </a:r>
          </a:p>
        </p:txBody>
      </p:sp>
      <p:sp>
        <p:nvSpPr>
          <p:cNvPr id="5" name="Content Placeholder 4"/>
          <p:cNvSpPr>
            <a:spLocks noGrp="1"/>
          </p:cNvSpPr>
          <p:nvPr>
            <p:ph idx="1"/>
          </p:nvPr>
        </p:nvSpPr>
        <p:spPr/>
        <p:txBody>
          <a:bodyPr>
            <a:normAutofit/>
          </a:bodyPr>
          <a:lstStyle/>
          <a:p>
            <a:pPr algn="just"/>
            <a:r>
              <a:rPr lang="en-US" sz="2800" dirty="0"/>
              <a:t>1. To initiate breathing  </a:t>
            </a:r>
          </a:p>
          <a:p>
            <a:pPr algn="just"/>
            <a:r>
              <a:rPr lang="en-US" sz="2800" dirty="0"/>
              <a:t>2. To restore blood circulation  </a:t>
            </a:r>
          </a:p>
          <a:p>
            <a:pPr algn="just"/>
            <a:r>
              <a:rPr lang="en-US" sz="2800" dirty="0"/>
              <a:t>3. Restore – Cardio pulmonary functioning  </a:t>
            </a:r>
          </a:p>
          <a:p>
            <a:pPr algn="just"/>
            <a:r>
              <a:rPr lang="en-US" sz="2800" dirty="0"/>
              <a:t>4. Prevent irreversible brain damage from Anoxia. </a:t>
            </a:r>
          </a:p>
        </p:txBody>
      </p:sp>
    </p:spTree>
    <p:extLst>
      <p:ext uri="{BB962C8B-B14F-4D97-AF65-F5344CB8AC3E}">
        <p14:creationId xmlns:p14="http://schemas.microsoft.com/office/powerpoint/2010/main" val="319775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6427" y="2374006"/>
            <a:ext cx="8596668" cy="1320800"/>
          </a:xfrm>
        </p:spPr>
        <p:txBody>
          <a:bodyPr>
            <a:noAutofit/>
          </a:bodyPr>
          <a:lstStyle/>
          <a:p>
            <a:pPr algn="ctr"/>
            <a:r>
              <a:rPr lang="en-US" sz="8800" dirty="0">
                <a:solidFill>
                  <a:schemeClr val="accent5">
                    <a:lumMod val="75000"/>
                  </a:schemeClr>
                </a:solidFill>
                <a:latin typeface="Comic Sans MS" panose="030F0702030302020204" pitchFamily="66" charset="0"/>
              </a:rPr>
              <a:t>COMPONENTS OF CPR</a:t>
            </a:r>
          </a:p>
        </p:txBody>
      </p:sp>
    </p:spTree>
    <p:extLst>
      <p:ext uri="{BB962C8B-B14F-4D97-AF65-F5344CB8AC3E}">
        <p14:creationId xmlns:p14="http://schemas.microsoft.com/office/powerpoint/2010/main" val="760544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78" y="0"/>
            <a:ext cx="12333668" cy="71348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FA25F8D-D48A-448B-BA76-2053E68815CB}"/>
                  </a:ext>
                </a:extLst>
              </p14:cNvPr>
              <p14:cNvContentPartPr/>
              <p14:nvPr/>
            </p14:nvContentPartPr>
            <p14:xfrm>
              <a:off x="80280" y="392760"/>
              <a:ext cx="1839960" cy="2518560"/>
            </p14:xfrm>
          </p:contentPart>
        </mc:Choice>
        <mc:Fallback xmlns="">
          <p:pic>
            <p:nvPicPr>
              <p:cNvPr id="2" name="Ink 1">
                <a:extLst>
                  <a:ext uri="{FF2B5EF4-FFF2-40B4-BE49-F238E27FC236}">
                    <a16:creationId xmlns:a16="http://schemas.microsoft.com/office/drawing/2014/main" id="{0FA25F8D-D48A-448B-BA76-2053E68815CB}"/>
                  </a:ext>
                </a:extLst>
              </p:cNvPr>
              <p:cNvPicPr/>
              <p:nvPr/>
            </p:nvPicPr>
            <p:blipFill>
              <a:blip r:embed="rId4"/>
              <a:stretch>
                <a:fillRect/>
              </a:stretch>
            </p:blipFill>
            <p:spPr>
              <a:xfrm>
                <a:off x="70920" y="383400"/>
                <a:ext cx="1858680" cy="2537280"/>
              </a:xfrm>
              <a:prstGeom prst="rect">
                <a:avLst/>
              </a:prstGeom>
            </p:spPr>
          </p:pic>
        </mc:Fallback>
      </mc:AlternateContent>
    </p:spTree>
    <p:extLst>
      <p:ext uri="{BB962C8B-B14F-4D97-AF65-F5344CB8AC3E}">
        <p14:creationId xmlns:p14="http://schemas.microsoft.com/office/powerpoint/2010/main" val="74541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50000"/>
                  </a:schemeClr>
                </a:solidFill>
                <a:latin typeface="Castellar" panose="020A0402060406010301" pitchFamily="18" charset="0"/>
                <a:cs typeface="Angsana New" panose="02020603050405020304" pitchFamily="18" charset="-34"/>
              </a:rPr>
              <a:t>SITE FOR COMPRESSION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481070"/>
            <a:ext cx="10534917" cy="528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95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185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86" y="2322490"/>
            <a:ext cx="8596668" cy="1320800"/>
          </a:xfrm>
        </p:spPr>
        <p:txBody>
          <a:bodyPr>
            <a:normAutofit/>
          </a:bodyPr>
          <a:lstStyle/>
          <a:p>
            <a:r>
              <a:rPr lang="en-US" sz="8000" b="1" dirty="0">
                <a:solidFill>
                  <a:schemeClr val="accent2">
                    <a:lumMod val="50000"/>
                  </a:schemeClr>
                </a:solidFill>
                <a:latin typeface="Georgia" panose="02040502050405020303" pitchFamily="18" charset="0"/>
              </a:rPr>
              <a:t>ALGORITHM</a:t>
            </a:r>
          </a:p>
        </p:txBody>
      </p:sp>
    </p:spTree>
    <p:extLst>
      <p:ext uri="{BB962C8B-B14F-4D97-AF65-F5344CB8AC3E}">
        <p14:creationId xmlns:p14="http://schemas.microsoft.com/office/powerpoint/2010/main" val="3311975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15" y="0"/>
            <a:ext cx="9620518"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EA4B5E0-F6D7-41BE-886D-777D9382805F}"/>
                  </a:ext>
                </a:extLst>
              </p14:cNvPr>
              <p14:cNvContentPartPr/>
              <p14:nvPr/>
            </p14:nvContentPartPr>
            <p14:xfrm>
              <a:off x="743040" y="2705040"/>
              <a:ext cx="1886040" cy="64080"/>
            </p14:xfrm>
          </p:contentPart>
        </mc:Choice>
        <mc:Fallback xmlns="">
          <p:pic>
            <p:nvPicPr>
              <p:cNvPr id="3" name="Ink 2">
                <a:extLst>
                  <a:ext uri="{FF2B5EF4-FFF2-40B4-BE49-F238E27FC236}">
                    <a16:creationId xmlns:a16="http://schemas.microsoft.com/office/drawing/2014/main" id="{5EA4B5E0-F6D7-41BE-886D-777D9382805F}"/>
                  </a:ext>
                </a:extLst>
              </p:cNvPr>
              <p:cNvPicPr/>
              <p:nvPr/>
            </p:nvPicPr>
            <p:blipFill>
              <a:blip r:embed="rId4"/>
              <a:stretch>
                <a:fillRect/>
              </a:stretch>
            </p:blipFill>
            <p:spPr>
              <a:xfrm>
                <a:off x="733680" y="2695680"/>
                <a:ext cx="1904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49B17EC-1FAA-44DC-85A8-61ACC9B3683E}"/>
                  </a:ext>
                </a:extLst>
              </p14:cNvPr>
              <p14:cNvContentPartPr/>
              <p14:nvPr/>
            </p14:nvContentPartPr>
            <p14:xfrm>
              <a:off x="590400" y="1644480"/>
              <a:ext cx="10033560" cy="1816560"/>
            </p14:xfrm>
          </p:contentPart>
        </mc:Choice>
        <mc:Fallback xmlns="">
          <p:pic>
            <p:nvPicPr>
              <p:cNvPr id="4" name="Ink 3">
                <a:extLst>
                  <a:ext uri="{FF2B5EF4-FFF2-40B4-BE49-F238E27FC236}">
                    <a16:creationId xmlns:a16="http://schemas.microsoft.com/office/drawing/2014/main" id="{749B17EC-1FAA-44DC-85A8-61ACC9B3683E}"/>
                  </a:ext>
                </a:extLst>
              </p:cNvPr>
              <p:cNvPicPr/>
              <p:nvPr/>
            </p:nvPicPr>
            <p:blipFill>
              <a:blip r:embed="rId6"/>
              <a:stretch>
                <a:fillRect/>
              </a:stretch>
            </p:blipFill>
            <p:spPr>
              <a:xfrm>
                <a:off x="581040" y="1635120"/>
                <a:ext cx="10052280" cy="1835280"/>
              </a:xfrm>
              <a:prstGeom prst="rect">
                <a:avLst/>
              </a:prstGeom>
            </p:spPr>
          </p:pic>
        </mc:Fallback>
      </mc:AlternateContent>
    </p:spTree>
    <p:extLst>
      <p:ext uri="{BB962C8B-B14F-4D97-AF65-F5344CB8AC3E}">
        <p14:creationId xmlns:p14="http://schemas.microsoft.com/office/powerpoint/2010/main" val="1897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65408"/>
          </a:xfrm>
        </p:spPr>
        <p:txBody>
          <a:bodyPr/>
          <a:lstStyle/>
          <a:p>
            <a:pPr algn="ctr"/>
            <a:r>
              <a:rPr lang="en-US" dirty="0">
                <a:latin typeface="Aharoni" panose="02010803020104030203" pitchFamily="2" charset="-79"/>
                <a:cs typeface="Aharoni" panose="02010803020104030203" pitchFamily="2" charset="-79"/>
              </a:rPr>
              <a:t>CHEST COMPRESSION DEPTH</a:t>
            </a:r>
          </a:p>
        </p:txBody>
      </p:sp>
      <p:sp>
        <p:nvSpPr>
          <p:cNvPr id="3" name="Content Placeholder 2"/>
          <p:cNvSpPr>
            <a:spLocks noGrp="1"/>
          </p:cNvSpPr>
          <p:nvPr>
            <p:ph idx="1"/>
          </p:nvPr>
        </p:nvSpPr>
        <p:spPr>
          <a:xfrm>
            <a:off x="677334" y="875763"/>
            <a:ext cx="8596668" cy="5165599"/>
          </a:xfrm>
        </p:spPr>
        <p:txBody>
          <a:bodyPr>
            <a:normAutofit/>
          </a:bodyPr>
          <a:lstStyle/>
          <a:p>
            <a:pPr algn="just"/>
            <a:r>
              <a:rPr lang="en-US" sz="2800" dirty="0"/>
              <a:t>During CPR, rescuers should perform chest compressions to a depth of at least 2 inches (5 cm) for an average adult, while avoiding excessive chest compression depths (greater than 2.4 inches [6 cm]. </a:t>
            </a:r>
          </a:p>
          <a:p>
            <a:pPr algn="just"/>
            <a:r>
              <a:rPr lang="en-US" sz="2800" dirty="0"/>
              <a:t>This is because a compression depth of approximately 5 cm is associated with greater likelihood of favorable outcomes compared with shallower compressions. </a:t>
            </a:r>
          </a:p>
        </p:txBody>
      </p:sp>
    </p:spTree>
    <p:extLst>
      <p:ext uri="{BB962C8B-B14F-4D97-AF65-F5344CB8AC3E}">
        <p14:creationId xmlns:p14="http://schemas.microsoft.com/office/powerpoint/2010/main" val="133401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200" dirty="0"/>
              <a:t>While there is less evidence about whether there is an upper threshold beyond which compressions may be too deep, a recent very small study suggests potential injuries (none life-threatening) from excessive chest compression depth (greater than 2.4 inches [6 cm].</a:t>
            </a:r>
          </a:p>
          <a:p>
            <a:pPr algn="just"/>
            <a:endParaRPr lang="en-US" sz="3200" dirty="0"/>
          </a:p>
        </p:txBody>
      </p:sp>
    </p:spTree>
    <p:extLst>
      <p:ext uri="{BB962C8B-B14F-4D97-AF65-F5344CB8AC3E}">
        <p14:creationId xmlns:p14="http://schemas.microsoft.com/office/powerpoint/2010/main" val="2479034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666" y="0"/>
            <a:ext cx="8596668" cy="485104"/>
          </a:xfrm>
        </p:spPr>
        <p:txBody>
          <a:bodyPr>
            <a:normAutofit fontScale="90000"/>
          </a:bodyPr>
          <a:lstStyle/>
          <a:p>
            <a:r>
              <a:rPr lang="en-US" dirty="0"/>
              <a:t> Chest Recoil: </a:t>
            </a:r>
          </a:p>
        </p:txBody>
      </p:sp>
      <p:sp>
        <p:nvSpPr>
          <p:cNvPr id="3" name="Content Placeholder 2"/>
          <p:cNvSpPr>
            <a:spLocks noGrp="1"/>
          </p:cNvSpPr>
          <p:nvPr>
            <p:ph idx="1"/>
          </p:nvPr>
        </p:nvSpPr>
        <p:spPr>
          <a:xfrm>
            <a:off x="419757" y="485104"/>
            <a:ext cx="9213640" cy="6372896"/>
          </a:xfrm>
        </p:spPr>
        <p:txBody>
          <a:bodyPr>
            <a:noAutofit/>
          </a:bodyPr>
          <a:lstStyle/>
          <a:p>
            <a:pPr algn="just"/>
            <a:r>
              <a:rPr lang="en-US" sz="3200" dirty="0"/>
              <a:t> It is reasonable for rescuers to avoid leaning on the chest between compressions,  to allow full chest wall recoil for adults in cardiac arrest. </a:t>
            </a:r>
          </a:p>
          <a:p>
            <a:pPr algn="just"/>
            <a:r>
              <a:rPr lang="en-US" sz="3200" dirty="0"/>
              <a:t> It is reasonable for rescuers to avoid leaning on the chest between compressions,  to allow full chest wall recoil for adults in cardiac arrest. </a:t>
            </a:r>
          </a:p>
          <a:p>
            <a:pPr algn="just"/>
            <a:r>
              <a:rPr lang="en-US" sz="3200" dirty="0"/>
              <a:t>This is because of full chest wall recoil occurs when the sternum returns to its natural or neutral position during the decompression phase of CPR. </a:t>
            </a:r>
          </a:p>
        </p:txBody>
      </p:sp>
    </p:spTree>
    <p:extLst>
      <p:ext uri="{BB962C8B-B14F-4D97-AF65-F5344CB8AC3E}">
        <p14:creationId xmlns:p14="http://schemas.microsoft.com/office/powerpoint/2010/main" val="106065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77334" y="0"/>
            <a:ext cx="8596668" cy="45719"/>
          </a:xfrm>
        </p:spPr>
        <p:txBody>
          <a:bodyPr>
            <a:normAutofit fontScale="90000"/>
          </a:bodyPr>
          <a:lstStyle/>
          <a:p>
            <a:endParaRPr lang="en-US" dirty="0"/>
          </a:p>
        </p:txBody>
      </p:sp>
      <p:sp>
        <p:nvSpPr>
          <p:cNvPr id="3" name="Content Placeholder 2"/>
          <p:cNvSpPr>
            <a:spLocks noGrp="1"/>
          </p:cNvSpPr>
          <p:nvPr>
            <p:ph idx="1"/>
          </p:nvPr>
        </p:nvSpPr>
        <p:spPr>
          <a:xfrm>
            <a:off x="677334" y="489397"/>
            <a:ext cx="8596668" cy="5551965"/>
          </a:xfrm>
        </p:spPr>
        <p:txBody>
          <a:bodyPr>
            <a:noAutofit/>
          </a:bodyPr>
          <a:lstStyle/>
          <a:p>
            <a:pPr algn="just"/>
            <a:r>
              <a:rPr lang="en-US" sz="3200" dirty="0"/>
              <a:t>Cardiovascular disease, disease of heart and blood vessels, is the leading cause of death in the world. </a:t>
            </a:r>
          </a:p>
          <a:p>
            <a:pPr algn="just"/>
            <a:r>
              <a:rPr lang="en-US" sz="3200" dirty="0"/>
              <a:t>Cancer is the second leading cause of death.  </a:t>
            </a:r>
          </a:p>
          <a:p>
            <a:pPr algn="just"/>
            <a:r>
              <a:rPr lang="en-US" sz="3200" dirty="0"/>
              <a:t>The third leading cause is heart injury.  Most people with a heart attack die before reaching a hospital.  </a:t>
            </a:r>
          </a:p>
          <a:p>
            <a:pPr algn="just"/>
            <a:r>
              <a:rPr lang="en-US" sz="3200" dirty="0"/>
              <a:t>In order to save the lives of cardiac emergency victims, first aid must be immediately available. </a:t>
            </a:r>
          </a:p>
        </p:txBody>
      </p:sp>
    </p:spTree>
    <p:extLst>
      <p:ext uri="{BB962C8B-B14F-4D97-AF65-F5344CB8AC3E}">
        <p14:creationId xmlns:p14="http://schemas.microsoft.com/office/powerpoint/2010/main" val="55250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25" y="145960"/>
            <a:ext cx="8596668" cy="72980"/>
          </a:xfrm>
        </p:spPr>
        <p:txBody>
          <a:bodyPr>
            <a:normAutofit fontScale="90000"/>
          </a:bodyPr>
          <a:lstStyle/>
          <a:p>
            <a:endParaRPr lang="en-US" dirty="0"/>
          </a:p>
        </p:txBody>
      </p:sp>
      <p:sp>
        <p:nvSpPr>
          <p:cNvPr id="3" name="Content Placeholder 2"/>
          <p:cNvSpPr>
            <a:spLocks noGrp="1"/>
          </p:cNvSpPr>
          <p:nvPr>
            <p:ph idx="1"/>
          </p:nvPr>
        </p:nvSpPr>
        <p:spPr>
          <a:xfrm>
            <a:off x="677334" y="734097"/>
            <a:ext cx="8596668" cy="5307266"/>
          </a:xfrm>
        </p:spPr>
        <p:txBody>
          <a:bodyPr>
            <a:normAutofit/>
          </a:bodyPr>
          <a:lstStyle/>
          <a:p>
            <a:pPr algn="just"/>
            <a:r>
              <a:rPr lang="en-US" sz="2800" dirty="0"/>
              <a:t>Chest wall recoil creates a relative negative intra thoracic pressure that promotes venous return and cardiopulmonary blood flow. </a:t>
            </a:r>
          </a:p>
          <a:p>
            <a:pPr algn="just"/>
            <a:r>
              <a:rPr lang="en-US" sz="2800" dirty="0"/>
              <a:t>Leaning on the chest wall between compressions precludes full chest wall recoil. </a:t>
            </a:r>
          </a:p>
          <a:p>
            <a:pPr algn="just"/>
            <a:r>
              <a:rPr lang="en-US" sz="2800" dirty="0"/>
              <a:t>Incomplete recoil raises intra thoracic pressure and reduces venous return, coronary perfusion pressure, and myocardial blood flow and can influence resuscitation outcomes. </a:t>
            </a:r>
          </a:p>
          <a:p>
            <a:endParaRPr lang="en-US" sz="2800" dirty="0"/>
          </a:p>
        </p:txBody>
      </p:sp>
    </p:spTree>
    <p:extLst>
      <p:ext uri="{BB962C8B-B14F-4D97-AF65-F5344CB8AC3E}">
        <p14:creationId xmlns:p14="http://schemas.microsoft.com/office/powerpoint/2010/main" val="390741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800" dirty="0">
                <a:solidFill>
                  <a:schemeClr val="accent5">
                    <a:lumMod val="50000"/>
                  </a:schemeClr>
                </a:solidFill>
                <a:latin typeface="Georgia" panose="02040502050405020303" pitchFamily="18" charset="0"/>
              </a:rPr>
              <a:t>INFANT SITE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014" y="1790163"/>
            <a:ext cx="7427677" cy="4597757"/>
          </a:xfrm>
        </p:spPr>
      </p:pic>
    </p:spTree>
    <p:extLst>
      <p:ext uri="{BB962C8B-B14F-4D97-AF65-F5344CB8AC3E}">
        <p14:creationId xmlns:p14="http://schemas.microsoft.com/office/powerpoint/2010/main" val="3233089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46" y="115910"/>
            <a:ext cx="12346546" cy="6742090"/>
          </a:xfrm>
          <a:prstGeom prst="rect">
            <a:avLst/>
          </a:prstGeom>
        </p:spPr>
      </p:pic>
    </p:spTree>
    <p:extLst>
      <p:ext uri="{BB962C8B-B14F-4D97-AF65-F5344CB8AC3E}">
        <p14:creationId xmlns:p14="http://schemas.microsoft.com/office/powerpoint/2010/main" val="18817882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30" y="0"/>
            <a:ext cx="8596668" cy="785611"/>
          </a:xfrm>
        </p:spPr>
        <p:txBody>
          <a:bodyPr/>
          <a:lstStyle/>
          <a:p>
            <a:pPr algn="ctr"/>
            <a:r>
              <a:rPr lang="en-US" b="1" dirty="0">
                <a:latin typeface="Aharoni" panose="02010803020104030203" pitchFamily="2" charset="-79"/>
                <a:cs typeface="Aharoni" panose="02010803020104030203" pitchFamily="2" charset="-79"/>
              </a:rPr>
              <a:t>ADVANCED CARDIAC LIFE SUPPORT </a:t>
            </a:r>
          </a:p>
        </p:txBody>
      </p:sp>
      <p:sp>
        <p:nvSpPr>
          <p:cNvPr id="3" name="Content Placeholder 2"/>
          <p:cNvSpPr>
            <a:spLocks noGrp="1"/>
          </p:cNvSpPr>
          <p:nvPr>
            <p:ph idx="1"/>
          </p:nvPr>
        </p:nvSpPr>
        <p:spPr>
          <a:xfrm>
            <a:off x="497030" y="1043189"/>
            <a:ext cx="8596668" cy="5011052"/>
          </a:xfrm>
        </p:spPr>
        <p:txBody>
          <a:bodyPr>
            <a:normAutofit/>
          </a:bodyPr>
          <a:lstStyle/>
          <a:p>
            <a:pPr algn="just"/>
            <a:r>
              <a:rPr lang="en-US" sz="3200" dirty="0"/>
              <a:t>Advanced cardiac life support or advanced cardiovascular life support (ACLS) refers to a set of clinical interventions for the urgent treatment of cardiac arrest, stroke and other life-threatening medical emergencies, as well as the knowledge and skills to deploy those </a:t>
            </a:r>
            <a:r>
              <a:rPr lang="en-US" sz="3200" dirty="0" err="1"/>
              <a:t>interve.ntions</a:t>
            </a:r>
            <a:endParaRPr lang="en-US" sz="3200" dirty="0"/>
          </a:p>
        </p:txBody>
      </p:sp>
    </p:spTree>
    <p:extLst>
      <p:ext uri="{BB962C8B-B14F-4D97-AF65-F5344CB8AC3E}">
        <p14:creationId xmlns:p14="http://schemas.microsoft.com/office/powerpoint/2010/main" val="177735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718"/>
            <a:ext cx="8596668" cy="807076"/>
          </a:xfrm>
        </p:spPr>
        <p:txBody>
          <a:bodyPr>
            <a:normAutofit/>
          </a:bodyPr>
          <a:lstStyle/>
          <a:p>
            <a:pPr algn="ctr"/>
            <a:r>
              <a:rPr lang="en-US" sz="4400" dirty="0">
                <a:latin typeface="Aharoni" panose="02010803020104030203" pitchFamily="2" charset="-79"/>
                <a:cs typeface="Aharoni" panose="02010803020104030203" pitchFamily="2" charset="-79"/>
              </a:rPr>
              <a:t>IMPORTANCE </a:t>
            </a:r>
          </a:p>
        </p:txBody>
      </p:sp>
      <p:sp>
        <p:nvSpPr>
          <p:cNvPr id="3" name="Content Placeholder 2"/>
          <p:cNvSpPr>
            <a:spLocks noGrp="1"/>
          </p:cNvSpPr>
          <p:nvPr>
            <p:ph idx="1"/>
          </p:nvPr>
        </p:nvSpPr>
        <p:spPr>
          <a:xfrm>
            <a:off x="677334" y="1159099"/>
            <a:ext cx="8596668" cy="2472743"/>
          </a:xfrm>
        </p:spPr>
        <p:txBody>
          <a:bodyPr>
            <a:normAutofit/>
          </a:bodyPr>
          <a:lstStyle/>
          <a:p>
            <a:r>
              <a:rPr lang="en-US" sz="3200" dirty="0"/>
              <a:t>ACLS is built heavily upon the foundation of BLS </a:t>
            </a:r>
          </a:p>
        </p:txBody>
      </p:sp>
    </p:spTree>
    <p:extLst>
      <p:ext uri="{BB962C8B-B14F-4D97-AF65-F5344CB8AC3E}">
        <p14:creationId xmlns:p14="http://schemas.microsoft.com/office/powerpoint/2010/main" val="158753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CLS ALGORI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24A0931-CBE4-4A39-8286-90CBF346ABE2}"/>
                  </a:ext>
                </a:extLst>
              </p14:cNvPr>
              <p14:cNvContentPartPr/>
              <p14:nvPr/>
            </p14:nvContentPartPr>
            <p14:xfrm>
              <a:off x="0" y="5397480"/>
              <a:ext cx="2794320" cy="1454400"/>
            </p14:xfrm>
          </p:contentPart>
        </mc:Choice>
        <mc:Fallback xmlns="">
          <p:pic>
            <p:nvPicPr>
              <p:cNvPr id="2" name="Ink 1">
                <a:extLst>
                  <a:ext uri="{FF2B5EF4-FFF2-40B4-BE49-F238E27FC236}">
                    <a16:creationId xmlns:a16="http://schemas.microsoft.com/office/drawing/2014/main" id="{424A0931-CBE4-4A39-8286-90CBF346ABE2}"/>
                  </a:ext>
                </a:extLst>
              </p:cNvPr>
              <p:cNvPicPr/>
              <p:nvPr/>
            </p:nvPicPr>
            <p:blipFill>
              <a:blip r:embed="rId4"/>
              <a:stretch>
                <a:fillRect/>
              </a:stretch>
            </p:blipFill>
            <p:spPr>
              <a:xfrm>
                <a:off x="-9360" y="5388120"/>
                <a:ext cx="2813040" cy="1473120"/>
              </a:xfrm>
              <a:prstGeom prst="rect">
                <a:avLst/>
              </a:prstGeom>
            </p:spPr>
          </p:pic>
        </mc:Fallback>
      </mc:AlternateContent>
    </p:spTree>
    <p:extLst>
      <p:ext uri="{BB962C8B-B14F-4D97-AF65-F5344CB8AC3E}">
        <p14:creationId xmlns:p14="http://schemas.microsoft.com/office/powerpoint/2010/main" val="3034807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978794"/>
          </a:xfrm>
        </p:spPr>
        <p:txBody>
          <a:bodyPr>
            <a:normAutofit/>
          </a:bodyPr>
          <a:lstStyle/>
          <a:p>
            <a:pPr algn="ctr"/>
            <a:r>
              <a:rPr lang="en-US" sz="4800" dirty="0">
                <a:latin typeface="Aharoni" panose="02010803020104030203" pitchFamily="2" charset="-79"/>
                <a:cs typeface="Aharoni" panose="02010803020104030203" pitchFamily="2" charset="-79"/>
              </a:rPr>
              <a:t>FIRST LINE DRUGS </a:t>
            </a:r>
          </a:p>
        </p:txBody>
      </p:sp>
      <p:sp>
        <p:nvSpPr>
          <p:cNvPr id="3" name="Content Placeholder 2"/>
          <p:cNvSpPr>
            <a:spLocks noGrp="1"/>
          </p:cNvSpPr>
          <p:nvPr>
            <p:ph idx="1"/>
          </p:nvPr>
        </p:nvSpPr>
        <p:spPr>
          <a:xfrm>
            <a:off x="677334" y="1171977"/>
            <a:ext cx="8596668" cy="5422006"/>
          </a:xfrm>
        </p:spPr>
        <p:txBody>
          <a:bodyPr>
            <a:noAutofit/>
          </a:bodyPr>
          <a:lstStyle/>
          <a:p>
            <a:pPr algn="just"/>
            <a:r>
              <a:rPr lang="en-US" sz="3600" dirty="0">
                <a:latin typeface="Aldhabi" panose="01000000000000000000" pitchFamily="2" charset="-78"/>
                <a:cs typeface="Aldhabi" panose="01000000000000000000" pitchFamily="2" charset="-78"/>
              </a:rPr>
              <a:t>1. INJ.ADRENALINE 1ml </a:t>
            </a:r>
          </a:p>
          <a:p>
            <a:pPr marL="0" indent="0" algn="just">
              <a:buNone/>
            </a:pPr>
            <a:endParaRPr lang="en-US" sz="3600" dirty="0">
              <a:latin typeface="Aldhabi" panose="01000000000000000000" pitchFamily="2" charset="-78"/>
              <a:cs typeface="Aldhabi" panose="01000000000000000000" pitchFamily="2" charset="-78"/>
            </a:endParaRPr>
          </a:p>
          <a:p>
            <a:pPr algn="just">
              <a:buFont typeface="Wingdings" panose="05000000000000000000" pitchFamily="2" charset="2"/>
              <a:buChar char="v"/>
            </a:pPr>
            <a:r>
              <a:rPr lang="en-US" sz="3600" dirty="0">
                <a:latin typeface="Aldhabi" panose="01000000000000000000" pitchFamily="2" charset="-78"/>
                <a:cs typeface="Aldhabi" panose="01000000000000000000" pitchFamily="2" charset="-78"/>
              </a:rPr>
              <a:t>Adrenaline is also known as Epinephrine which is a hormone, neurotransmitter </a:t>
            </a:r>
          </a:p>
          <a:p>
            <a:pPr marL="0" indent="0" algn="just">
              <a:buNone/>
            </a:pPr>
            <a:r>
              <a:rPr lang="en-US" sz="3600" dirty="0">
                <a:latin typeface="Aldhabi" panose="01000000000000000000" pitchFamily="2" charset="-78"/>
                <a:cs typeface="Aldhabi" panose="01000000000000000000" pitchFamily="2" charset="-78"/>
              </a:rPr>
              <a:t>and a medicine.</a:t>
            </a:r>
          </a:p>
          <a:p>
            <a:pPr algn="just">
              <a:buFont typeface="Wingdings" panose="05000000000000000000" pitchFamily="2" charset="2"/>
              <a:buChar char="v"/>
            </a:pPr>
            <a:r>
              <a:rPr lang="en-US" sz="3600" dirty="0">
                <a:latin typeface="Aldhabi" panose="01000000000000000000" pitchFamily="2" charset="-78"/>
                <a:cs typeface="Aldhabi" panose="01000000000000000000" pitchFamily="2" charset="-78"/>
              </a:rPr>
              <a:t>Epinephrine is normally produced by both the adrenal glands and certain neurons.</a:t>
            </a:r>
          </a:p>
        </p:txBody>
      </p:sp>
    </p:spTree>
    <p:extLst>
      <p:ext uri="{BB962C8B-B14F-4D97-AF65-F5344CB8AC3E}">
        <p14:creationId xmlns:p14="http://schemas.microsoft.com/office/powerpoint/2010/main" val="769168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5719"/>
          </a:xfrm>
        </p:spPr>
        <p:txBody>
          <a:bodyPr>
            <a:normAutofit fontScale="90000"/>
          </a:bodyPr>
          <a:lstStyle/>
          <a:p>
            <a:endParaRPr lang="en-US" dirty="0"/>
          </a:p>
        </p:txBody>
      </p:sp>
      <p:sp>
        <p:nvSpPr>
          <p:cNvPr id="3" name="Content Placeholder 2"/>
          <p:cNvSpPr>
            <a:spLocks noGrp="1"/>
          </p:cNvSpPr>
          <p:nvPr>
            <p:ph idx="1"/>
          </p:nvPr>
        </p:nvSpPr>
        <p:spPr>
          <a:xfrm>
            <a:off x="677334" y="566670"/>
            <a:ext cx="8596668" cy="6181859"/>
          </a:xfrm>
        </p:spPr>
        <p:txBody>
          <a:bodyPr>
            <a:noAutofit/>
          </a:bodyPr>
          <a:lstStyle/>
          <a:p>
            <a:pPr algn="just">
              <a:buFont typeface="Wingdings" panose="05000000000000000000" pitchFamily="2" charset="2"/>
              <a:buChar char="v"/>
            </a:pPr>
            <a:r>
              <a:rPr lang="en-US" sz="3600" dirty="0">
                <a:latin typeface="Andalus" panose="02020603050405020304" pitchFamily="18" charset="-78"/>
                <a:cs typeface="Andalus" panose="02020603050405020304" pitchFamily="18" charset="-78"/>
              </a:rPr>
              <a:t> It plays an important role in the fight-or-flight response by increasing blood flow to muscles, output of the heart, pupil dilation, and blood sugar.</a:t>
            </a:r>
          </a:p>
          <a:p>
            <a:pPr algn="just">
              <a:buFont typeface="Wingdings" panose="05000000000000000000" pitchFamily="2" charset="2"/>
              <a:buChar char="v"/>
            </a:pPr>
            <a:r>
              <a:rPr lang="en-US" sz="3600" dirty="0">
                <a:latin typeface="Andalus" panose="02020603050405020304" pitchFamily="18" charset="-78"/>
                <a:cs typeface="Andalus" panose="02020603050405020304" pitchFamily="18" charset="-78"/>
              </a:rPr>
              <a:t> It does this by binding to alpha and beta receptors.</a:t>
            </a:r>
          </a:p>
          <a:p>
            <a:pPr algn="just">
              <a:buFont typeface="Wingdings" panose="05000000000000000000" pitchFamily="2" charset="2"/>
              <a:buChar char="v"/>
            </a:pPr>
            <a:r>
              <a:rPr lang="en-US" sz="3600" dirty="0">
                <a:latin typeface="Andalus" panose="02020603050405020304" pitchFamily="18" charset="-78"/>
                <a:cs typeface="Andalus" panose="02020603050405020304" pitchFamily="18" charset="-78"/>
              </a:rPr>
              <a:t> It is found in many animals and some single cell organisms. </a:t>
            </a:r>
          </a:p>
        </p:txBody>
      </p:sp>
    </p:spTree>
    <p:extLst>
      <p:ext uri="{BB962C8B-B14F-4D97-AF65-F5344CB8AC3E}">
        <p14:creationId xmlns:p14="http://schemas.microsoft.com/office/powerpoint/2010/main" val="1843544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0152"/>
            <a:ext cx="8596668" cy="708340"/>
          </a:xfrm>
        </p:spPr>
        <p:txBody>
          <a:bodyPr>
            <a:normAutofit fontScale="90000"/>
          </a:bodyPr>
          <a:lstStyle/>
          <a:p>
            <a:r>
              <a:rPr lang="en-US" dirty="0"/>
              <a:t>Mechanism of action: </a:t>
            </a:r>
            <a:br>
              <a:rPr lang="en-US" dirty="0"/>
            </a:br>
            <a:endParaRPr lang="en-US" dirty="0"/>
          </a:p>
        </p:txBody>
      </p:sp>
      <p:sp>
        <p:nvSpPr>
          <p:cNvPr id="3" name="Content Placeholder 2"/>
          <p:cNvSpPr>
            <a:spLocks noGrp="1"/>
          </p:cNvSpPr>
          <p:nvPr>
            <p:ph idx="1"/>
          </p:nvPr>
        </p:nvSpPr>
        <p:spPr>
          <a:xfrm>
            <a:off x="677334" y="1339403"/>
            <a:ext cx="8596668" cy="4701959"/>
          </a:xfrm>
        </p:spPr>
        <p:txBody>
          <a:bodyPr>
            <a:normAutofit/>
          </a:bodyPr>
          <a:lstStyle/>
          <a:p>
            <a:pPr algn="just">
              <a:buFont typeface="Wingdings" panose="05000000000000000000" pitchFamily="2" charset="2"/>
              <a:buChar char="Ø"/>
            </a:pPr>
            <a:r>
              <a:rPr lang="en-US" sz="3200" dirty="0"/>
              <a:t> Is a direct-acting sympathomimetic drug that acts as an agonist at alpha and beta-adrenergic receptors.</a:t>
            </a:r>
          </a:p>
          <a:p>
            <a:pPr algn="just">
              <a:buFont typeface="Wingdings" panose="05000000000000000000" pitchFamily="2" charset="2"/>
              <a:buChar char="Ø"/>
            </a:pPr>
            <a:r>
              <a:rPr lang="en-US" sz="3200" dirty="0"/>
              <a:t> It produces vasoconstriction to counteract the vasodilation and resulting hypotension associated with anaphylaxis.</a:t>
            </a:r>
          </a:p>
          <a:p>
            <a:pPr algn="just">
              <a:buFont typeface="Wingdings" panose="05000000000000000000" pitchFamily="2" charset="2"/>
              <a:buChar char="Ø"/>
            </a:pPr>
            <a:r>
              <a:rPr lang="en-US" sz="3200" dirty="0"/>
              <a:t> </a:t>
            </a:r>
          </a:p>
        </p:txBody>
      </p:sp>
    </p:spTree>
    <p:extLst>
      <p:ext uri="{BB962C8B-B14F-4D97-AF65-F5344CB8AC3E}">
        <p14:creationId xmlns:p14="http://schemas.microsoft.com/office/powerpoint/2010/main" val="21530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99" y="-1103290"/>
            <a:ext cx="8596668" cy="1320800"/>
          </a:xfrm>
        </p:spPr>
        <p:txBody>
          <a:bodyPr/>
          <a:lstStyle/>
          <a:p>
            <a:endParaRPr lang="en-US" dirty="0"/>
          </a:p>
        </p:txBody>
      </p:sp>
      <p:sp>
        <p:nvSpPr>
          <p:cNvPr id="3" name="Content Placeholder 2"/>
          <p:cNvSpPr>
            <a:spLocks noGrp="1"/>
          </p:cNvSpPr>
          <p:nvPr>
            <p:ph idx="1"/>
          </p:nvPr>
        </p:nvSpPr>
        <p:spPr>
          <a:xfrm>
            <a:off x="677334" y="798491"/>
            <a:ext cx="8596668" cy="5242872"/>
          </a:xfrm>
        </p:spPr>
        <p:txBody>
          <a:bodyPr>
            <a:noAutofit/>
          </a:bodyPr>
          <a:lstStyle/>
          <a:p>
            <a:pPr algn="just">
              <a:buFont typeface="Wingdings" panose="05000000000000000000" pitchFamily="2" charset="2"/>
              <a:buChar char="Ø"/>
            </a:pPr>
            <a:r>
              <a:rPr lang="en-US" sz="2800" dirty="0"/>
              <a:t>The bronchodilator effects of epinephrine and its ability to reduce mucosal edema relieve bronchoconstriction and improve respiratory effort. </a:t>
            </a:r>
          </a:p>
          <a:p>
            <a:pPr algn="just">
              <a:buFont typeface="Wingdings" panose="05000000000000000000" pitchFamily="2" charset="2"/>
              <a:buChar char="Ø"/>
            </a:pPr>
            <a:r>
              <a:rPr lang="en-US" sz="2800" dirty="0"/>
              <a:t>Epinephrine also down-regulates the release of histamine, tryptase, and other inflammatory mediators from mast cells and basophils, improving respiratory function and reducing the pruritus, urticaria, angioedema, and gastrointestinal symptoms which occur after allergen exposure. </a:t>
            </a:r>
          </a:p>
          <a:p>
            <a:pPr algn="just"/>
            <a:endParaRPr lang="en-US" sz="2800" dirty="0"/>
          </a:p>
        </p:txBody>
      </p:sp>
    </p:spTree>
    <p:extLst>
      <p:ext uri="{BB962C8B-B14F-4D97-AF65-F5344CB8AC3E}">
        <p14:creationId xmlns:p14="http://schemas.microsoft.com/office/powerpoint/2010/main" val="62219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a:t>Rescuers play a vital role and their knowledge and skills can mean the difference  between life and death for many victims. </a:t>
            </a:r>
          </a:p>
        </p:txBody>
      </p:sp>
    </p:spTree>
    <p:extLst>
      <p:ext uri="{BB962C8B-B14F-4D97-AF65-F5344CB8AC3E}">
        <p14:creationId xmlns:p14="http://schemas.microsoft.com/office/powerpoint/2010/main" val="264427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596668" cy="858592"/>
          </a:xfrm>
        </p:spPr>
        <p:txBody>
          <a:bodyPr/>
          <a:lstStyle/>
          <a:p>
            <a:r>
              <a:rPr lang="en-US" dirty="0"/>
              <a:t>CODARONE (Amiodarone)</a:t>
            </a:r>
          </a:p>
        </p:txBody>
      </p:sp>
      <p:sp>
        <p:nvSpPr>
          <p:cNvPr id="3" name="Content Placeholder 2"/>
          <p:cNvSpPr>
            <a:spLocks noGrp="1"/>
          </p:cNvSpPr>
          <p:nvPr>
            <p:ph idx="1"/>
          </p:nvPr>
        </p:nvSpPr>
        <p:spPr>
          <a:xfrm>
            <a:off x="677334" y="888643"/>
            <a:ext cx="8596668" cy="5152720"/>
          </a:xfrm>
        </p:spPr>
        <p:txBody>
          <a:bodyPr>
            <a:noAutofit/>
          </a:bodyPr>
          <a:lstStyle/>
          <a:p>
            <a:pPr algn="just"/>
            <a:r>
              <a:rPr lang="en-US" sz="4000" dirty="0">
                <a:latin typeface="Aldhabi" panose="01000000000000000000" pitchFamily="2" charset="-78"/>
                <a:cs typeface="Aldhabi" panose="01000000000000000000" pitchFamily="2" charset="-78"/>
              </a:rPr>
              <a:t>Class: Antiarrhythmic Agent </a:t>
            </a:r>
          </a:p>
          <a:p>
            <a:pPr algn="just"/>
            <a:r>
              <a:rPr lang="en-US" sz="4000" dirty="0">
                <a:latin typeface="Aldhabi" panose="01000000000000000000" pitchFamily="2" charset="-78"/>
                <a:cs typeface="Aldhabi" panose="01000000000000000000" pitchFamily="2" charset="-78"/>
              </a:rPr>
              <a:t>Class III Indications: Management of life-threatening recurrent ventricular fibrillation (VF) or hemodynamically-unstable ventricular tachycardia (VT) refractory to other antiarrhythmic agents or in patients intolerant of other agents used for these conditions. </a:t>
            </a:r>
          </a:p>
        </p:txBody>
      </p:sp>
    </p:spTree>
    <p:extLst>
      <p:ext uri="{BB962C8B-B14F-4D97-AF65-F5344CB8AC3E}">
        <p14:creationId xmlns:p14="http://schemas.microsoft.com/office/powerpoint/2010/main" val="247666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lnSpc>
                <a:spcPct val="200000"/>
              </a:lnSpc>
            </a:pPr>
            <a:r>
              <a:rPr lang="en-US" sz="2000" dirty="0">
                <a:latin typeface="Andalus" panose="02020603050405020304" pitchFamily="18" charset="-78"/>
                <a:cs typeface="Andalus" panose="02020603050405020304" pitchFamily="18" charset="-78"/>
              </a:rPr>
              <a:t>CLASS III ANTIARRHYTHMIC AGENT, WHICH INHIBITS ADRENERGIC STIMULATION; AFFECTS        SODIUM, POTASSIUM, AND CALCIUM CHANNELS; MARKEDLY PROLONGS ACTION POTENTIAL AND REPOLARIZATION; DECREASES AV CONDUCTION AND SINUS NODE FUNCTION. </a:t>
            </a:r>
          </a:p>
        </p:txBody>
      </p:sp>
    </p:spTree>
    <p:extLst>
      <p:ext uri="{BB962C8B-B14F-4D97-AF65-F5344CB8AC3E}">
        <p14:creationId xmlns:p14="http://schemas.microsoft.com/office/powerpoint/2010/main" val="359534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9155" y="1021724"/>
            <a:ext cx="8596668" cy="1320800"/>
          </a:xfrm>
        </p:spPr>
        <p:txBody>
          <a:bodyPr>
            <a:noAutofit/>
          </a:bodyPr>
          <a:lstStyle/>
          <a:p>
            <a:pPr algn="ctr"/>
            <a:r>
              <a:rPr lang="en-US" sz="6600" dirty="0">
                <a:latin typeface="Aharoni" panose="02010803020104030203" pitchFamily="2" charset="-79"/>
                <a:cs typeface="Aharoni" panose="02010803020104030203" pitchFamily="2" charset="-79"/>
              </a:rPr>
              <a:t>NURSES ROLE IN </a:t>
            </a:r>
            <a:br>
              <a:rPr lang="en-US" sz="6600" dirty="0">
                <a:latin typeface="Aharoni" panose="02010803020104030203" pitchFamily="2" charset="-79"/>
                <a:cs typeface="Aharoni" panose="02010803020104030203" pitchFamily="2" charset="-79"/>
              </a:rPr>
            </a:br>
            <a:r>
              <a:rPr lang="en-US" sz="6600" dirty="0">
                <a:latin typeface="Aharoni" panose="02010803020104030203" pitchFamily="2" charset="-79"/>
                <a:cs typeface="Aharoni" panose="02010803020104030203" pitchFamily="2" charset="-79"/>
              </a:rPr>
              <a:t>CARDIO PULMONARY RESUCITATION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80B32BA-3037-4D3F-BF14-5D3E57AB74B2}"/>
                  </a:ext>
                </a:extLst>
              </p14:cNvPr>
              <p14:cNvContentPartPr/>
              <p14:nvPr/>
            </p14:nvContentPartPr>
            <p14:xfrm>
              <a:off x="2971800" y="196920"/>
              <a:ext cx="5086800" cy="1829160"/>
            </p14:xfrm>
          </p:contentPart>
        </mc:Choice>
        <mc:Fallback xmlns="">
          <p:pic>
            <p:nvPicPr>
              <p:cNvPr id="2" name="Ink 1">
                <a:extLst>
                  <a:ext uri="{FF2B5EF4-FFF2-40B4-BE49-F238E27FC236}">
                    <a16:creationId xmlns:a16="http://schemas.microsoft.com/office/drawing/2014/main" id="{780B32BA-3037-4D3F-BF14-5D3E57AB74B2}"/>
                  </a:ext>
                </a:extLst>
              </p:cNvPr>
              <p:cNvPicPr/>
              <p:nvPr/>
            </p:nvPicPr>
            <p:blipFill>
              <a:blip r:embed="rId3"/>
              <a:stretch>
                <a:fillRect/>
              </a:stretch>
            </p:blipFill>
            <p:spPr>
              <a:xfrm>
                <a:off x="2962440" y="187560"/>
                <a:ext cx="5105520" cy="1847880"/>
              </a:xfrm>
              <a:prstGeom prst="rect">
                <a:avLst/>
              </a:prstGeom>
            </p:spPr>
          </p:pic>
        </mc:Fallback>
      </mc:AlternateContent>
    </p:spTree>
    <p:extLst>
      <p:ext uri="{BB962C8B-B14F-4D97-AF65-F5344CB8AC3E}">
        <p14:creationId xmlns:p14="http://schemas.microsoft.com/office/powerpoint/2010/main" val="97450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2025" y="0"/>
            <a:ext cx="8596668" cy="1320800"/>
          </a:xfrm>
        </p:spPr>
        <p:txBody>
          <a:bodyPr/>
          <a:lstStyle/>
          <a:p>
            <a:r>
              <a:rPr lang="en-US" dirty="0"/>
              <a:t>NURSING TEAM LEADER (USUALLY SENIOR WARD NURSE</a:t>
            </a:r>
          </a:p>
        </p:txBody>
      </p:sp>
      <p:sp>
        <p:nvSpPr>
          <p:cNvPr id="4" name="Content Placeholder 3"/>
          <p:cNvSpPr>
            <a:spLocks noGrp="1"/>
          </p:cNvSpPr>
          <p:nvPr>
            <p:ph idx="1"/>
          </p:nvPr>
        </p:nvSpPr>
        <p:spPr>
          <a:xfrm>
            <a:off x="382996" y="1088392"/>
            <a:ext cx="8596668" cy="4909912"/>
          </a:xfrm>
        </p:spPr>
        <p:txBody>
          <a:bodyPr>
            <a:noAutofit/>
          </a:bodyPr>
          <a:lstStyle/>
          <a:p>
            <a:r>
              <a:rPr lang="en-US" sz="2800" dirty="0">
                <a:latin typeface="Andalus" panose="02020603050405020304" pitchFamily="18" charset="-78"/>
                <a:cs typeface="Andalus" panose="02020603050405020304" pitchFamily="18" charset="-78"/>
              </a:rPr>
              <a:t>Identifies self as Nursing Team Leader, responsible for coordinating and directing emergent nursing care of the patient.  </a:t>
            </a:r>
          </a:p>
          <a:p>
            <a:r>
              <a:rPr lang="en-US" sz="2800" dirty="0">
                <a:latin typeface="Andalus" panose="02020603050405020304" pitchFamily="18" charset="-78"/>
                <a:cs typeface="Andalus" panose="02020603050405020304" pitchFamily="18" charset="-78"/>
              </a:rPr>
              <a:t>Checks appropriate emergency call has been placed  </a:t>
            </a:r>
          </a:p>
          <a:p>
            <a:r>
              <a:rPr lang="en-US" sz="2800" dirty="0">
                <a:latin typeface="Andalus" panose="02020603050405020304" pitchFamily="18" charset="-78"/>
                <a:cs typeface="Andalus" panose="02020603050405020304" pitchFamily="18" charset="-78"/>
              </a:rPr>
              <a:t> Starts timer as soon as the Emergency trolley arrives. </a:t>
            </a:r>
          </a:p>
          <a:p>
            <a:r>
              <a:rPr lang="en-US" sz="2800" dirty="0">
                <a:latin typeface="Andalus" panose="02020603050405020304" pitchFamily="18" charset="-78"/>
                <a:cs typeface="Andalus" panose="02020603050405020304" pitchFamily="18" charset="-78"/>
              </a:rPr>
              <a:t>  Delegates available staff to roles appropriate to their level of practice: Airway, </a:t>
            </a:r>
          </a:p>
          <a:p>
            <a:r>
              <a:rPr lang="en-US" sz="2800" dirty="0">
                <a:latin typeface="Andalus" panose="02020603050405020304" pitchFamily="18" charset="-78"/>
                <a:cs typeface="Andalus" panose="02020603050405020304" pitchFamily="18" charset="-78"/>
              </a:rPr>
              <a:t>Compression, Monitor &amp; Medications and Runner to collect or remove extra equipment, supplies, labs etc. </a:t>
            </a:r>
          </a:p>
          <a:p>
            <a:pPr marL="0" indent="0">
              <a:buNone/>
            </a:pPr>
            <a:endParaRPr lang="en-US" sz="2800" dirty="0">
              <a:latin typeface="Andalus" panose="02020603050405020304" pitchFamily="18" charset="-78"/>
              <a:cs typeface="Andalus" panose="02020603050405020304" pitchFamily="18" charset="-78"/>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7A65016-B26E-45B4-87AC-56C624271BC1}"/>
                  </a:ext>
                </a:extLst>
              </p14:cNvPr>
              <p14:cNvContentPartPr/>
              <p14:nvPr/>
            </p14:nvContentPartPr>
            <p14:xfrm>
              <a:off x="247680" y="311040"/>
              <a:ext cx="8293320" cy="5753520"/>
            </p14:xfrm>
          </p:contentPart>
        </mc:Choice>
        <mc:Fallback xmlns="">
          <p:pic>
            <p:nvPicPr>
              <p:cNvPr id="2" name="Ink 1">
                <a:extLst>
                  <a:ext uri="{FF2B5EF4-FFF2-40B4-BE49-F238E27FC236}">
                    <a16:creationId xmlns:a16="http://schemas.microsoft.com/office/drawing/2014/main" id="{A7A65016-B26E-45B4-87AC-56C624271BC1}"/>
                  </a:ext>
                </a:extLst>
              </p:cNvPr>
              <p:cNvPicPr/>
              <p:nvPr/>
            </p:nvPicPr>
            <p:blipFill>
              <a:blip r:embed="rId3"/>
              <a:stretch>
                <a:fillRect/>
              </a:stretch>
            </p:blipFill>
            <p:spPr>
              <a:xfrm>
                <a:off x="238320" y="301680"/>
                <a:ext cx="8312040" cy="5772240"/>
              </a:xfrm>
              <a:prstGeom prst="rect">
                <a:avLst/>
              </a:prstGeom>
            </p:spPr>
          </p:pic>
        </mc:Fallback>
      </mc:AlternateContent>
    </p:spTree>
    <p:extLst>
      <p:ext uri="{BB962C8B-B14F-4D97-AF65-F5344CB8AC3E}">
        <p14:creationId xmlns:p14="http://schemas.microsoft.com/office/powerpoint/2010/main" val="397880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88" y="223233"/>
            <a:ext cx="8596668" cy="60101"/>
          </a:xfrm>
        </p:spPr>
        <p:txBody>
          <a:bodyPr>
            <a:normAutofit fontScale="90000"/>
          </a:bodyPr>
          <a:lstStyle/>
          <a:p>
            <a:endParaRPr lang="en-US" dirty="0"/>
          </a:p>
        </p:txBody>
      </p:sp>
      <p:sp>
        <p:nvSpPr>
          <p:cNvPr id="3" name="Content Placeholder 2"/>
          <p:cNvSpPr>
            <a:spLocks noGrp="1"/>
          </p:cNvSpPr>
          <p:nvPr>
            <p:ph idx="1"/>
          </p:nvPr>
        </p:nvSpPr>
        <p:spPr>
          <a:xfrm>
            <a:off x="677334" y="609601"/>
            <a:ext cx="8596668" cy="5431762"/>
          </a:xfrm>
        </p:spPr>
        <p:txBody>
          <a:bodyPr>
            <a:noAutofit/>
          </a:bodyPr>
          <a:lstStyle/>
          <a:p>
            <a:pPr algn="just"/>
            <a:r>
              <a:rPr lang="en-US" sz="2400" dirty="0">
                <a:latin typeface="Andalus" panose="02020603050405020304" pitchFamily="18" charset="-78"/>
                <a:cs typeface="Andalus" panose="02020603050405020304" pitchFamily="18" charset="-78"/>
              </a:rPr>
              <a:t>Establishes the patient’s weight and delegates someone to print out an Emergency Drug Worksheet (Icon on desktop of clinical computers).  </a:t>
            </a:r>
          </a:p>
          <a:p>
            <a:pPr algn="just"/>
            <a:r>
              <a:rPr lang="en-US" sz="2400" dirty="0">
                <a:latin typeface="Andalus" panose="02020603050405020304" pitchFamily="18" charset="-78"/>
                <a:cs typeface="Andalus" panose="02020603050405020304" pitchFamily="18" charset="-78"/>
              </a:rPr>
              <a:t> Ensures that the patient is placed on CPR back board.  </a:t>
            </a:r>
          </a:p>
          <a:p>
            <a:pPr algn="just"/>
            <a:r>
              <a:rPr lang="en-US" sz="2400" dirty="0">
                <a:latin typeface="Andalus" panose="02020603050405020304" pitchFamily="18" charset="-78"/>
                <a:cs typeface="Andalus" panose="02020603050405020304" pitchFamily="18" charset="-78"/>
              </a:rPr>
              <a:t> Reassigns nursing staff once the PICU nurse and additional staff arrive as required.  </a:t>
            </a:r>
          </a:p>
          <a:p>
            <a:pPr algn="just"/>
            <a:r>
              <a:rPr lang="en-US" sz="2400" dirty="0">
                <a:latin typeface="Andalus" panose="02020603050405020304" pitchFamily="18" charset="-78"/>
                <a:cs typeface="Andalus" panose="02020603050405020304" pitchFamily="18" charset="-78"/>
              </a:rPr>
              <a:t> Ensure someone is assigned to support family members.  </a:t>
            </a:r>
          </a:p>
          <a:p>
            <a:pPr algn="just"/>
            <a:r>
              <a:rPr lang="en-US" sz="2400" dirty="0">
                <a:latin typeface="Andalus" panose="02020603050405020304" pitchFamily="18" charset="-78"/>
                <a:cs typeface="Andalus" panose="02020603050405020304" pitchFamily="18" charset="-78"/>
              </a:rPr>
              <a:t>Documents initial and ongoing vital signs and cardiac rhythm, medication administration, procedures and patient’s response to interventions on the CPR. </a:t>
            </a:r>
          </a:p>
          <a:p>
            <a:pPr algn="just"/>
            <a:endParaRPr lang="en-US"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10182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88" y="0"/>
            <a:ext cx="8596668" cy="708338"/>
          </a:xfrm>
        </p:spPr>
        <p:txBody>
          <a:bodyPr/>
          <a:lstStyle/>
          <a:p>
            <a:r>
              <a:rPr lang="en-US" dirty="0"/>
              <a:t>AIRWAY NURSE </a:t>
            </a:r>
          </a:p>
        </p:txBody>
      </p:sp>
      <p:sp>
        <p:nvSpPr>
          <p:cNvPr id="3" name="Content Placeholder 2"/>
          <p:cNvSpPr>
            <a:spLocks noGrp="1"/>
          </p:cNvSpPr>
          <p:nvPr>
            <p:ph idx="1"/>
          </p:nvPr>
        </p:nvSpPr>
        <p:spPr>
          <a:xfrm>
            <a:off x="677334" y="1017431"/>
            <a:ext cx="8596668" cy="5409127"/>
          </a:xfrm>
        </p:spPr>
        <p:txBody>
          <a:bodyPr>
            <a:normAutofit lnSpcReduction="10000"/>
          </a:bodyPr>
          <a:lstStyle/>
          <a:p>
            <a:pPr algn="just">
              <a:buFont typeface="Wingdings" panose="05000000000000000000" pitchFamily="2" charset="2"/>
              <a:buChar char="Ø"/>
            </a:pPr>
            <a:r>
              <a:rPr lang="en-US" sz="3200" dirty="0">
                <a:latin typeface="Andalus" panose="02020603050405020304" pitchFamily="18" charset="-78"/>
                <a:cs typeface="Andalus" panose="02020603050405020304" pitchFamily="18" charset="-78"/>
              </a:rPr>
              <a:t> Summons help and initiates CPR as required until initial assistance arrives and then assumes responsibility for airway management.  </a:t>
            </a:r>
          </a:p>
          <a:p>
            <a:pPr algn="just"/>
            <a:r>
              <a:rPr lang="en-US" sz="3200" dirty="0">
                <a:latin typeface="Andalus" panose="02020603050405020304" pitchFamily="18" charset="-78"/>
                <a:cs typeface="Andalus" panose="02020603050405020304" pitchFamily="18" charset="-78"/>
              </a:rPr>
              <a:t>Maintains airway patency with use of airway adjuncts as required (suction, high flow oxygen, via Hudson mask, blob mask with O2 or bag valve mask ventilation).  </a:t>
            </a:r>
          </a:p>
          <a:p>
            <a:pPr algn="just"/>
            <a:r>
              <a:rPr lang="en-US" sz="3200" dirty="0">
                <a:latin typeface="Andalus" panose="02020603050405020304" pitchFamily="18" charset="-78"/>
                <a:cs typeface="Andalus" panose="02020603050405020304" pitchFamily="18" charset="-78"/>
              </a:rPr>
              <a:t>This role becomes the responsibility of the Emergency nurse on their arrival.  </a:t>
            </a:r>
          </a:p>
          <a:p>
            <a:pPr algn="just"/>
            <a:r>
              <a:rPr lang="en-US" sz="3200" dirty="0">
                <a:latin typeface="Andalus" panose="02020603050405020304" pitchFamily="18" charset="-78"/>
                <a:cs typeface="Andalus" panose="02020603050405020304" pitchFamily="18" charset="-78"/>
              </a:rPr>
              <a:t>Assist with intubation and securing of ETT  </a:t>
            </a:r>
          </a:p>
        </p:txBody>
      </p:sp>
    </p:spTree>
    <p:extLst>
      <p:ext uri="{BB962C8B-B14F-4D97-AF65-F5344CB8AC3E}">
        <p14:creationId xmlns:p14="http://schemas.microsoft.com/office/powerpoint/2010/main" val="394456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a:latin typeface="Andalus" panose="02020603050405020304" pitchFamily="18" charset="-78"/>
                <a:cs typeface="Andalus" panose="02020603050405020304" pitchFamily="18" charset="-78"/>
              </a:rPr>
              <a:t>Inserts gastric tube and/or facilitates gastric decompression post intubation as required. </a:t>
            </a:r>
          </a:p>
          <a:p>
            <a:pPr algn="just"/>
            <a:r>
              <a:rPr lang="en-US" sz="2800" dirty="0">
                <a:latin typeface="Andalus" panose="02020603050405020304" pitchFamily="18" charset="-78"/>
                <a:cs typeface="Andalus" panose="02020603050405020304" pitchFamily="18" charset="-78"/>
              </a:rPr>
              <a:t> Assists with ongoing management of airway patency and adequate ventilation </a:t>
            </a:r>
          </a:p>
          <a:p>
            <a:pPr algn="just"/>
            <a:r>
              <a:rPr lang="en-US" sz="2800" dirty="0">
                <a:latin typeface="Andalus" panose="02020603050405020304" pitchFamily="18" charset="-78"/>
                <a:cs typeface="Andalus" panose="02020603050405020304" pitchFamily="18" charset="-78"/>
              </a:rPr>
              <a:t> Supports less experienced staff by coaching/guidance e.g. drug preparation </a:t>
            </a:r>
          </a:p>
          <a:p>
            <a:pPr algn="just"/>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22433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72" y="0"/>
            <a:ext cx="8596668" cy="785611"/>
          </a:xfrm>
        </p:spPr>
        <p:txBody>
          <a:bodyPr/>
          <a:lstStyle/>
          <a:p>
            <a:r>
              <a:rPr lang="en-US" dirty="0"/>
              <a:t>COMPRESSION NURSE</a:t>
            </a:r>
          </a:p>
        </p:txBody>
      </p:sp>
      <p:sp>
        <p:nvSpPr>
          <p:cNvPr id="3" name="Content Placeholder 2"/>
          <p:cNvSpPr>
            <a:spLocks noGrp="1"/>
          </p:cNvSpPr>
          <p:nvPr>
            <p:ph idx="1"/>
          </p:nvPr>
        </p:nvSpPr>
        <p:spPr>
          <a:xfrm>
            <a:off x="677334" y="785611"/>
            <a:ext cx="8596668" cy="5859888"/>
          </a:xfrm>
        </p:spPr>
        <p:txBody>
          <a:bodyPr>
            <a:noAutofit/>
          </a:bodyPr>
          <a:lstStyle/>
          <a:p>
            <a:pPr algn="just"/>
            <a:r>
              <a:rPr lang="en-US" sz="2800" dirty="0">
                <a:latin typeface="Andalus" panose="02020603050405020304" pitchFamily="18" charset="-78"/>
                <a:cs typeface="Andalus" panose="02020603050405020304" pitchFamily="18" charset="-78"/>
              </a:rPr>
              <a:t>If CPR in progress, assume responsibility for cardiac compressions (this includes ensuring that staff doing compressions are changed at regular intervals (</a:t>
            </a:r>
            <a:r>
              <a:rPr lang="en-US" sz="2800" dirty="0" err="1">
                <a:latin typeface="Andalus" panose="02020603050405020304" pitchFamily="18" charset="-78"/>
                <a:cs typeface="Andalus" panose="02020603050405020304" pitchFamily="18" charset="-78"/>
              </a:rPr>
              <a:t>eg</a:t>
            </a:r>
            <a:r>
              <a:rPr lang="en-US" sz="2800" dirty="0">
                <a:latin typeface="Andalus" panose="02020603050405020304" pitchFamily="18" charset="-78"/>
                <a:cs typeface="Andalus" panose="02020603050405020304" pitchFamily="18" charset="-78"/>
              </a:rPr>
              <a:t> every 2 minutes) to avoid fatigue resulting in inadequate compressions being delivered)  </a:t>
            </a:r>
          </a:p>
          <a:p>
            <a:pPr algn="just"/>
            <a:r>
              <a:rPr lang="en-US" sz="2800" dirty="0">
                <a:latin typeface="Andalus" panose="02020603050405020304" pitchFamily="18" charset="-78"/>
                <a:cs typeface="Andalus" panose="02020603050405020304" pitchFamily="18" charset="-78"/>
              </a:rPr>
              <a:t> Assess pulses (including pulse volume) and capillary refill as required Monitor and Medication Nurse  Placement of monitors: ECG, O2 saturation and BP .</a:t>
            </a:r>
          </a:p>
          <a:p>
            <a:pPr marL="0" indent="0" algn="just">
              <a:buNone/>
            </a:pPr>
            <a:r>
              <a:rPr lang="en-US" sz="2800" dirty="0">
                <a:latin typeface="Andalus" panose="02020603050405020304" pitchFamily="18" charset="-78"/>
                <a:cs typeface="Andalus" panose="02020603050405020304" pitchFamily="18" charset="-78"/>
              </a:rPr>
              <a:t> </a:t>
            </a:r>
          </a:p>
        </p:txBody>
      </p:sp>
    </p:spTree>
    <p:extLst>
      <p:ext uri="{BB962C8B-B14F-4D97-AF65-F5344CB8AC3E}">
        <p14:creationId xmlns:p14="http://schemas.microsoft.com/office/powerpoint/2010/main" val="3893666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82" y="107324"/>
            <a:ext cx="8596668" cy="47223"/>
          </a:xfrm>
        </p:spPr>
        <p:txBody>
          <a:bodyPr>
            <a:normAutofit fontScale="90000"/>
          </a:bodyPr>
          <a:lstStyle/>
          <a:p>
            <a:endParaRPr lang="en-US" dirty="0"/>
          </a:p>
        </p:txBody>
      </p:sp>
      <p:sp>
        <p:nvSpPr>
          <p:cNvPr id="3" name="Content Placeholder 2"/>
          <p:cNvSpPr>
            <a:spLocks noGrp="1"/>
          </p:cNvSpPr>
          <p:nvPr>
            <p:ph idx="1"/>
          </p:nvPr>
        </p:nvSpPr>
        <p:spPr>
          <a:xfrm>
            <a:off x="677334" y="631065"/>
            <a:ext cx="8596668" cy="6130343"/>
          </a:xfrm>
        </p:spPr>
        <p:txBody>
          <a:bodyPr>
            <a:noAutofit/>
          </a:bodyPr>
          <a:lstStyle/>
          <a:p>
            <a:r>
              <a:rPr lang="en-US" sz="2800" dirty="0">
                <a:latin typeface="Andalus" panose="02020603050405020304" pitchFamily="18" charset="-78"/>
                <a:cs typeface="Andalus" panose="02020603050405020304" pitchFamily="18" charset="-78"/>
              </a:rPr>
              <a:t>If a shock able rhythm is present (VF/VT) ensure AED or manual defibrillator pads are applied and connected.  </a:t>
            </a:r>
          </a:p>
          <a:p>
            <a:r>
              <a:rPr lang="en-US" sz="2800" dirty="0">
                <a:latin typeface="Andalus" panose="02020603050405020304" pitchFamily="18" charset="-78"/>
                <a:cs typeface="Andalus" panose="02020603050405020304" pitchFamily="18" charset="-78"/>
              </a:rPr>
              <a:t>If CPR is in progress, prepare and independently double check and label 3 doses of adrenaline </a:t>
            </a:r>
          </a:p>
          <a:p>
            <a:r>
              <a:rPr lang="en-US" sz="2800" dirty="0">
                <a:latin typeface="Andalus" panose="02020603050405020304" pitchFamily="18" charset="-78"/>
                <a:cs typeface="Andalus" panose="02020603050405020304" pitchFamily="18" charset="-78"/>
              </a:rPr>
              <a:t>  Prepare appropriate medications as per Team Leader request </a:t>
            </a:r>
          </a:p>
          <a:p>
            <a:r>
              <a:rPr lang="en-US" sz="2800" dirty="0">
                <a:latin typeface="Andalus" panose="02020603050405020304" pitchFamily="18" charset="-78"/>
                <a:cs typeface="Andalus" panose="02020603050405020304" pitchFamily="18" charset="-78"/>
              </a:rPr>
              <a:t> Prepare and administer IV fluids as per Team Leader request  </a:t>
            </a:r>
          </a:p>
          <a:p>
            <a:r>
              <a:rPr lang="en-US" sz="2800" dirty="0">
                <a:latin typeface="Andalus" panose="02020603050405020304" pitchFamily="18" charset="-78"/>
                <a:cs typeface="Andalus" panose="02020603050405020304" pitchFamily="18" charset="-78"/>
              </a:rPr>
              <a:t>Announce medications to the Team leader as they are being administered.  </a:t>
            </a:r>
          </a:p>
          <a:p>
            <a:r>
              <a:rPr lang="en-US" sz="2800" dirty="0">
                <a:latin typeface="Andalus" panose="02020603050405020304" pitchFamily="18" charset="-78"/>
                <a:cs typeface="Andalus" panose="02020603050405020304" pitchFamily="18" charset="-78"/>
              </a:rPr>
              <a:t>Document medications administered (including time) </a:t>
            </a:r>
          </a:p>
          <a:p>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35436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0355"/>
            <a:ext cx="8596668" cy="626772"/>
          </a:xfrm>
        </p:spPr>
        <p:txBody>
          <a:bodyPr>
            <a:normAutofit fontScale="90000"/>
          </a:bodyPr>
          <a:lstStyle/>
          <a:p>
            <a:r>
              <a:rPr lang="en-US" dirty="0"/>
              <a:t>DUTY MANAGER </a:t>
            </a:r>
          </a:p>
        </p:txBody>
      </p:sp>
      <p:sp>
        <p:nvSpPr>
          <p:cNvPr id="3" name="Content Placeholder 2"/>
          <p:cNvSpPr>
            <a:spLocks noGrp="1"/>
          </p:cNvSpPr>
          <p:nvPr>
            <p:ph idx="1"/>
          </p:nvPr>
        </p:nvSpPr>
        <p:spPr>
          <a:xfrm>
            <a:off x="677334" y="991673"/>
            <a:ext cx="8596668" cy="5049689"/>
          </a:xfrm>
        </p:spPr>
        <p:txBody>
          <a:bodyPr>
            <a:noAutofit/>
          </a:bodyPr>
          <a:lstStyle/>
          <a:p>
            <a:pPr algn="just"/>
            <a:r>
              <a:rPr lang="en-US" sz="2800" dirty="0">
                <a:latin typeface="Andalus" panose="02020603050405020304" pitchFamily="18" charset="-78"/>
                <a:cs typeface="Andalus" panose="02020603050405020304" pitchFamily="18" charset="-78"/>
              </a:rPr>
              <a:t>SUPPORTS LESS EXPERIENCED STAFF IN THE ABOVE ROLES AS REQUIRED. </a:t>
            </a:r>
          </a:p>
          <a:p>
            <a:pPr algn="just"/>
            <a:r>
              <a:rPr lang="en-US" sz="2800" dirty="0">
                <a:latin typeface="Andalus" panose="02020603050405020304" pitchFamily="18" charset="-78"/>
                <a:cs typeface="Andalus" panose="02020603050405020304" pitchFamily="18" charset="-78"/>
              </a:rPr>
              <a:t>COMMUNICATES WITH ALL APPROPRIATE SERVICES WHEN REQUESTED. </a:t>
            </a:r>
          </a:p>
          <a:p>
            <a:pPr algn="just"/>
            <a:r>
              <a:rPr lang="en-US" sz="2800" dirty="0">
                <a:latin typeface="Andalus" panose="02020603050405020304" pitchFamily="18" charset="-78"/>
                <a:cs typeface="Andalus" panose="02020603050405020304" pitchFamily="18" charset="-78"/>
              </a:rPr>
              <a:t> ENSURES OTHER PATIENTS ON THE WARD ARE ADEQUATELY CARED FOR AND IDENTIFIES AND AMENDS DEPARTMENTS STAFFING REQUIREMENTS.  </a:t>
            </a:r>
          </a:p>
          <a:p>
            <a:pPr algn="just"/>
            <a:r>
              <a:rPr lang="en-US" sz="2800" dirty="0">
                <a:latin typeface="Andalus" panose="02020603050405020304" pitchFamily="18" charset="-78"/>
                <a:cs typeface="Andalus" panose="02020603050405020304" pitchFamily="18" charset="-78"/>
              </a:rPr>
              <a:t> ENSURES BREAKS FOR STAFF FOLLOWING LARGE RESUSCITATIONS</a:t>
            </a:r>
          </a:p>
        </p:txBody>
      </p:sp>
    </p:spTree>
    <p:extLst>
      <p:ext uri="{BB962C8B-B14F-4D97-AF65-F5344CB8AC3E}">
        <p14:creationId xmlns:p14="http://schemas.microsoft.com/office/powerpoint/2010/main" val="251655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solidFill>
                  <a:schemeClr val="accent2">
                    <a:lumMod val="75000"/>
                  </a:schemeClr>
                </a:solidFill>
                <a:latin typeface="Comic Sans MS" panose="030F0702030302020204" pitchFamily="66" charset="0"/>
              </a:rPr>
              <a:t>Definition :</a:t>
            </a:r>
          </a:p>
        </p:txBody>
      </p:sp>
      <p:sp>
        <p:nvSpPr>
          <p:cNvPr id="3" name="Content Placeholder 2"/>
          <p:cNvSpPr>
            <a:spLocks noGrp="1"/>
          </p:cNvSpPr>
          <p:nvPr>
            <p:ph idx="1"/>
          </p:nvPr>
        </p:nvSpPr>
        <p:spPr/>
        <p:txBody>
          <a:bodyPr>
            <a:noAutofit/>
          </a:bodyPr>
          <a:lstStyle/>
          <a:p>
            <a:r>
              <a:rPr lang="en-US" sz="3200" dirty="0">
                <a:solidFill>
                  <a:schemeClr val="bg2">
                    <a:lumMod val="10000"/>
                  </a:schemeClr>
                </a:solidFill>
                <a:latin typeface="Comic Sans MS" panose="030F0702030302020204" pitchFamily="66" charset="0"/>
              </a:rPr>
              <a:t>Is a </a:t>
            </a:r>
            <a:r>
              <a:rPr lang="en-US" sz="3200" dirty="0">
                <a:solidFill>
                  <a:srgbClr val="C00000"/>
                </a:solidFill>
                <a:latin typeface="Comic Sans MS" panose="030F0702030302020204" pitchFamily="66" charset="0"/>
              </a:rPr>
              <a:t>Emergency</a:t>
            </a:r>
            <a:r>
              <a:rPr lang="en-US" sz="3200" dirty="0">
                <a:solidFill>
                  <a:schemeClr val="bg2">
                    <a:lumMod val="10000"/>
                  </a:schemeClr>
                </a:solidFill>
                <a:latin typeface="Comic Sans MS" panose="030F0702030302020204" pitchFamily="66" charset="0"/>
              </a:rPr>
              <a:t> procedure that combines </a:t>
            </a:r>
            <a:r>
              <a:rPr lang="en-US" sz="3200" dirty="0">
                <a:solidFill>
                  <a:srgbClr val="C00000"/>
                </a:solidFill>
                <a:latin typeface="Comic Sans MS" panose="030F0702030302020204" pitchFamily="66" charset="0"/>
              </a:rPr>
              <a:t>chest compressions </a:t>
            </a:r>
            <a:r>
              <a:rPr lang="en-US" sz="3200" dirty="0">
                <a:solidFill>
                  <a:schemeClr val="bg2">
                    <a:lumMod val="10000"/>
                  </a:schemeClr>
                </a:solidFill>
                <a:latin typeface="Comic Sans MS" panose="030F0702030302020204" pitchFamily="66" charset="0"/>
              </a:rPr>
              <a:t>often with </a:t>
            </a:r>
            <a:r>
              <a:rPr lang="en-US" sz="3200" dirty="0">
                <a:solidFill>
                  <a:srgbClr val="C00000"/>
                </a:solidFill>
                <a:latin typeface="Comic Sans MS" panose="030F0702030302020204" pitchFamily="66" charset="0"/>
              </a:rPr>
              <a:t>artificial ventilation </a:t>
            </a:r>
            <a:r>
              <a:rPr lang="en-US" sz="3200" dirty="0">
                <a:solidFill>
                  <a:schemeClr val="bg2">
                    <a:lumMod val="10000"/>
                  </a:schemeClr>
                </a:solidFill>
                <a:latin typeface="Comic Sans MS" panose="030F0702030302020204" pitchFamily="66" charset="0"/>
              </a:rPr>
              <a:t>in an effort to </a:t>
            </a:r>
            <a:r>
              <a:rPr lang="en-US" sz="3200" dirty="0">
                <a:solidFill>
                  <a:srgbClr val="C00000"/>
                </a:solidFill>
                <a:latin typeface="Comic Sans MS" panose="030F0702030302020204" pitchFamily="66" charset="0"/>
              </a:rPr>
              <a:t>manually</a:t>
            </a:r>
            <a:r>
              <a:rPr lang="en-US" sz="3200" dirty="0">
                <a:solidFill>
                  <a:schemeClr val="bg2">
                    <a:lumMod val="10000"/>
                  </a:schemeClr>
                </a:solidFill>
                <a:latin typeface="Comic Sans MS" panose="030F0702030302020204" pitchFamily="66" charset="0"/>
              </a:rPr>
              <a:t> </a:t>
            </a:r>
            <a:r>
              <a:rPr lang="en-US" sz="3200" dirty="0">
                <a:solidFill>
                  <a:srgbClr val="C00000"/>
                </a:solidFill>
                <a:latin typeface="Comic Sans MS" panose="030F0702030302020204" pitchFamily="66" charset="0"/>
              </a:rPr>
              <a:t>preserve</a:t>
            </a:r>
            <a:r>
              <a:rPr lang="en-US" sz="3200" dirty="0">
                <a:solidFill>
                  <a:schemeClr val="bg2">
                    <a:lumMod val="10000"/>
                  </a:schemeClr>
                </a:solidFill>
                <a:latin typeface="Comic Sans MS" panose="030F0702030302020204" pitchFamily="66" charset="0"/>
              </a:rPr>
              <a:t> the intact </a:t>
            </a:r>
            <a:r>
              <a:rPr lang="en-US" sz="3200" dirty="0">
                <a:solidFill>
                  <a:srgbClr val="C00000"/>
                </a:solidFill>
                <a:latin typeface="Comic Sans MS" panose="030F0702030302020204" pitchFamily="66" charset="0"/>
              </a:rPr>
              <a:t>brain function </a:t>
            </a:r>
            <a:r>
              <a:rPr lang="en-US" sz="3200" dirty="0">
                <a:solidFill>
                  <a:schemeClr val="bg2">
                    <a:lumMod val="10000"/>
                  </a:schemeClr>
                </a:solidFill>
                <a:latin typeface="Comic Sans MS" panose="030F0702030302020204" pitchFamily="66" charset="0"/>
              </a:rPr>
              <a:t>until further measures are taken to restore spontaneous blood circulation and breathing in a  person who is in cardiac arrest .</a:t>
            </a:r>
          </a:p>
        </p:txBody>
      </p:sp>
    </p:spTree>
    <p:extLst>
      <p:ext uri="{BB962C8B-B14F-4D97-AF65-F5344CB8AC3E}">
        <p14:creationId xmlns:p14="http://schemas.microsoft.com/office/powerpoint/2010/main" val="12476061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8991"/>
            <a:ext cx="8596668" cy="742682"/>
          </a:xfrm>
        </p:spPr>
        <p:txBody>
          <a:bodyPr>
            <a:normAutofit fontScale="90000"/>
          </a:bodyPr>
          <a:lstStyle/>
          <a:p>
            <a:pPr algn="ctr"/>
            <a:r>
              <a:rPr lang="en-US" sz="4400" dirty="0">
                <a:latin typeface="Aharoni" panose="02010803020104030203" pitchFamily="2" charset="-79"/>
                <a:cs typeface="Aharoni" panose="02010803020104030203" pitchFamily="2" charset="-79"/>
              </a:rPr>
              <a:t>CONCLUSION</a:t>
            </a:r>
          </a:p>
        </p:txBody>
      </p:sp>
      <p:sp>
        <p:nvSpPr>
          <p:cNvPr id="3" name="Content Placeholder 2"/>
          <p:cNvSpPr>
            <a:spLocks noGrp="1"/>
          </p:cNvSpPr>
          <p:nvPr>
            <p:ph idx="1"/>
          </p:nvPr>
        </p:nvSpPr>
        <p:spPr>
          <a:xfrm>
            <a:off x="677334" y="991673"/>
            <a:ext cx="8596668" cy="5866327"/>
          </a:xfrm>
        </p:spPr>
        <p:txBody>
          <a:bodyPr>
            <a:noAutofit/>
          </a:bodyPr>
          <a:lstStyle/>
          <a:p>
            <a:pPr algn="just"/>
            <a:r>
              <a:rPr lang="en-US" sz="3600" b="1" dirty="0">
                <a:latin typeface="Aldhabi" panose="01000000000000000000" pitchFamily="2" charset="-78"/>
                <a:cs typeface="Aldhabi" panose="01000000000000000000" pitchFamily="2" charset="-78"/>
              </a:rPr>
              <a:t>CARDIOPULMONARY RESUSCITATION (CPR) IS AN EMERGENCY PROCEDURE THAT COMBINES CHEST COMPRESSIONS OFTEN WITH ARTIFICIAL VENTILATION IN AN EFFORT TO MANUALLY PRESERVE INTACT BRAIN FUNCTION UNTIL FURTHER MEASURES ARE TAKEN TO RESTORE SPONTANEOUS BLOOD CIRCULATION AND BREATHING IN A PERSON WHO IS IN CARDIAC ARREST. IT IS RECOMMENDED IN THOSE WHO ARE UNRESPONSIVE WITH NO BREATHING OR ABNORMAL BREATHING, FOR EXAMPLE, AGONAL RESPIRATIONS. </a:t>
            </a:r>
          </a:p>
        </p:txBody>
      </p:sp>
    </p:spTree>
    <p:extLst>
      <p:ext uri="{BB962C8B-B14F-4D97-AF65-F5344CB8AC3E}">
        <p14:creationId xmlns:p14="http://schemas.microsoft.com/office/powerpoint/2010/main" val="143031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838E-E5D4-4FC5-8732-D8D6A0426F21}"/>
              </a:ext>
            </a:extLst>
          </p:cNvPr>
          <p:cNvSpPr>
            <a:spLocks noGrp="1"/>
          </p:cNvSpPr>
          <p:nvPr>
            <p:ph type="title"/>
          </p:nvPr>
        </p:nvSpPr>
        <p:spPr/>
        <p:txBody>
          <a:bodyPr/>
          <a:lstStyle/>
          <a:p>
            <a:r>
              <a:rPr lang="en-US" dirty="0"/>
              <a:t>Reference </a:t>
            </a:r>
            <a:endParaRPr lang="en-IN" dirty="0"/>
          </a:p>
        </p:txBody>
      </p:sp>
      <p:sp>
        <p:nvSpPr>
          <p:cNvPr id="3" name="Content Placeholder 2">
            <a:extLst>
              <a:ext uri="{FF2B5EF4-FFF2-40B4-BE49-F238E27FC236}">
                <a16:creationId xmlns:a16="http://schemas.microsoft.com/office/drawing/2014/main" id="{8D22F050-5C4A-48A9-BAFA-FC3B37618012}"/>
              </a:ext>
            </a:extLst>
          </p:cNvPr>
          <p:cNvSpPr>
            <a:spLocks noGrp="1"/>
          </p:cNvSpPr>
          <p:nvPr>
            <p:ph idx="1"/>
          </p:nvPr>
        </p:nvSpPr>
        <p:spPr/>
        <p:txBody>
          <a:bodyPr/>
          <a:lstStyle/>
          <a:p>
            <a:r>
              <a:rPr lang="en-IN" b="0" i="0" dirty="0">
                <a:solidFill>
                  <a:srgbClr val="222222"/>
                </a:solidFill>
                <a:effectLst/>
                <a:latin typeface="Arial" panose="020B0604020202020204" pitchFamily="34" charset="0"/>
              </a:rPr>
              <a:t>Brunner A. </a:t>
            </a:r>
            <a:r>
              <a:rPr lang="en-IN" b="0" i="0" dirty="0" err="1">
                <a:solidFill>
                  <a:srgbClr val="222222"/>
                </a:solidFill>
                <a:effectLst/>
                <a:latin typeface="Arial" panose="020B0604020202020204" pitchFamily="34" charset="0"/>
              </a:rPr>
              <a:t>Suddarth's</a:t>
            </a:r>
            <a:r>
              <a:rPr lang="en-IN" b="0" i="0" dirty="0">
                <a:solidFill>
                  <a:srgbClr val="222222"/>
                </a:solidFill>
                <a:effectLst/>
                <a:latin typeface="Arial" panose="020B0604020202020204" pitchFamily="34" charset="0"/>
              </a:rPr>
              <a:t> Medical-Surgical Nursing. Suma </a:t>
            </a:r>
            <a:r>
              <a:rPr lang="en-IN" b="0" i="0" dirty="0" err="1">
                <a:solidFill>
                  <a:srgbClr val="222222"/>
                </a:solidFill>
                <a:effectLst/>
                <a:latin typeface="Arial" panose="020B0604020202020204" pitchFamily="34" charset="0"/>
              </a:rPr>
              <a:t>Psicológica</a:t>
            </a:r>
            <a:r>
              <a:rPr lang="en-IN" b="0" i="0" dirty="0">
                <a:solidFill>
                  <a:srgbClr val="222222"/>
                </a:solidFill>
                <a:effectLst/>
                <a:latin typeface="Arial" panose="020B0604020202020204" pitchFamily="34" charset="0"/>
              </a:rPr>
              <a:t>. 2004;13(1):15-31.</a:t>
            </a:r>
          </a:p>
          <a:p>
            <a:r>
              <a:rPr lang="en-IN" b="0" i="0" dirty="0">
                <a:solidFill>
                  <a:srgbClr val="222222"/>
                </a:solidFill>
                <a:effectLst/>
                <a:latin typeface="Arial" panose="020B0604020202020204" pitchFamily="34" charset="0"/>
              </a:rPr>
              <a:t>Heitkemper MM, Dirksen SR, Lewis SM, Bucher L, Harding M. Medical-surgical nursing: assessment and management of clinical problems.</a:t>
            </a:r>
            <a:endParaRPr lang="en-IN" dirty="0">
              <a:solidFill>
                <a:srgbClr val="222222"/>
              </a:solidFill>
              <a:latin typeface="Arial" panose="020B0604020202020204" pitchFamily="34" charset="0"/>
            </a:endParaRPr>
          </a:p>
          <a:p>
            <a:r>
              <a:rPr lang="en-US" b="0" i="0" dirty="0">
                <a:solidFill>
                  <a:srgbClr val="222222"/>
                </a:solidFill>
                <a:effectLst/>
                <a:latin typeface="Arial" panose="020B0604020202020204" pitchFamily="34" charset="0"/>
              </a:rPr>
              <a:t>Ignatavicius DD, Workman ML. Medical-Surgical Nursing-E-Book: Patient-Centered Collaborative Care. </a:t>
            </a:r>
            <a:r>
              <a:rPr lang="en-US" b="0" i="0">
                <a:solidFill>
                  <a:srgbClr val="222222"/>
                </a:solidFill>
                <a:effectLst/>
                <a:latin typeface="Arial" panose="020B0604020202020204" pitchFamily="34" charset="0"/>
              </a:rPr>
              <a:t>Elsevier Health Sciences; 2015 Jan 30.</a:t>
            </a:r>
            <a:endParaRPr lang="en-IN" dirty="0"/>
          </a:p>
        </p:txBody>
      </p:sp>
    </p:spTree>
    <p:extLst>
      <p:ext uri="{BB962C8B-B14F-4D97-AF65-F5344CB8AC3E}">
        <p14:creationId xmlns:p14="http://schemas.microsoft.com/office/powerpoint/2010/main" val="3801700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6135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a:t>
            </a:r>
          </a:p>
        </p:txBody>
      </p:sp>
      <p:sp>
        <p:nvSpPr>
          <p:cNvPr id="3" name="Content Placeholder 2"/>
          <p:cNvSpPr>
            <a:spLocks noGrp="1"/>
          </p:cNvSpPr>
          <p:nvPr>
            <p:ph idx="1"/>
          </p:nvPr>
        </p:nvSpPr>
        <p:spPr/>
        <p:txBody>
          <a:bodyPr>
            <a:normAutofit/>
          </a:bodyPr>
          <a:lstStyle/>
          <a:p>
            <a:pPr algn="just"/>
            <a:r>
              <a:rPr lang="en-US" sz="4000" dirty="0"/>
              <a:t>1. Cardiac. </a:t>
            </a:r>
          </a:p>
          <a:p>
            <a:pPr algn="just"/>
            <a:r>
              <a:rPr lang="en-US" sz="4000" dirty="0"/>
              <a:t>2. Pulmonary. </a:t>
            </a:r>
          </a:p>
          <a:p>
            <a:pPr algn="just"/>
            <a:r>
              <a:rPr lang="en-US" sz="4000" dirty="0"/>
              <a:t>3. Respiratory</a:t>
            </a:r>
          </a:p>
        </p:txBody>
      </p:sp>
    </p:spTree>
    <p:extLst>
      <p:ext uri="{BB962C8B-B14F-4D97-AF65-F5344CB8AC3E}">
        <p14:creationId xmlns:p14="http://schemas.microsoft.com/office/powerpoint/2010/main" val="98733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a:t>
            </a:r>
            <a:br>
              <a:rPr lang="en-US" dirty="0"/>
            </a:br>
            <a:endParaRPr lang="en-US" dirty="0"/>
          </a:p>
        </p:txBody>
      </p:sp>
      <p:sp>
        <p:nvSpPr>
          <p:cNvPr id="3" name="Content Placeholder 2"/>
          <p:cNvSpPr>
            <a:spLocks noGrp="1"/>
          </p:cNvSpPr>
          <p:nvPr>
            <p:ph idx="1"/>
          </p:nvPr>
        </p:nvSpPr>
        <p:spPr>
          <a:xfrm>
            <a:off x="677334" y="1930400"/>
            <a:ext cx="8596668" cy="4110962"/>
          </a:xfrm>
        </p:spPr>
        <p:txBody>
          <a:bodyPr>
            <a:normAutofit/>
          </a:bodyPr>
          <a:lstStyle/>
          <a:p>
            <a:pPr algn="just"/>
            <a:r>
              <a:rPr lang="en-US" sz="2800" dirty="0"/>
              <a:t>Myocardial infarction, </a:t>
            </a:r>
          </a:p>
          <a:p>
            <a:pPr algn="just"/>
            <a:r>
              <a:rPr lang="en-US" sz="2800" dirty="0"/>
              <a:t>Heart failure,</a:t>
            </a:r>
          </a:p>
          <a:p>
            <a:pPr algn="just"/>
            <a:r>
              <a:rPr lang="en-US" sz="2800" dirty="0"/>
              <a:t> Dysrhythmia, </a:t>
            </a:r>
          </a:p>
          <a:p>
            <a:pPr algn="just"/>
            <a:r>
              <a:rPr lang="en-US" sz="2800" dirty="0"/>
              <a:t>Coronary artery spasm,</a:t>
            </a:r>
          </a:p>
          <a:p>
            <a:pPr algn="just"/>
            <a:r>
              <a:rPr lang="en-US" sz="2800" dirty="0"/>
              <a:t> Cardiac tamponed. </a:t>
            </a:r>
          </a:p>
        </p:txBody>
      </p:sp>
    </p:spTree>
    <p:extLst>
      <p:ext uri="{BB962C8B-B14F-4D97-AF65-F5344CB8AC3E}">
        <p14:creationId xmlns:p14="http://schemas.microsoft.com/office/powerpoint/2010/main" val="423879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a:t>
            </a:r>
            <a:br>
              <a:rPr lang="en-US" dirty="0"/>
            </a:br>
            <a:endParaRPr lang="en-US" dirty="0"/>
          </a:p>
        </p:txBody>
      </p:sp>
      <p:sp>
        <p:nvSpPr>
          <p:cNvPr id="3" name="Content Placeholder 2"/>
          <p:cNvSpPr>
            <a:spLocks noGrp="1"/>
          </p:cNvSpPr>
          <p:nvPr>
            <p:ph idx="1"/>
          </p:nvPr>
        </p:nvSpPr>
        <p:spPr/>
        <p:txBody>
          <a:bodyPr>
            <a:normAutofit/>
          </a:bodyPr>
          <a:lstStyle/>
          <a:p>
            <a:pPr algn="just"/>
            <a:r>
              <a:rPr lang="en-US" sz="2800" dirty="0"/>
              <a:t>Respiratory failure secondary to respiratory depression</a:t>
            </a:r>
          </a:p>
          <a:p>
            <a:pPr algn="just"/>
            <a:r>
              <a:rPr lang="en-US" sz="2800" dirty="0"/>
              <a:t> airway depression,</a:t>
            </a:r>
          </a:p>
          <a:p>
            <a:pPr algn="just"/>
            <a:r>
              <a:rPr lang="en-US" sz="2800" dirty="0"/>
              <a:t>impaired ventilation such as pneumothorax, pulmonary embolus, retention of CO. </a:t>
            </a:r>
          </a:p>
        </p:txBody>
      </p:sp>
    </p:spTree>
    <p:extLst>
      <p:ext uri="{BB962C8B-B14F-4D97-AF65-F5344CB8AC3E}">
        <p14:creationId xmlns:p14="http://schemas.microsoft.com/office/powerpoint/2010/main" val="176970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a:t>
            </a:r>
          </a:p>
        </p:txBody>
      </p:sp>
      <p:sp>
        <p:nvSpPr>
          <p:cNvPr id="3" name="Content Placeholder 2"/>
          <p:cNvSpPr>
            <a:spLocks noGrp="1"/>
          </p:cNvSpPr>
          <p:nvPr>
            <p:ph idx="1"/>
          </p:nvPr>
        </p:nvSpPr>
        <p:spPr/>
        <p:txBody>
          <a:bodyPr>
            <a:normAutofit/>
          </a:bodyPr>
          <a:lstStyle/>
          <a:p>
            <a:r>
              <a:rPr lang="en-US" sz="3200" dirty="0"/>
              <a:t>Drowning,</a:t>
            </a:r>
          </a:p>
          <a:p>
            <a:r>
              <a:rPr lang="en-US" sz="3200" dirty="0"/>
              <a:t>suffocation</a:t>
            </a:r>
          </a:p>
          <a:p>
            <a:r>
              <a:rPr lang="en-US" sz="3200" dirty="0"/>
              <a:t>head trauma</a:t>
            </a:r>
          </a:p>
          <a:p>
            <a:r>
              <a:rPr lang="en-US" sz="3200" dirty="0"/>
              <a:t>neuro muscular paralysis</a:t>
            </a:r>
          </a:p>
          <a:p>
            <a:r>
              <a:rPr lang="en-US" sz="3200" dirty="0"/>
              <a:t>drug over dose</a:t>
            </a:r>
          </a:p>
        </p:txBody>
      </p:sp>
    </p:spTree>
    <p:extLst>
      <p:ext uri="{BB962C8B-B14F-4D97-AF65-F5344CB8AC3E}">
        <p14:creationId xmlns:p14="http://schemas.microsoft.com/office/powerpoint/2010/main" val="265527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SIGNS AND SYMPTOMS OF CARDIAC ARREST </a:t>
            </a:r>
          </a:p>
        </p:txBody>
      </p:sp>
      <p:sp>
        <p:nvSpPr>
          <p:cNvPr id="3" name="Content Placeholder 2"/>
          <p:cNvSpPr>
            <a:spLocks noGrp="1"/>
          </p:cNvSpPr>
          <p:nvPr>
            <p:ph idx="1"/>
          </p:nvPr>
        </p:nvSpPr>
        <p:spPr>
          <a:xfrm>
            <a:off x="360608" y="1828801"/>
            <a:ext cx="8913394" cy="4212562"/>
          </a:xfrm>
        </p:spPr>
        <p:txBody>
          <a:bodyPr>
            <a:normAutofit/>
          </a:bodyPr>
          <a:lstStyle/>
          <a:p>
            <a:pPr marL="0" indent="0" algn="just">
              <a:buNone/>
            </a:pPr>
            <a:r>
              <a:rPr lang="en-US" sz="2800" dirty="0" err="1"/>
              <a:t>i</a:t>
            </a:r>
            <a:r>
              <a:rPr lang="en-US" sz="2800" dirty="0"/>
              <a:t>. Apnea  </a:t>
            </a:r>
          </a:p>
          <a:p>
            <a:pPr marL="0" indent="0" algn="just">
              <a:buNone/>
            </a:pPr>
            <a:r>
              <a:rPr lang="en-US" sz="2800" dirty="0"/>
              <a:t>ii. Absence of carotid or femoral pulse. </a:t>
            </a:r>
          </a:p>
          <a:p>
            <a:pPr marL="0" indent="0" algn="just">
              <a:buNone/>
            </a:pPr>
            <a:r>
              <a:rPr lang="en-US" sz="2800" dirty="0"/>
              <a:t>iii. Dilated pupil </a:t>
            </a:r>
          </a:p>
          <a:p>
            <a:pPr marL="0" indent="0" algn="just">
              <a:buNone/>
            </a:pPr>
            <a:r>
              <a:rPr lang="en-US" sz="2800" dirty="0"/>
              <a:t>iv. Cyanosis </a:t>
            </a:r>
          </a:p>
          <a:p>
            <a:pPr marL="0" indent="0" algn="just">
              <a:buNone/>
            </a:pPr>
            <a:r>
              <a:rPr lang="en-US" sz="2800" dirty="0"/>
              <a:t>v. Unconsciousness </a:t>
            </a:r>
          </a:p>
          <a:p>
            <a:pPr marL="0" indent="0" algn="just">
              <a:buNone/>
            </a:pPr>
            <a:r>
              <a:rPr lang="en-US" sz="2800" dirty="0"/>
              <a:t>vi. Fits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198B831-7F28-41C7-912B-5D4395F0A5C8}"/>
                  </a:ext>
                </a:extLst>
              </p14:cNvPr>
              <p14:cNvContentPartPr/>
              <p14:nvPr/>
            </p14:nvContentPartPr>
            <p14:xfrm>
              <a:off x="223200" y="1446480"/>
              <a:ext cx="6510240" cy="3393720"/>
            </p14:xfrm>
          </p:contentPart>
        </mc:Choice>
        <mc:Fallback xmlns="">
          <p:pic>
            <p:nvPicPr>
              <p:cNvPr id="4" name="Ink 3">
                <a:extLst>
                  <a:ext uri="{FF2B5EF4-FFF2-40B4-BE49-F238E27FC236}">
                    <a16:creationId xmlns:a16="http://schemas.microsoft.com/office/drawing/2014/main" id="{D198B831-7F28-41C7-912B-5D4395F0A5C8}"/>
                  </a:ext>
                </a:extLst>
              </p:cNvPr>
              <p:cNvPicPr/>
              <p:nvPr/>
            </p:nvPicPr>
            <p:blipFill>
              <a:blip r:embed="rId3"/>
              <a:stretch>
                <a:fillRect/>
              </a:stretch>
            </p:blipFill>
            <p:spPr>
              <a:xfrm>
                <a:off x="213840" y="1437120"/>
                <a:ext cx="6528960" cy="3412440"/>
              </a:xfrm>
              <a:prstGeom prst="rect">
                <a:avLst/>
              </a:prstGeom>
            </p:spPr>
          </p:pic>
        </mc:Fallback>
      </mc:AlternateContent>
    </p:spTree>
    <p:extLst>
      <p:ext uri="{BB962C8B-B14F-4D97-AF65-F5344CB8AC3E}">
        <p14:creationId xmlns:p14="http://schemas.microsoft.com/office/powerpoint/2010/main" val="30653014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348</TotalTime>
  <Words>1477</Words>
  <Application>Microsoft Office PowerPoint</Application>
  <PresentationFormat>Widescreen</PresentationFormat>
  <Paragraphs>122</Paragraphs>
  <Slides>42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Aharoni</vt:lpstr>
      <vt:lpstr>Aldhabi</vt:lpstr>
      <vt:lpstr>Andalus</vt:lpstr>
      <vt:lpstr>Arial</vt:lpstr>
      <vt:lpstr>Arial Black</vt:lpstr>
      <vt:lpstr>Castellar</vt:lpstr>
      <vt:lpstr>Comic Sans MS</vt:lpstr>
      <vt:lpstr>Georgia</vt:lpstr>
      <vt:lpstr>Trebuchet MS</vt:lpstr>
      <vt:lpstr>Wingdings</vt:lpstr>
      <vt:lpstr>Wingdings 3</vt:lpstr>
      <vt:lpstr>Facet</vt:lpstr>
      <vt:lpstr>CARDIOPULMONARY RESUCITATION</vt:lpstr>
      <vt:lpstr>PowerPoint Presentation</vt:lpstr>
      <vt:lpstr>PowerPoint Presentation</vt:lpstr>
      <vt:lpstr>Definition :</vt:lpstr>
      <vt:lpstr>Indications </vt:lpstr>
      <vt:lpstr>Cardiac.  </vt:lpstr>
      <vt:lpstr>Pulmonary.  </vt:lpstr>
      <vt:lpstr>Respiratory </vt:lpstr>
      <vt:lpstr>SIGNS AND SYMPTOMS OF CARDIAC ARREST </vt:lpstr>
      <vt:lpstr>Purposes of CPR</vt:lpstr>
      <vt:lpstr>COMPONENTS OF CPR</vt:lpstr>
      <vt:lpstr>PowerPoint Presentation</vt:lpstr>
      <vt:lpstr>SITE FOR COMPRESSION </vt:lpstr>
      <vt:lpstr>PowerPoint Presentation</vt:lpstr>
      <vt:lpstr>ALGORITHM</vt:lpstr>
      <vt:lpstr>PowerPoint Presentation</vt:lpstr>
      <vt:lpstr>CHEST COMPRESSION DEPTH</vt:lpstr>
      <vt:lpstr>PowerPoint Presentation</vt:lpstr>
      <vt:lpstr> Chest Recoil: </vt:lpstr>
      <vt:lpstr>PowerPoint Presentation</vt:lpstr>
      <vt:lpstr>INFANT SITE </vt:lpstr>
      <vt:lpstr>PowerPoint Presentation</vt:lpstr>
      <vt:lpstr>ADVANCED CARDIAC LIFE SUPPORT </vt:lpstr>
      <vt:lpstr>IMPORTANCE </vt:lpstr>
      <vt:lpstr>PowerPoint Presentation</vt:lpstr>
      <vt:lpstr>FIRST LINE DRUGS </vt:lpstr>
      <vt:lpstr>PowerPoint Presentation</vt:lpstr>
      <vt:lpstr>Mechanism of action:  </vt:lpstr>
      <vt:lpstr>PowerPoint Presentation</vt:lpstr>
      <vt:lpstr>CODARONE (Amiodarone)</vt:lpstr>
      <vt:lpstr>PowerPoint Presentation</vt:lpstr>
      <vt:lpstr>NURSES ROLE IN  CARDIO PULMONARY RESUCITATION  </vt:lpstr>
      <vt:lpstr>NURSING TEAM LEADER (USUALLY SENIOR WARD NURSE</vt:lpstr>
      <vt:lpstr>PowerPoint Presentation</vt:lpstr>
      <vt:lpstr>AIRWAY NURSE </vt:lpstr>
      <vt:lpstr>PowerPoint Presentation</vt:lpstr>
      <vt:lpstr>COMPRESSION NURSE</vt:lpstr>
      <vt:lpstr>PowerPoint Presentation</vt:lpstr>
      <vt:lpstr>DUTY MANAGER </vt:lpstr>
      <vt:lpstr>CONCLUSION</vt:lpstr>
      <vt:lpstr>Reference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CARDIOPULMONARY RESUCITATION</dc:title>
  <dc:creator>REMYA RAMACHANDRAN</dc:creator>
  <cp:lastModifiedBy>REMYA RAMACHANDRAN</cp:lastModifiedBy>
  <cp:revision>24</cp:revision>
  <dcterms:created xsi:type="dcterms:W3CDTF">2016-10-24T14:47:22Z</dcterms:created>
  <dcterms:modified xsi:type="dcterms:W3CDTF">2021-12-23T00:21:05Z</dcterms:modified>
</cp:coreProperties>
</file>