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86" r:id="rId5"/>
    <p:sldId id="259" r:id="rId6"/>
    <p:sldId id="265" r:id="rId7"/>
    <p:sldId id="260" r:id="rId8"/>
    <p:sldId id="287" r:id="rId9"/>
    <p:sldId id="262" r:id="rId10"/>
    <p:sldId id="261" r:id="rId11"/>
    <p:sldId id="288" r:id="rId12"/>
    <p:sldId id="263" r:id="rId13"/>
    <p:sldId id="264" r:id="rId14"/>
    <p:sldId id="266" r:id="rId15"/>
    <p:sldId id="267" r:id="rId16"/>
    <p:sldId id="268" r:id="rId17"/>
    <p:sldId id="269" r:id="rId18"/>
    <p:sldId id="270" r:id="rId19"/>
    <p:sldId id="271" r:id="rId20"/>
    <p:sldId id="272" r:id="rId21"/>
    <p:sldId id="273" r:id="rId22"/>
    <p:sldId id="279" r:id="rId23"/>
    <p:sldId id="281" r:id="rId24"/>
    <p:sldId id="282" r:id="rId25"/>
    <p:sldId id="284" r:id="rId26"/>
    <p:sldId id="28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7DD5BD4-D290-43A0-AFDE-E4420896C85D}" type="datetimeFigureOut">
              <a:rPr lang="en-IN" smtClean="0"/>
              <a:t>31-05-2024</a:t>
            </a:fld>
            <a:endParaRPr lang="en-IN"/>
          </a:p>
        </p:txBody>
      </p:sp>
      <p:sp>
        <p:nvSpPr>
          <p:cNvPr id="5" name="Footer Placeholder 4"/>
          <p:cNvSpPr>
            <a:spLocks noGrp="1"/>
          </p:cNvSpPr>
          <p:nvPr>
            <p:ph type="ftr" sz="quarter" idx="11"/>
          </p:nvPr>
        </p:nvSpPr>
        <p:spPr>
          <a:xfrm>
            <a:off x="1371600" y="4323845"/>
            <a:ext cx="6400800" cy="365125"/>
          </a:xfrm>
        </p:spPr>
        <p:txBody>
          <a:bodyPr/>
          <a:lstStyle/>
          <a:p>
            <a:endParaRPr lang="en-IN"/>
          </a:p>
        </p:txBody>
      </p:sp>
      <p:sp>
        <p:nvSpPr>
          <p:cNvPr id="6" name="Slide Number Placeholder 5"/>
          <p:cNvSpPr>
            <a:spLocks noGrp="1"/>
          </p:cNvSpPr>
          <p:nvPr>
            <p:ph type="sldNum" sz="quarter" idx="12"/>
          </p:nvPr>
        </p:nvSpPr>
        <p:spPr>
          <a:xfrm>
            <a:off x="8077200" y="1430866"/>
            <a:ext cx="2743200" cy="365125"/>
          </a:xfrm>
        </p:spPr>
        <p:txBody>
          <a:bodyPr/>
          <a:lstStyle/>
          <a:p>
            <a:fld id="{99E911FA-0950-49BA-944A-C4F19C29D3E1}" type="slidenum">
              <a:rPr lang="en-IN" smtClean="0"/>
              <a:t>‹#›</a:t>
            </a:fld>
            <a:endParaRPr lang="en-IN"/>
          </a:p>
        </p:txBody>
      </p:sp>
    </p:spTree>
    <p:extLst>
      <p:ext uri="{BB962C8B-B14F-4D97-AF65-F5344CB8AC3E}">
        <p14:creationId xmlns:p14="http://schemas.microsoft.com/office/powerpoint/2010/main" val="2659518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DD5BD4-D290-43A0-AFDE-E4420896C85D}" type="datetimeFigureOut">
              <a:rPr lang="en-IN" smtClean="0"/>
              <a:t>31-05-2024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9E911FA-0950-49BA-944A-C4F19C29D3E1}" type="slidenum">
              <a:rPr lang="en-IN" smtClean="0"/>
              <a:t>‹#›</a:t>
            </a:fld>
            <a:endParaRPr lang="en-IN"/>
          </a:p>
        </p:txBody>
      </p:sp>
    </p:spTree>
    <p:extLst>
      <p:ext uri="{BB962C8B-B14F-4D97-AF65-F5344CB8AC3E}">
        <p14:creationId xmlns:p14="http://schemas.microsoft.com/office/powerpoint/2010/main" val="2226252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7DD5BD4-D290-43A0-AFDE-E4420896C85D}" type="datetimeFigureOut">
              <a:rPr lang="en-IN" smtClean="0"/>
              <a:t>31-05-2024</a:t>
            </a:fld>
            <a:endParaRPr lang="en-IN"/>
          </a:p>
        </p:txBody>
      </p:sp>
      <p:sp>
        <p:nvSpPr>
          <p:cNvPr id="6" name="Footer Placeholder 5"/>
          <p:cNvSpPr>
            <a:spLocks noGrp="1"/>
          </p:cNvSpPr>
          <p:nvPr>
            <p:ph type="ftr" sz="quarter" idx="11"/>
          </p:nvPr>
        </p:nvSpPr>
        <p:spPr>
          <a:xfrm>
            <a:off x="685800" y="379941"/>
            <a:ext cx="6991492" cy="365125"/>
          </a:xfrm>
        </p:spPr>
        <p:txBody>
          <a:bodyPr/>
          <a:lstStyle/>
          <a:p>
            <a:endParaRPr lang="en-IN"/>
          </a:p>
        </p:txBody>
      </p:sp>
      <p:sp>
        <p:nvSpPr>
          <p:cNvPr id="7" name="Slide Number Placeholder 6"/>
          <p:cNvSpPr>
            <a:spLocks noGrp="1"/>
          </p:cNvSpPr>
          <p:nvPr>
            <p:ph type="sldNum" sz="quarter" idx="12"/>
          </p:nvPr>
        </p:nvSpPr>
        <p:spPr>
          <a:xfrm>
            <a:off x="10862452" y="381000"/>
            <a:ext cx="643748" cy="365125"/>
          </a:xfrm>
        </p:spPr>
        <p:txBody>
          <a:bodyPr/>
          <a:lstStyle/>
          <a:p>
            <a:fld id="{99E911FA-0950-49BA-944A-C4F19C29D3E1}" type="slidenum">
              <a:rPr lang="en-IN" smtClean="0"/>
              <a:t>‹#›</a:t>
            </a:fld>
            <a:endParaRPr lang="en-IN"/>
          </a:p>
        </p:txBody>
      </p:sp>
    </p:spTree>
    <p:extLst>
      <p:ext uri="{BB962C8B-B14F-4D97-AF65-F5344CB8AC3E}">
        <p14:creationId xmlns:p14="http://schemas.microsoft.com/office/powerpoint/2010/main" val="3960306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7DD5BD4-D290-43A0-AFDE-E4420896C85D}" type="datetimeFigureOut">
              <a:rPr lang="en-IN" smtClean="0"/>
              <a:t>31-05-2024</a:t>
            </a:fld>
            <a:endParaRPr lang="en-IN"/>
          </a:p>
        </p:txBody>
      </p:sp>
      <p:sp>
        <p:nvSpPr>
          <p:cNvPr id="6" name="Footer Placeholder 5"/>
          <p:cNvSpPr>
            <a:spLocks noGrp="1"/>
          </p:cNvSpPr>
          <p:nvPr>
            <p:ph type="ftr" sz="quarter" idx="11"/>
          </p:nvPr>
        </p:nvSpPr>
        <p:spPr>
          <a:xfrm>
            <a:off x="685800" y="379941"/>
            <a:ext cx="6991492" cy="365125"/>
          </a:xfrm>
        </p:spPr>
        <p:txBody>
          <a:bodyPr/>
          <a:lstStyle/>
          <a:p>
            <a:endParaRPr lang="en-IN"/>
          </a:p>
        </p:txBody>
      </p:sp>
      <p:sp>
        <p:nvSpPr>
          <p:cNvPr id="7" name="Slide Number Placeholder 6"/>
          <p:cNvSpPr>
            <a:spLocks noGrp="1"/>
          </p:cNvSpPr>
          <p:nvPr>
            <p:ph type="sldNum" sz="quarter" idx="12"/>
          </p:nvPr>
        </p:nvSpPr>
        <p:spPr>
          <a:xfrm>
            <a:off x="10862452" y="381000"/>
            <a:ext cx="643748" cy="365125"/>
          </a:xfrm>
        </p:spPr>
        <p:txBody>
          <a:bodyPr/>
          <a:lstStyle/>
          <a:p>
            <a:fld id="{99E911FA-0950-49BA-944A-C4F19C29D3E1}" type="slidenum">
              <a:rPr lang="en-IN" smtClean="0"/>
              <a:t>‹#›</a:t>
            </a:fld>
            <a:endParaRPr lang="en-IN"/>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01035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7DD5BD4-D290-43A0-AFDE-E4420896C85D}" type="datetimeFigureOut">
              <a:rPr lang="en-IN" smtClean="0"/>
              <a:t>31-05-2024</a:t>
            </a:fld>
            <a:endParaRPr lang="en-IN"/>
          </a:p>
        </p:txBody>
      </p:sp>
      <p:sp>
        <p:nvSpPr>
          <p:cNvPr id="6" name="Footer Placeholder 5"/>
          <p:cNvSpPr>
            <a:spLocks noGrp="1"/>
          </p:cNvSpPr>
          <p:nvPr>
            <p:ph type="ftr" sz="quarter" idx="11"/>
          </p:nvPr>
        </p:nvSpPr>
        <p:spPr>
          <a:xfrm>
            <a:off x="685800" y="378883"/>
            <a:ext cx="6991492" cy="365125"/>
          </a:xfrm>
        </p:spPr>
        <p:txBody>
          <a:bodyPr/>
          <a:lstStyle/>
          <a:p>
            <a:endParaRPr lang="en-IN"/>
          </a:p>
        </p:txBody>
      </p:sp>
      <p:sp>
        <p:nvSpPr>
          <p:cNvPr id="7" name="Slide Number Placeholder 6"/>
          <p:cNvSpPr>
            <a:spLocks noGrp="1"/>
          </p:cNvSpPr>
          <p:nvPr>
            <p:ph type="sldNum" sz="quarter" idx="12"/>
          </p:nvPr>
        </p:nvSpPr>
        <p:spPr>
          <a:xfrm>
            <a:off x="10862452" y="381000"/>
            <a:ext cx="643748" cy="365125"/>
          </a:xfrm>
        </p:spPr>
        <p:txBody>
          <a:bodyPr/>
          <a:lstStyle/>
          <a:p>
            <a:fld id="{99E911FA-0950-49BA-944A-C4F19C29D3E1}" type="slidenum">
              <a:rPr lang="en-IN" smtClean="0"/>
              <a:t>‹#›</a:t>
            </a:fld>
            <a:endParaRPr lang="en-IN"/>
          </a:p>
        </p:txBody>
      </p:sp>
    </p:spTree>
    <p:extLst>
      <p:ext uri="{BB962C8B-B14F-4D97-AF65-F5344CB8AC3E}">
        <p14:creationId xmlns:p14="http://schemas.microsoft.com/office/powerpoint/2010/main" val="1804321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7DD5BD4-D290-43A0-AFDE-E4420896C85D}" type="datetimeFigureOut">
              <a:rPr lang="en-IN" smtClean="0"/>
              <a:t>31-05-2024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9E911FA-0950-49BA-944A-C4F19C29D3E1}" type="slidenum">
              <a:rPr lang="en-IN" smtClean="0"/>
              <a:t>‹#›</a:t>
            </a:fld>
            <a:endParaRPr lang="en-IN"/>
          </a:p>
        </p:txBody>
      </p:sp>
    </p:spTree>
    <p:extLst>
      <p:ext uri="{BB962C8B-B14F-4D97-AF65-F5344CB8AC3E}">
        <p14:creationId xmlns:p14="http://schemas.microsoft.com/office/powerpoint/2010/main" val="2249810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7DD5BD4-D290-43A0-AFDE-E4420896C85D}" type="datetimeFigureOut">
              <a:rPr lang="en-IN" smtClean="0"/>
              <a:t>31-05-2024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9E911FA-0950-49BA-944A-C4F19C29D3E1}" type="slidenum">
              <a:rPr lang="en-IN" smtClean="0"/>
              <a:t>‹#›</a:t>
            </a:fld>
            <a:endParaRPr lang="en-IN"/>
          </a:p>
        </p:txBody>
      </p:sp>
    </p:spTree>
    <p:extLst>
      <p:ext uri="{BB962C8B-B14F-4D97-AF65-F5344CB8AC3E}">
        <p14:creationId xmlns:p14="http://schemas.microsoft.com/office/powerpoint/2010/main" val="3572167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DD5BD4-D290-43A0-AFDE-E4420896C85D}" type="datetimeFigureOut">
              <a:rPr lang="en-IN" smtClean="0"/>
              <a:t>31-05-2024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9E911FA-0950-49BA-944A-C4F19C29D3E1}" type="slidenum">
              <a:rPr lang="en-IN" smtClean="0"/>
              <a:t>‹#›</a:t>
            </a:fld>
            <a:endParaRPr lang="en-IN"/>
          </a:p>
        </p:txBody>
      </p:sp>
    </p:spTree>
    <p:extLst>
      <p:ext uri="{BB962C8B-B14F-4D97-AF65-F5344CB8AC3E}">
        <p14:creationId xmlns:p14="http://schemas.microsoft.com/office/powerpoint/2010/main" val="2876176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7DD5BD4-D290-43A0-AFDE-E4420896C85D}" type="datetimeFigureOut">
              <a:rPr lang="en-IN" smtClean="0"/>
              <a:t>31-05-2024</a:t>
            </a:fld>
            <a:endParaRPr lang="en-IN"/>
          </a:p>
        </p:txBody>
      </p:sp>
      <p:sp>
        <p:nvSpPr>
          <p:cNvPr id="5" name="Footer Placeholder 4"/>
          <p:cNvSpPr>
            <a:spLocks noGrp="1"/>
          </p:cNvSpPr>
          <p:nvPr>
            <p:ph type="ftr" sz="quarter" idx="11"/>
          </p:nvPr>
        </p:nvSpPr>
        <p:spPr>
          <a:xfrm>
            <a:off x="685800" y="381000"/>
            <a:ext cx="6991492" cy="365125"/>
          </a:xfrm>
        </p:spPr>
        <p:txBody>
          <a:bodyPr/>
          <a:lstStyle/>
          <a:p>
            <a:endParaRPr lang="en-IN"/>
          </a:p>
        </p:txBody>
      </p:sp>
      <p:sp>
        <p:nvSpPr>
          <p:cNvPr id="6" name="Slide Number Placeholder 5"/>
          <p:cNvSpPr>
            <a:spLocks noGrp="1"/>
          </p:cNvSpPr>
          <p:nvPr>
            <p:ph type="sldNum" sz="quarter" idx="12"/>
          </p:nvPr>
        </p:nvSpPr>
        <p:spPr>
          <a:xfrm>
            <a:off x="10862452" y="381000"/>
            <a:ext cx="643748" cy="365125"/>
          </a:xfrm>
        </p:spPr>
        <p:txBody>
          <a:bodyPr/>
          <a:lstStyle/>
          <a:p>
            <a:fld id="{99E911FA-0950-49BA-944A-C4F19C29D3E1}" type="slidenum">
              <a:rPr lang="en-IN" smtClean="0"/>
              <a:t>‹#›</a:t>
            </a:fld>
            <a:endParaRPr lang="en-IN"/>
          </a:p>
        </p:txBody>
      </p:sp>
    </p:spTree>
    <p:extLst>
      <p:ext uri="{BB962C8B-B14F-4D97-AF65-F5344CB8AC3E}">
        <p14:creationId xmlns:p14="http://schemas.microsoft.com/office/powerpoint/2010/main" val="3041427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DD5BD4-D290-43A0-AFDE-E4420896C85D}" type="datetimeFigureOut">
              <a:rPr lang="en-IN" smtClean="0"/>
              <a:t>31-05-2024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9E911FA-0950-49BA-944A-C4F19C29D3E1}" type="slidenum">
              <a:rPr lang="en-IN" smtClean="0"/>
              <a:t>‹#›</a:t>
            </a:fld>
            <a:endParaRPr lang="en-IN"/>
          </a:p>
        </p:txBody>
      </p:sp>
    </p:spTree>
    <p:extLst>
      <p:ext uri="{BB962C8B-B14F-4D97-AF65-F5344CB8AC3E}">
        <p14:creationId xmlns:p14="http://schemas.microsoft.com/office/powerpoint/2010/main" val="1602414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7DD5BD4-D290-43A0-AFDE-E4420896C85D}" type="datetimeFigureOut">
              <a:rPr lang="en-IN" smtClean="0"/>
              <a:t>31-05-2024</a:t>
            </a:fld>
            <a:endParaRPr lang="en-IN"/>
          </a:p>
        </p:txBody>
      </p:sp>
      <p:sp>
        <p:nvSpPr>
          <p:cNvPr id="5" name="Footer Placeholder 4"/>
          <p:cNvSpPr>
            <a:spLocks noGrp="1"/>
          </p:cNvSpPr>
          <p:nvPr>
            <p:ph type="ftr" sz="quarter" idx="11"/>
          </p:nvPr>
        </p:nvSpPr>
        <p:spPr>
          <a:xfrm>
            <a:off x="685800" y="381001"/>
            <a:ext cx="6991492" cy="364065"/>
          </a:xfrm>
        </p:spPr>
        <p:txBody>
          <a:bodyPr/>
          <a:lstStyle/>
          <a:p>
            <a:endParaRPr lang="en-IN"/>
          </a:p>
        </p:txBody>
      </p:sp>
      <p:sp>
        <p:nvSpPr>
          <p:cNvPr id="6" name="Slide Number Placeholder 5"/>
          <p:cNvSpPr>
            <a:spLocks noGrp="1"/>
          </p:cNvSpPr>
          <p:nvPr>
            <p:ph type="sldNum" sz="quarter" idx="12"/>
          </p:nvPr>
        </p:nvSpPr>
        <p:spPr>
          <a:xfrm>
            <a:off x="10862452" y="381000"/>
            <a:ext cx="643748" cy="365125"/>
          </a:xfrm>
        </p:spPr>
        <p:txBody>
          <a:bodyPr/>
          <a:lstStyle/>
          <a:p>
            <a:fld id="{99E911FA-0950-49BA-944A-C4F19C29D3E1}" type="slidenum">
              <a:rPr lang="en-IN" smtClean="0"/>
              <a:t>‹#›</a:t>
            </a:fld>
            <a:endParaRPr lang="en-IN"/>
          </a:p>
        </p:txBody>
      </p:sp>
    </p:spTree>
    <p:extLst>
      <p:ext uri="{BB962C8B-B14F-4D97-AF65-F5344CB8AC3E}">
        <p14:creationId xmlns:p14="http://schemas.microsoft.com/office/powerpoint/2010/main" val="2710604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DD5BD4-D290-43A0-AFDE-E4420896C85D}" type="datetimeFigureOut">
              <a:rPr lang="en-IN" smtClean="0"/>
              <a:t>31-05-2024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9E911FA-0950-49BA-944A-C4F19C29D3E1}" type="slidenum">
              <a:rPr lang="en-IN" smtClean="0"/>
              <a:t>‹#›</a:t>
            </a:fld>
            <a:endParaRPr lang="en-IN"/>
          </a:p>
        </p:txBody>
      </p:sp>
    </p:spTree>
    <p:extLst>
      <p:ext uri="{BB962C8B-B14F-4D97-AF65-F5344CB8AC3E}">
        <p14:creationId xmlns:p14="http://schemas.microsoft.com/office/powerpoint/2010/main" val="2884347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DD5BD4-D290-43A0-AFDE-E4420896C85D}" type="datetimeFigureOut">
              <a:rPr lang="en-IN" smtClean="0"/>
              <a:t>31-05-2024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9E911FA-0950-49BA-944A-C4F19C29D3E1}" type="slidenum">
              <a:rPr lang="en-IN" smtClean="0"/>
              <a:t>‹#›</a:t>
            </a:fld>
            <a:endParaRPr lang="en-IN"/>
          </a:p>
        </p:txBody>
      </p:sp>
    </p:spTree>
    <p:extLst>
      <p:ext uri="{BB962C8B-B14F-4D97-AF65-F5344CB8AC3E}">
        <p14:creationId xmlns:p14="http://schemas.microsoft.com/office/powerpoint/2010/main" val="3544047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DD5BD4-D290-43A0-AFDE-E4420896C85D}" type="datetimeFigureOut">
              <a:rPr lang="en-IN" smtClean="0"/>
              <a:t>31-05-2024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9E911FA-0950-49BA-944A-C4F19C29D3E1}" type="slidenum">
              <a:rPr lang="en-IN" smtClean="0"/>
              <a:t>‹#›</a:t>
            </a:fld>
            <a:endParaRPr lang="en-IN"/>
          </a:p>
        </p:txBody>
      </p:sp>
    </p:spTree>
    <p:extLst>
      <p:ext uri="{BB962C8B-B14F-4D97-AF65-F5344CB8AC3E}">
        <p14:creationId xmlns:p14="http://schemas.microsoft.com/office/powerpoint/2010/main" val="3820392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D5BD4-D290-43A0-AFDE-E4420896C85D}" type="datetimeFigureOut">
              <a:rPr lang="en-IN" smtClean="0"/>
              <a:t>31-05-2024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9E911FA-0950-49BA-944A-C4F19C29D3E1}" type="slidenum">
              <a:rPr lang="en-IN" smtClean="0"/>
              <a:t>‹#›</a:t>
            </a:fld>
            <a:endParaRPr lang="en-IN"/>
          </a:p>
        </p:txBody>
      </p:sp>
    </p:spTree>
    <p:extLst>
      <p:ext uri="{BB962C8B-B14F-4D97-AF65-F5344CB8AC3E}">
        <p14:creationId xmlns:p14="http://schemas.microsoft.com/office/powerpoint/2010/main" val="1983975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DD5BD4-D290-43A0-AFDE-E4420896C85D}" type="datetimeFigureOut">
              <a:rPr lang="en-IN" smtClean="0"/>
              <a:t>31-05-2024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9E911FA-0950-49BA-944A-C4F19C29D3E1}" type="slidenum">
              <a:rPr lang="en-IN" smtClean="0"/>
              <a:t>‹#›</a:t>
            </a:fld>
            <a:endParaRPr lang="en-IN"/>
          </a:p>
        </p:txBody>
      </p:sp>
    </p:spTree>
    <p:extLst>
      <p:ext uri="{BB962C8B-B14F-4D97-AF65-F5344CB8AC3E}">
        <p14:creationId xmlns:p14="http://schemas.microsoft.com/office/powerpoint/2010/main" val="1865765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DD5BD4-D290-43A0-AFDE-E4420896C85D}" type="datetimeFigureOut">
              <a:rPr lang="en-IN" smtClean="0"/>
              <a:t>31-05-2024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9E911FA-0950-49BA-944A-C4F19C29D3E1}" type="slidenum">
              <a:rPr lang="en-IN" smtClean="0"/>
              <a:t>‹#›</a:t>
            </a:fld>
            <a:endParaRPr lang="en-IN"/>
          </a:p>
        </p:txBody>
      </p:sp>
    </p:spTree>
    <p:extLst>
      <p:ext uri="{BB962C8B-B14F-4D97-AF65-F5344CB8AC3E}">
        <p14:creationId xmlns:p14="http://schemas.microsoft.com/office/powerpoint/2010/main" val="2170925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7DD5BD4-D290-43A0-AFDE-E4420896C85D}" type="datetimeFigureOut">
              <a:rPr lang="en-IN" smtClean="0"/>
              <a:t>31-05-2024</a:t>
            </a:fld>
            <a:endParaRPr lang="en-IN"/>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9E911FA-0950-49BA-944A-C4F19C29D3E1}" type="slidenum">
              <a:rPr lang="en-IN" smtClean="0"/>
              <a:t>‹#›</a:t>
            </a:fld>
            <a:endParaRPr lang="en-IN"/>
          </a:p>
        </p:txBody>
      </p:sp>
    </p:spTree>
    <p:extLst>
      <p:ext uri="{BB962C8B-B14F-4D97-AF65-F5344CB8AC3E}">
        <p14:creationId xmlns:p14="http://schemas.microsoft.com/office/powerpoint/2010/main" val="340062323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8D798-5585-A80B-0837-4471DEB5C978}"/>
              </a:ext>
            </a:extLst>
          </p:cNvPr>
          <p:cNvSpPr>
            <a:spLocks noGrp="1"/>
          </p:cNvSpPr>
          <p:nvPr>
            <p:ph type="ctrTitle"/>
          </p:nvPr>
        </p:nvSpPr>
        <p:spPr>
          <a:xfrm>
            <a:off x="1371600" y="932548"/>
            <a:ext cx="9448800" cy="1825096"/>
          </a:xfrm>
        </p:spPr>
        <p:txBody>
          <a:bodyPr/>
          <a:lstStyle/>
          <a:p>
            <a:r>
              <a:rPr lang="en-IN" dirty="0"/>
              <a:t>Alzheimer’ s disease</a:t>
            </a:r>
          </a:p>
        </p:txBody>
      </p:sp>
      <p:sp>
        <p:nvSpPr>
          <p:cNvPr id="3" name="Subtitle 2">
            <a:extLst>
              <a:ext uri="{FF2B5EF4-FFF2-40B4-BE49-F238E27FC236}">
                <a16:creationId xmlns:a16="http://schemas.microsoft.com/office/drawing/2014/main" id="{FC9D5CB5-1E26-DD6C-8F56-6C2DEACC41E9}"/>
              </a:ext>
            </a:extLst>
          </p:cNvPr>
          <p:cNvSpPr>
            <a:spLocks noGrp="1"/>
          </p:cNvSpPr>
          <p:nvPr>
            <p:ph type="subTitle" idx="1"/>
          </p:nvPr>
        </p:nvSpPr>
        <p:spPr/>
        <p:txBody>
          <a:bodyPr/>
          <a:lstStyle/>
          <a:p>
            <a:pPr algn="r"/>
            <a:r>
              <a:rPr lang="en-IN" dirty="0"/>
              <a:t>Ms. Anusha</a:t>
            </a:r>
          </a:p>
        </p:txBody>
      </p:sp>
    </p:spTree>
    <p:extLst>
      <p:ext uri="{BB962C8B-B14F-4D97-AF65-F5344CB8AC3E}">
        <p14:creationId xmlns:p14="http://schemas.microsoft.com/office/powerpoint/2010/main" val="2325722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7AF75-21D2-FEDE-7CFF-D6A3B424540E}"/>
              </a:ext>
            </a:extLst>
          </p:cNvPr>
          <p:cNvSpPr>
            <a:spLocks noGrp="1"/>
          </p:cNvSpPr>
          <p:nvPr>
            <p:ph type="title"/>
          </p:nvPr>
        </p:nvSpPr>
        <p:spPr>
          <a:xfrm flipV="1">
            <a:off x="2895600" y="283029"/>
            <a:ext cx="8610600" cy="481344"/>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1717A4C5-F5F3-8522-B14A-01A5BC745A38}"/>
              </a:ext>
            </a:extLst>
          </p:cNvPr>
          <p:cNvSpPr>
            <a:spLocks noGrp="1"/>
          </p:cNvSpPr>
          <p:nvPr>
            <p:ph idx="1"/>
          </p:nvPr>
        </p:nvSpPr>
        <p:spPr>
          <a:xfrm>
            <a:off x="762000" y="1259801"/>
            <a:ext cx="10820400" cy="5598199"/>
          </a:xfrm>
        </p:spPr>
        <p:txBody>
          <a:bodyPr/>
          <a:lstStyle/>
          <a:p>
            <a:pPr marL="0" indent="0">
              <a:lnSpc>
                <a:spcPct val="150000"/>
              </a:lnSpc>
              <a:buNone/>
            </a:pPr>
            <a:r>
              <a:rPr lang="en-IN" dirty="0"/>
              <a:t>2. </a:t>
            </a:r>
            <a:r>
              <a:rPr lang="en-IN" sz="2400" dirty="0"/>
              <a:t>Neurofibrillary tangles</a:t>
            </a:r>
          </a:p>
          <a:p>
            <a:pPr marL="0" indent="0">
              <a:lnSpc>
                <a:spcPct val="150000"/>
              </a:lnSpc>
              <a:buNone/>
            </a:pPr>
            <a:r>
              <a:rPr lang="en-IN" sz="2400" dirty="0"/>
              <a:t>	- abnormal collection of twisted protein cells inside the nerve cells. The main component of these structures is a protein called Tau</a:t>
            </a:r>
          </a:p>
          <a:p>
            <a:pPr marL="0" indent="0">
              <a:lnSpc>
                <a:spcPct val="150000"/>
              </a:lnSpc>
              <a:buNone/>
            </a:pPr>
            <a:r>
              <a:rPr lang="en-IN" sz="2400" dirty="0"/>
              <a:t>	- Tau protein in the CNS involved in providing support for the neuron microtubules</a:t>
            </a:r>
          </a:p>
          <a:p>
            <a:pPr marL="0" indent="0">
              <a:lnSpc>
                <a:spcPct val="150000"/>
              </a:lnSpc>
              <a:buNone/>
            </a:pPr>
            <a:r>
              <a:rPr lang="en-IN" sz="2400" dirty="0"/>
              <a:t>	- chemical changes in the neuron produce structural changes in Tau proteins resulting in neurofibrillary tangles</a:t>
            </a:r>
          </a:p>
          <a:p>
            <a:endParaRPr lang="en-IN" dirty="0"/>
          </a:p>
        </p:txBody>
      </p:sp>
    </p:spTree>
    <p:extLst>
      <p:ext uri="{BB962C8B-B14F-4D97-AF65-F5344CB8AC3E}">
        <p14:creationId xmlns:p14="http://schemas.microsoft.com/office/powerpoint/2010/main" val="4004480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86847-1988-A8F3-EDF3-375347ECDA8F}"/>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3D5F9CB7-94FA-F3DE-17E6-50D951A855CA}"/>
              </a:ext>
            </a:extLst>
          </p:cNvPr>
          <p:cNvPicPr>
            <a:picLocks noGrp="1" noChangeAspect="1"/>
          </p:cNvPicPr>
          <p:nvPr>
            <p:ph idx="1"/>
          </p:nvPr>
        </p:nvPicPr>
        <p:blipFill>
          <a:blip r:embed="rId2"/>
          <a:stretch>
            <a:fillRect/>
          </a:stretch>
        </p:blipFill>
        <p:spPr>
          <a:xfrm>
            <a:off x="1458686" y="764373"/>
            <a:ext cx="10047514" cy="5453865"/>
          </a:xfrm>
          <a:prstGeom prst="rect">
            <a:avLst/>
          </a:prstGeom>
        </p:spPr>
      </p:pic>
    </p:spTree>
    <p:extLst>
      <p:ext uri="{BB962C8B-B14F-4D97-AF65-F5344CB8AC3E}">
        <p14:creationId xmlns:p14="http://schemas.microsoft.com/office/powerpoint/2010/main" val="483577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9CE48-56E0-613E-777E-4BF6A0BF7C97}"/>
              </a:ext>
            </a:extLst>
          </p:cNvPr>
          <p:cNvSpPr>
            <a:spLocks noGrp="1"/>
          </p:cNvSpPr>
          <p:nvPr>
            <p:ph type="title"/>
          </p:nvPr>
        </p:nvSpPr>
        <p:spPr>
          <a:xfrm flipV="1">
            <a:off x="2895600" y="468086"/>
            <a:ext cx="8610600" cy="296287"/>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5893EE09-9821-67B0-6CC0-AF2B66C02769}"/>
              </a:ext>
            </a:extLst>
          </p:cNvPr>
          <p:cNvSpPr>
            <a:spLocks noGrp="1"/>
          </p:cNvSpPr>
          <p:nvPr>
            <p:ph idx="1"/>
          </p:nvPr>
        </p:nvSpPr>
        <p:spPr>
          <a:xfrm>
            <a:off x="685800" y="1447800"/>
            <a:ext cx="10820400" cy="4770885"/>
          </a:xfrm>
        </p:spPr>
        <p:txBody>
          <a:bodyPr/>
          <a:lstStyle/>
          <a:p>
            <a:pPr marL="0" indent="0">
              <a:lnSpc>
                <a:spcPct val="150000"/>
              </a:lnSpc>
              <a:buNone/>
            </a:pPr>
            <a:r>
              <a:rPr lang="en-IN" sz="2400" dirty="0"/>
              <a:t>3. Loss of connections between neurons</a:t>
            </a:r>
          </a:p>
          <a:p>
            <a:pPr marL="0" indent="0">
              <a:lnSpc>
                <a:spcPct val="150000"/>
              </a:lnSpc>
              <a:buNone/>
            </a:pPr>
            <a:r>
              <a:rPr lang="en-IN" sz="2400" dirty="0"/>
              <a:t>	- these process results in structural damage and the affected parts shrink ( brain atrophy)</a:t>
            </a:r>
          </a:p>
          <a:p>
            <a:pPr marL="0" indent="0">
              <a:lnSpc>
                <a:spcPct val="150000"/>
              </a:lnSpc>
              <a:buNone/>
            </a:pPr>
            <a:r>
              <a:rPr lang="en-IN" sz="2400" dirty="0"/>
              <a:t>4. Neuron death</a:t>
            </a:r>
          </a:p>
          <a:p>
            <a:pPr marL="0" indent="0">
              <a:lnSpc>
                <a:spcPct val="150000"/>
              </a:lnSpc>
              <a:buNone/>
            </a:pPr>
            <a:r>
              <a:rPr lang="en-IN" sz="2400" dirty="0"/>
              <a:t>	- final stage brain tissue shrunk significantly and death of </a:t>
            </a:r>
            <a:r>
              <a:rPr lang="en-IN" dirty="0" err="1"/>
              <a:t>neirons</a:t>
            </a:r>
            <a:endParaRPr lang="en-IN" dirty="0"/>
          </a:p>
        </p:txBody>
      </p:sp>
    </p:spTree>
    <p:extLst>
      <p:ext uri="{BB962C8B-B14F-4D97-AF65-F5344CB8AC3E}">
        <p14:creationId xmlns:p14="http://schemas.microsoft.com/office/powerpoint/2010/main" val="818198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BF344-E5A2-C2EF-CCB1-E08F9ABD47C9}"/>
              </a:ext>
            </a:extLst>
          </p:cNvPr>
          <p:cNvSpPr>
            <a:spLocks noGrp="1"/>
          </p:cNvSpPr>
          <p:nvPr>
            <p:ph type="title"/>
          </p:nvPr>
        </p:nvSpPr>
        <p:spPr>
          <a:xfrm>
            <a:off x="2117272" y="360257"/>
            <a:ext cx="8610600" cy="558114"/>
          </a:xfrm>
        </p:spPr>
        <p:txBody>
          <a:bodyPr>
            <a:normAutofit fontScale="90000"/>
          </a:bodyPr>
          <a:lstStyle/>
          <a:p>
            <a:pPr algn="ctr"/>
            <a:r>
              <a:rPr lang="en-IN" dirty="0"/>
              <a:t>Clinical manifestations</a:t>
            </a:r>
          </a:p>
        </p:txBody>
      </p:sp>
      <p:sp>
        <p:nvSpPr>
          <p:cNvPr id="3" name="Content Placeholder 2">
            <a:extLst>
              <a:ext uri="{FF2B5EF4-FFF2-40B4-BE49-F238E27FC236}">
                <a16:creationId xmlns:a16="http://schemas.microsoft.com/office/drawing/2014/main" id="{6A948C08-4429-B1DA-0F58-5A55D48676EA}"/>
              </a:ext>
            </a:extLst>
          </p:cNvPr>
          <p:cNvSpPr>
            <a:spLocks noGrp="1"/>
          </p:cNvSpPr>
          <p:nvPr>
            <p:ph idx="1"/>
          </p:nvPr>
        </p:nvSpPr>
        <p:spPr>
          <a:xfrm>
            <a:off x="685800" y="918371"/>
            <a:ext cx="10820400" cy="5732800"/>
          </a:xfrm>
        </p:spPr>
        <p:txBody>
          <a:bodyPr>
            <a:noAutofit/>
          </a:bodyPr>
          <a:lstStyle/>
          <a:p>
            <a:pPr>
              <a:lnSpc>
                <a:spcPct val="170000"/>
              </a:lnSpc>
            </a:pPr>
            <a:r>
              <a:rPr lang="en-IN" sz="1800" b="1" dirty="0"/>
              <a:t>Memory loss affect job skills</a:t>
            </a:r>
          </a:p>
          <a:p>
            <a:pPr>
              <a:lnSpc>
                <a:spcPct val="170000"/>
              </a:lnSpc>
            </a:pPr>
            <a:r>
              <a:rPr lang="en-IN" sz="1800" b="1" dirty="0"/>
              <a:t>Difficulty performing familiar task</a:t>
            </a:r>
          </a:p>
          <a:p>
            <a:pPr>
              <a:lnSpc>
                <a:spcPct val="170000"/>
              </a:lnSpc>
            </a:pPr>
            <a:r>
              <a:rPr lang="en-IN" sz="1800" b="1" dirty="0"/>
              <a:t>Language problems</a:t>
            </a:r>
          </a:p>
          <a:p>
            <a:pPr>
              <a:lnSpc>
                <a:spcPct val="170000"/>
              </a:lnSpc>
            </a:pPr>
            <a:r>
              <a:rPr lang="en-IN" sz="1800" b="1" dirty="0"/>
              <a:t>Disorientation to time and place</a:t>
            </a:r>
          </a:p>
          <a:p>
            <a:pPr>
              <a:lnSpc>
                <a:spcPct val="170000"/>
              </a:lnSpc>
            </a:pPr>
            <a:r>
              <a:rPr lang="en-IN" sz="1800" b="1" dirty="0"/>
              <a:t>Poor or decreased judgement</a:t>
            </a:r>
          </a:p>
          <a:p>
            <a:pPr>
              <a:lnSpc>
                <a:spcPct val="170000"/>
              </a:lnSpc>
            </a:pPr>
            <a:r>
              <a:rPr lang="en-IN" sz="1800" b="1" dirty="0"/>
              <a:t>Misplacing things</a:t>
            </a:r>
          </a:p>
          <a:p>
            <a:pPr>
              <a:lnSpc>
                <a:spcPct val="170000"/>
              </a:lnSpc>
            </a:pPr>
            <a:r>
              <a:rPr lang="en-IN" sz="1800" b="1" dirty="0"/>
              <a:t>Changes in mood and behaviour</a:t>
            </a:r>
          </a:p>
          <a:p>
            <a:pPr>
              <a:lnSpc>
                <a:spcPct val="170000"/>
              </a:lnSpc>
            </a:pPr>
            <a:r>
              <a:rPr lang="en-IN" sz="1800" b="1" dirty="0"/>
              <a:t>Changes in personality</a:t>
            </a:r>
          </a:p>
          <a:p>
            <a:pPr>
              <a:lnSpc>
                <a:spcPct val="170000"/>
              </a:lnSpc>
            </a:pPr>
            <a:r>
              <a:rPr lang="en-IN" sz="1800" b="1" dirty="0"/>
              <a:t>Los of initiative</a:t>
            </a:r>
          </a:p>
          <a:p>
            <a:pPr>
              <a:lnSpc>
                <a:spcPct val="170000"/>
              </a:lnSpc>
            </a:pPr>
            <a:r>
              <a:rPr lang="en-IN" sz="1800" b="1" dirty="0"/>
              <a:t>Problems with abstract thinking</a:t>
            </a:r>
          </a:p>
        </p:txBody>
      </p:sp>
    </p:spTree>
    <p:extLst>
      <p:ext uri="{BB962C8B-B14F-4D97-AF65-F5344CB8AC3E}">
        <p14:creationId xmlns:p14="http://schemas.microsoft.com/office/powerpoint/2010/main" val="3895369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3511F-211E-C86F-43CF-A6813A404348}"/>
              </a:ext>
            </a:extLst>
          </p:cNvPr>
          <p:cNvSpPr>
            <a:spLocks noGrp="1"/>
          </p:cNvSpPr>
          <p:nvPr>
            <p:ph type="title"/>
          </p:nvPr>
        </p:nvSpPr>
        <p:spPr>
          <a:xfrm flipV="1">
            <a:off x="2895600" y="152400"/>
            <a:ext cx="8610600" cy="163286"/>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73B7FE81-75CC-CD52-0EC7-98FDF52AA588}"/>
              </a:ext>
            </a:extLst>
          </p:cNvPr>
          <p:cNvSpPr>
            <a:spLocks noGrp="1"/>
          </p:cNvSpPr>
          <p:nvPr>
            <p:ph idx="1"/>
          </p:nvPr>
        </p:nvSpPr>
        <p:spPr>
          <a:xfrm>
            <a:off x="685800" y="609600"/>
            <a:ext cx="10820400" cy="5609085"/>
          </a:xfrm>
        </p:spPr>
        <p:txBody>
          <a:bodyPr/>
          <a:lstStyle/>
          <a:p>
            <a:pPr marL="0" indent="0">
              <a:lnSpc>
                <a:spcPct val="150000"/>
              </a:lnSpc>
              <a:buNone/>
            </a:pPr>
            <a:r>
              <a:rPr lang="en-IN" b="1" dirty="0"/>
              <a:t>During initial stage</a:t>
            </a:r>
          </a:p>
          <a:p>
            <a:pPr>
              <a:lnSpc>
                <a:spcPct val="150000"/>
              </a:lnSpc>
            </a:pPr>
            <a:r>
              <a:rPr lang="en-IN" b="1" dirty="0"/>
              <a:t>Changes in cognitive function</a:t>
            </a:r>
          </a:p>
          <a:p>
            <a:pPr>
              <a:lnSpc>
                <a:spcPct val="150000"/>
              </a:lnSpc>
            </a:pPr>
            <a:r>
              <a:rPr lang="en-IN" b="1" dirty="0"/>
              <a:t>Memory loss</a:t>
            </a:r>
          </a:p>
          <a:p>
            <a:pPr>
              <a:lnSpc>
                <a:spcPct val="150000"/>
              </a:lnSpc>
            </a:pPr>
            <a:r>
              <a:rPr lang="en-IN" b="1" dirty="0"/>
              <a:t>Mild disorientation</a:t>
            </a:r>
          </a:p>
          <a:p>
            <a:pPr>
              <a:lnSpc>
                <a:spcPct val="150000"/>
              </a:lnSpc>
            </a:pPr>
            <a:r>
              <a:rPr lang="en-IN" b="1" dirty="0"/>
              <a:t>Trouble with words and numbers</a:t>
            </a:r>
          </a:p>
          <a:p>
            <a:pPr marL="0" indent="0">
              <a:lnSpc>
                <a:spcPct val="150000"/>
              </a:lnSpc>
              <a:buNone/>
            </a:pPr>
            <a:r>
              <a:rPr lang="en-IN" b="1" dirty="0"/>
              <a:t>As AD progresses</a:t>
            </a:r>
          </a:p>
          <a:p>
            <a:pPr>
              <a:lnSpc>
                <a:spcPct val="150000"/>
              </a:lnSpc>
            </a:pPr>
            <a:r>
              <a:rPr lang="en-IN" b="1" dirty="0"/>
              <a:t>Personal hygiene deteriorates</a:t>
            </a:r>
          </a:p>
        </p:txBody>
      </p:sp>
    </p:spTree>
    <p:extLst>
      <p:ext uri="{BB962C8B-B14F-4D97-AF65-F5344CB8AC3E}">
        <p14:creationId xmlns:p14="http://schemas.microsoft.com/office/powerpoint/2010/main" val="4235667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955C1-0A5C-8A41-48D5-5488891EC1D4}"/>
              </a:ext>
            </a:extLst>
          </p:cNvPr>
          <p:cNvSpPr>
            <a:spLocks noGrp="1"/>
          </p:cNvSpPr>
          <p:nvPr>
            <p:ph type="title"/>
          </p:nvPr>
        </p:nvSpPr>
        <p:spPr>
          <a:xfrm>
            <a:off x="1317171" y="470458"/>
            <a:ext cx="8610600" cy="857599"/>
          </a:xfrm>
        </p:spPr>
        <p:txBody>
          <a:bodyPr/>
          <a:lstStyle/>
          <a:p>
            <a:pPr algn="ctr"/>
            <a:r>
              <a:rPr lang="en-IN" dirty="0"/>
              <a:t>Stages of Alzheimer’ s disease</a:t>
            </a:r>
          </a:p>
        </p:txBody>
      </p:sp>
      <p:sp>
        <p:nvSpPr>
          <p:cNvPr id="3" name="Content Placeholder 2">
            <a:extLst>
              <a:ext uri="{FF2B5EF4-FFF2-40B4-BE49-F238E27FC236}">
                <a16:creationId xmlns:a16="http://schemas.microsoft.com/office/drawing/2014/main" id="{72BFA1F2-AB8A-E483-87C8-CC7090A0063B}"/>
              </a:ext>
            </a:extLst>
          </p:cNvPr>
          <p:cNvSpPr>
            <a:spLocks noGrp="1"/>
          </p:cNvSpPr>
          <p:nvPr>
            <p:ph idx="1"/>
          </p:nvPr>
        </p:nvSpPr>
        <p:spPr>
          <a:xfrm>
            <a:off x="685800" y="1654630"/>
            <a:ext cx="10820400" cy="4564056"/>
          </a:xfrm>
        </p:spPr>
        <p:txBody>
          <a:bodyPr/>
          <a:lstStyle/>
          <a:p>
            <a:pPr marL="457200" indent="-457200">
              <a:buAutoNum type="arabicPeriod"/>
            </a:pPr>
            <a:r>
              <a:rPr lang="en-IN" b="1" dirty="0"/>
              <a:t>Mild </a:t>
            </a:r>
          </a:p>
          <a:p>
            <a:pPr>
              <a:lnSpc>
                <a:spcPct val="150000"/>
              </a:lnSpc>
              <a:buFont typeface="Wingdings" panose="05000000000000000000" pitchFamily="2" charset="2"/>
              <a:buChar char="Ø"/>
            </a:pPr>
            <a:r>
              <a:rPr lang="en-IN" b="1" dirty="0"/>
              <a:t>Short term memory impairment</a:t>
            </a:r>
          </a:p>
          <a:p>
            <a:pPr>
              <a:lnSpc>
                <a:spcPct val="150000"/>
              </a:lnSpc>
              <a:buFont typeface="Wingdings" panose="05000000000000000000" pitchFamily="2" charset="2"/>
              <a:buChar char="Ø"/>
            </a:pPr>
            <a:r>
              <a:rPr lang="en-IN" b="1" dirty="0"/>
              <a:t>Loss of initiative and interest</a:t>
            </a:r>
          </a:p>
          <a:p>
            <a:pPr>
              <a:lnSpc>
                <a:spcPct val="150000"/>
              </a:lnSpc>
              <a:buFont typeface="Wingdings" panose="05000000000000000000" pitchFamily="2" charset="2"/>
              <a:buChar char="Ø"/>
            </a:pPr>
            <a:r>
              <a:rPr lang="en-IN" b="1" dirty="0"/>
              <a:t>Forget recent events</a:t>
            </a:r>
          </a:p>
          <a:p>
            <a:pPr>
              <a:lnSpc>
                <a:spcPct val="150000"/>
              </a:lnSpc>
              <a:buFont typeface="Wingdings" panose="05000000000000000000" pitchFamily="2" charset="2"/>
              <a:buChar char="Ø"/>
            </a:pPr>
            <a:r>
              <a:rPr lang="en-IN" b="1" dirty="0"/>
              <a:t>Small personality changes</a:t>
            </a:r>
          </a:p>
          <a:p>
            <a:pPr>
              <a:lnSpc>
                <a:spcPct val="150000"/>
              </a:lnSpc>
              <a:buFont typeface="Wingdings" panose="05000000000000000000" pitchFamily="2" charset="2"/>
              <a:buChar char="Ø"/>
            </a:pPr>
            <a:r>
              <a:rPr lang="en-IN" b="1" dirty="0"/>
              <a:t>Unable to solve simple maths</a:t>
            </a:r>
          </a:p>
          <a:p>
            <a:pPr>
              <a:lnSpc>
                <a:spcPct val="150000"/>
              </a:lnSpc>
              <a:buFont typeface="Wingdings" panose="05000000000000000000" pitchFamily="2" charset="2"/>
              <a:buChar char="Ø"/>
            </a:pPr>
            <a:r>
              <a:rPr lang="en-IN" b="1" dirty="0"/>
              <a:t>Slow in plan and organize</a:t>
            </a:r>
          </a:p>
        </p:txBody>
      </p:sp>
    </p:spTree>
    <p:extLst>
      <p:ext uri="{BB962C8B-B14F-4D97-AF65-F5344CB8AC3E}">
        <p14:creationId xmlns:p14="http://schemas.microsoft.com/office/powerpoint/2010/main" val="811726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FE364-36C9-895C-FD7A-04B135CE60D0}"/>
              </a:ext>
            </a:extLst>
          </p:cNvPr>
          <p:cNvSpPr>
            <a:spLocks noGrp="1"/>
          </p:cNvSpPr>
          <p:nvPr>
            <p:ph type="title"/>
          </p:nvPr>
        </p:nvSpPr>
        <p:spPr>
          <a:xfrm>
            <a:off x="2895600" y="250370"/>
            <a:ext cx="8610600" cy="283029"/>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4F4E36A2-2540-7BB9-5E0C-49780998BF70}"/>
              </a:ext>
            </a:extLst>
          </p:cNvPr>
          <p:cNvSpPr>
            <a:spLocks noGrp="1"/>
          </p:cNvSpPr>
          <p:nvPr>
            <p:ph idx="1"/>
          </p:nvPr>
        </p:nvSpPr>
        <p:spPr>
          <a:xfrm>
            <a:off x="1600200" y="1379544"/>
            <a:ext cx="10820400" cy="5478456"/>
          </a:xfrm>
        </p:spPr>
        <p:txBody>
          <a:bodyPr/>
          <a:lstStyle/>
          <a:p>
            <a:pPr marL="0" indent="0">
              <a:buNone/>
            </a:pPr>
            <a:r>
              <a:rPr lang="en-IN" b="1" dirty="0"/>
              <a:t>2. Moderate</a:t>
            </a:r>
          </a:p>
          <a:p>
            <a:pPr>
              <a:lnSpc>
                <a:spcPct val="150000"/>
              </a:lnSpc>
              <a:buFont typeface="Wingdings" panose="05000000000000000000" pitchFamily="2" charset="2"/>
              <a:buChar char="Ø"/>
            </a:pPr>
            <a:r>
              <a:rPr lang="en-IN" b="1" dirty="0"/>
              <a:t>Memory loss and confusion is more obvious</a:t>
            </a:r>
          </a:p>
          <a:p>
            <a:pPr>
              <a:lnSpc>
                <a:spcPct val="150000"/>
              </a:lnSpc>
              <a:buFont typeface="Wingdings" panose="05000000000000000000" pitchFamily="2" charset="2"/>
              <a:buChar char="Ø"/>
            </a:pPr>
            <a:r>
              <a:rPr lang="en-IN" b="1" dirty="0"/>
              <a:t>Trouble organizing and planning</a:t>
            </a:r>
          </a:p>
          <a:p>
            <a:pPr>
              <a:lnSpc>
                <a:spcPct val="150000"/>
              </a:lnSpc>
              <a:buFont typeface="Wingdings" panose="05000000000000000000" pitchFamily="2" charset="2"/>
              <a:buChar char="Ø"/>
            </a:pPr>
            <a:r>
              <a:rPr lang="en-IN" b="1" dirty="0"/>
              <a:t>Help for dress</a:t>
            </a:r>
          </a:p>
          <a:p>
            <a:pPr>
              <a:lnSpc>
                <a:spcPct val="150000"/>
              </a:lnSpc>
              <a:buFont typeface="Wingdings" panose="05000000000000000000" pitchFamily="2" charset="2"/>
              <a:buChar char="Ø"/>
            </a:pPr>
            <a:r>
              <a:rPr lang="en-IN" b="1" dirty="0"/>
              <a:t>Incontinence</a:t>
            </a:r>
          </a:p>
          <a:p>
            <a:pPr>
              <a:lnSpc>
                <a:spcPct val="150000"/>
              </a:lnSpc>
              <a:buFont typeface="Wingdings" panose="05000000000000000000" pitchFamily="2" charset="2"/>
              <a:buChar char="Ø"/>
            </a:pPr>
            <a:r>
              <a:rPr lang="en-IN" b="1" dirty="0"/>
              <a:t>Trouble recognize family members</a:t>
            </a:r>
          </a:p>
          <a:p>
            <a:pPr>
              <a:lnSpc>
                <a:spcPct val="150000"/>
              </a:lnSpc>
              <a:buFont typeface="Wingdings" panose="05000000000000000000" pitchFamily="2" charset="2"/>
              <a:buChar char="Ø"/>
            </a:pPr>
            <a:r>
              <a:rPr lang="en-IN" b="1" dirty="0"/>
              <a:t>Delusion, hallucination, behavioural problem</a:t>
            </a:r>
          </a:p>
        </p:txBody>
      </p:sp>
    </p:spTree>
    <p:extLst>
      <p:ext uri="{BB962C8B-B14F-4D97-AF65-F5344CB8AC3E}">
        <p14:creationId xmlns:p14="http://schemas.microsoft.com/office/powerpoint/2010/main" val="1510490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64D18-8F3E-8CD7-AFF2-F3E30586FF08}"/>
              </a:ext>
            </a:extLst>
          </p:cNvPr>
          <p:cNvSpPr>
            <a:spLocks noGrp="1"/>
          </p:cNvSpPr>
          <p:nvPr>
            <p:ph type="title"/>
          </p:nvPr>
        </p:nvSpPr>
        <p:spPr>
          <a:xfrm flipV="1">
            <a:off x="2895600" y="206829"/>
            <a:ext cx="8610600" cy="174171"/>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FCE2251D-9D51-B67E-AAD8-4974A5ED0EF7}"/>
              </a:ext>
            </a:extLst>
          </p:cNvPr>
          <p:cNvSpPr>
            <a:spLocks noGrp="1"/>
          </p:cNvSpPr>
          <p:nvPr>
            <p:ph idx="1"/>
          </p:nvPr>
        </p:nvSpPr>
        <p:spPr>
          <a:xfrm>
            <a:off x="2634343" y="1143000"/>
            <a:ext cx="10820400" cy="5304286"/>
          </a:xfrm>
        </p:spPr>
        <p:txBody>
          <a:bodyPr>
            <a:normAutofit lnSpcReduction="10000"/>
          </a:bodyPr>
          <a:lstStyle/>
          <a:p>
            <a:pPr marL="0" indent="0">
              <a:lnSpc>
                <a:spcPct val="150000"/>
              </a:lnSpc>
              <a:buNone/>
            </a:pPr>
            <a:r>
              <a:rPr lang="en-IN" b="1" dirty="0"/>
              <a:t>3. Severe </a:t>
            </a:r>
          </a:p>
          <a:p>
            <a:pPr>
              <a:lnSpc>
                <a:spcPct val="150000"/>
              </a:lnSpc>
              <a:buFont typeface="Wingdings" panose="05000000000000000000" pitchFamily="2" charset="2"/>
              <a:buChar char="Ø"/>
            </a:pPr>
            <a:r>
              <a:rPr lang="en-IN" b="1" dirty="0"/>
              <a:t>Severe cognitive impairment</a:t>
            </a:r>
          </a:p>
          <a:p>
            <a:pPr>
              <a:lnSpc>
                <a:spcPct val="150000"/>
              </a:lnSpc>
              <a:buFont typeface="Wingdings" panose="05000000000000000000" pitchFamily="2" charset="2"/>
              <a:buChar char="Ø"/>
            </a:pPr>
            <a:r>
              <a:rPr lang="en-IN" b="1" dirty="0"/>
              <a:t>Unable to perform self care activities</a:t>
            </a:r>
          </a:p>
          <a:p>
            <a:pPr>
              <a:lnSpc>
                <a:spcPct val="150000"/>
              </a:lnSpc>
              <a:buFont typeface="Wingdings" panose="05000000000000000000" pitchFamily="2" charset="2"/>
              <a:buChar char="Ø"/>
            </a:pPr>
            <a:r>
              <a:rPr lang="en-IN" b="1" dirty="0"/>
              <a:t>Needs help in daily needs</a:t>
            </a:r>
          </a:p>
          <a:p>
            <a:pPr>
              <a:lnSpc>
                <a:spcPct val="150000"/>
              </a:lnSpc>
              <a:buFont typeface="Wingdings" panose="05000000000000000000" pitchFamily="2" charset="2"/>
              <a:buChar char="Ø"/>
            </a:pPr>
            <a:r>
              <a:rPr lang="en-IN" b="1" dirty="0"/>
              <a:t>May not be able to talk</a:t>
            </a:r>
          </a:p>
          <a:p>
            <a:pPr>
              <a:lnSpc>
                <a:spcPct val="150000"/>
              </a:lnSpc>
              <a:buFont typeface="Wingdings" panose="05000000000000000000" pitchFamily="2" charset="2"/>
              <a:buChar char="Ø"/>
            </a:pPr>
            <a:r>
              <a:rPr lang="en-IN" b="1" dirty="0"/>
              <a:t>Cannot understand words</a:t>
            </a:r>
          </a:p>
          <a:p>
            <a:pPr>
              <a:lnSpc>
                <a:spcPct val="150000"/>
              </a:lnSpc>
              <a:buFont typeface="Wingdings" panose="05000000000000000000" pitchFamily="2" charset="2"/>
              <a:buChar char="Ø"/>
            </a:pPr>
            <a:r>
              <a:rPr lang="en-IN" b="1" dirty="0"/>
              <a:t>Difficulty eating and swallowing</a:t>
            </a:r>
          </a:p>
          <a:p>
            <a:pPr>
              <a:lnSpc>
                <a:spcPct val="150000"/>
              </a:lnSpc>
              <a:buFont typeface="Wingdings" panose="05000000000000000000" pitchFamily="2" charset="2"/>
              <a:buChar char="Ø"/>
            </a:pPr>
            <a:r>
              <a:rPr lang="en-IN" b="1" dirty="0"/>
              <a:t>Incontinence</a:t>
            </a:r>
          </a:p>
          <a:p>
            <a:pPr>
              <a:lnSpc>
                <a:spcPct val="150000"/>
              </a:lnSpc>
              <a:buFont typeface="Wingdings" panose="05000000000000000000" pitchFamily="2" charset="2"/>
              <a:buChar char="Ø"/>
            </a:pPr>
            <a:r>
              <a:rPr lang="en-IN" b="1" dirty="0"/>
              <a:t>immobility</a:t>
            </a:r>
          </a:p>
        </p:txBody>
      </p:sp>
    </p:spTree>
    <p:extLst>
      <p:ext uri="{BB962C8B-B14F-4D97-AF65-F5344CB8AC3E}">
        <p14:creationId xmlns:p14="http://schemas.microsoft.com/office/powerpoint/2010/main" val="2386476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A524E-933A-5A13-5397-2AE7EF197B14}"/>
              </a:ext>
            </a:extLst>
          </p:cNvPr>
          <p:cNvSpPr>
            <a:spLocks noGrp="1"/>
          </p:cNvSpPr>
          <p:nvPr>
            <p:ph type="title"/>
          </p:nvPr>
        </p:nvSpPr>
        <p:spPr>
          <a:xfrm>
            <a:off x="1545772" y="274516"/>
            <a:ext cx="8610600" cy="661655"/>
          </a:xfrm>
        </p:spPr>
        <p:txBody>
          <a:bodyPr/>
          <a:lstStyle/>
          <a:p>
            <a:pPr algn="ctr"/>
            <a:r>
              <a:rPr lang="en-IN" dirty="0"/>
              <a:t>Diagnostic evaluation</a:t>
            </a:r>
          </a:p>
        </p:txBody>
      </p:sp>
      <p:sp>
        <p:nvSpPr>
          <p:cNvPr id="3" name="Content Placeholder 2">
            <a:extLst>
              <a:ext uri="{FF2B5EF4-FFF2-40B4-BE49-F238E27FC236}">
                <a16:creationId xmlns:a16="http://schemas.microsoft.com/office/drawing/2014/main" id="{CD94E63B-4B9C-8067-210F-79B8ADE65C7B}"/>
              </a:ext>
            </a:extLst>
          </p:cNvPr>
          <p:cNvSpPr>
            <a:spLocks noGrp="1"/>
          </p:cNvSpPr>
          <p:nvPr>
            <p:ph idx="1"/>
          </p:nvPr>
        </p:nvSpPr>
        <p:spPr>
          <a:xfrm>
            <a:off x="2351314" y="1232459"/>
            <a:ext cx="10820400" cy="5647312"/>
          </a:xfrm>
        </p:spPr>
        <p:txBody>
          <a:bodyPr>
            <a:normAutofit fontScale="85000" lnSpcReduction="20000"/>
          </a:bodyPr>
          <a:lstStyle/>
          <a:p>
            <a:pPr>
              <a:lnSpc>
                <a:spcPct val="150000"/>
              </a:lnSpc>
            </a:pPr>
            <a:r>
              <a:rPr lang="en-IN" b="1" dirty="0"/>
              <a:t>History and physical assessment</a:t>
            </a:r>
          </a:p>
          <a:p>
            <a:pPr>
              <a:lnSpc>
                <a:spcPct val="150000"/>
              </a:lnSpc>
            </a:pPr>
            <a:r>
              <a:rPr lang="en-IN" b="1" dirty="0"/>
              <a:t>Neuro psychologic testing and MMSE</a:t>
            </a:r>
          </a:p>
          <a:p>
            <a:pPr>
              <a:lnSpc>
                <a:spcPct val="150000"/>
              </a:lnSpc>
            </a:pPr>
            <a:r>
              <a:rPr lang="en-IN" b="1" dirty="0"/>
              <a:t>CSF analysis- level of tau protein</a:t>
            </a:r>
          </a:p>
          <a:p>
            <a:pPr>
              <a:lnSpc>
                <a:spcPct val="150000"/>
              </a:lnSpc>
            </a:pPr>
            <a:r>
              <a:rPr lang="en-IN" b="1" dirty="0"/>
              <a:t>Brain imaging test- CT, MRI, PET ( brain atrophy, amyloid deposit)</a:t>
            </a:r>
          </a:p>
          <a:p>
            <a:pPr>
              <a:lnSpc>
                <a:spcPct val="150000"/>
              </a:lnSpc>
            </a:pPr>
            <a:r>
              <a:rPr lang="en-IN" b="1" dirty="0"/>
              <a:t>CBC</a:t>
            </a:r>
          </a:p>
          <a:p>
            <a:pPr>
              <a:lnSpc>
                <a:spcPct val="150000"/>
              </a:lnSpc>
            </a:pPr>
            <a:r>
              <a:rPr lang="en-IN" b="1" dirty="0"/>
              <a:t>ECG</a:t>
            </a:r>
          </a:p>
          <a:p>
            <a:pPr>
              <a:lnSpc>
                <a:spcPct val="150000"/>
              </a:lnSpc>
            </a:pPr>
            <a:r>
              <a:rPr lang="en-IN" b="1" dirty="0"/>
              <a:t>Serum creatinine, creatinine, BUN</a:t>
            </a:r>
          </a:p>
          <a:p>
            <a:pPr>
              <a:lnSpc>
                <a:spcPct val="150000"/>
              </a:lnSpc>
            </a:pPr>
            <a:r>
              <a:rPr lang="en-IN" b="1" dirty="0"/>
              <a:t>Thyroid function</a:t>
            </a:r>
          </a:p>
          <a:p>
            <a:pPr>
              <a:lnSpc>
                <a:spcPct val="150000"/>
              </a:lnSpc>
            </a:pPr>
            <a:r>
              <a:rPr lang="en-IN" b="1" dirty="0"/>
              <a:t>Liven function</a:t>
            </a:r>
          </a:p>
          <a:p>
            <a:pPr>
              <a:lnSpc>
                <a:spcPct val="150000"/>
              </a:lnSpc>
            </a:pPr>
            <a:r>
              <a:rPr lang="en-IN" b="1" dirty="0"/>
              <a:t>Screening for depression</a:t>
            </a:r>
          </a:p>
          <a:p>
            <a:pPr>
              <a:lnSpc>
                <a:spcPct val="150000"/>
              </a:lnSpc>
            </a:pPr>
            <a:r>
              <a:rPr lang="en-IN" b="1" dirty="0"/>
              <a:t>Biomarkers- showing beta amyloid accumulation</a:t>
            </a:r>
          </a:p>
        </p:txBody>
      </p:sp>
    </p:spTree>
    <p:extLst>
      <p:ext uri="{BB962C8B-B14F-4D97-AF65-F5344CB8AC3E}">
        <p14:creationId xmlns:p14="http://schemas.microsoft.com/office/powerpoint/2010/main" val="3450978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50871-62BF-FFCE-7A7D-F20CBBA3FCD0}"/>
              </a:ext>
            </a:extLst>
          </p:cNvPr>
          <p:cNvSpPr>
            <a:spLocks noGrp="1"/>
          </p:cNvSpPr>
          <p:nvPr>
            <p:ph type="title"/>
          </p:nvPr>
        </p:nvSpPr>
        <p:spPr>
          <a:xfrm>
            <a:off x="1567543" y="394258"/>
            <a:ext cx="8610600" cy="683428"/>
          </a:xfrm>
        </p:spPr>
        <p:txBody>
          <a:bodyPr/>
          <a:lstStyle/>
          <a:p>
            <a:pPr algn="ctr"/>
            <a:r>
              <a:rPr lang="en-IN" dirty="0"/>
              <a:t>Medial management</a:t>
            </a:r>
          </a:p>
        </p:txBody>
      </p:sp>
      <p:sp>
        <p:nvSpPr>
          <p:cNvPr id="3" name="Content Placeholder 2">
            <a:extLst>
              <a:ext uri="{FF2B5EF4-FFF2-40B4-BE49-F238E27FC236}">
                <a16:creationId xmlns:a16="http://schemas.microsoft.com/office/drawing/2014/main" id="{DFD851C1-1A0A-6AAB-63EC-E7A620D7C5E5}"/>
              </a:ext>
            </a:extLst>
          </p:cNvPr>
          <p:cNvSpPr>
            <a:spLocks noGrp="1"/>
          </p:cNvSpPr>
          <p:nvPr>
            <p:ph idx="1"/>
          </p:nvPr>
        </p:nvSpPr>
        <p:spPr>
          <a:xfrm>
            <a:off x="685800" y="1077685"/>
            <a:ext cx="10820400" cy="5649685"/>
          </a:xfrm>
        </p:spPr>
        <p:txBody>
          <a:bodyPr>
            <a:normAutofit fontScale="92500"/>
          </a:bodyPr>
          <a:lstStyle/>
          <a:p>
            <a:pPr>
              <a:lnSpc>
                <a:spcPct val="150000"/>
              </a:lnSpc>
            </a:pPr>
            <a:r>
              <a:rPr lang="en-IN" dirty="0"/>
              <a:t>Decreased memory and cognition</a:t>
            </a:r>
          </a:p>
          <a:p>
            <a:pPr marL="0" indent="0">
              <a:lnSpc>
                <a:spcPct val="150000"/>
              </a:lnSpc>
              <a:buNone/>
            </a:pPr>
            <a:r>
              <a:rPr lang="en-IN" dirty="0"/>
              <a:t>	- cholinesterase inhibitors- block cholinesterase responsible for breakdown of acetylcholine-  donepezil, galantamine</a:t>
            </a:r>
          </a:p>
          <a:p>
            <a:pPr marL="0" indent="0">
              <a:lnSpc>
                <a:spcPct val="150000"/>
              </a:lnSpc>
              <a:buNone/>
            </a:pPr>
            <a:r>
              <a:rPr lang="en-IN" dirty="0"/>
              <a:t>	- n methyl d aspartate receptors- protects brain nerve cells- memantine</a:t>
            </a:r>
          </a:p>
          <a:p>
            <a:pPr>
              <a:lnSpc>
                <a:spcPct val="150000"/>
              </a:lnSpc>
            </a:pPr>
            <a:r>
              <a:rPr lang="en-IN" dirty="0"/>
              <a:t>Depression</a:t>
            </a:r>
          </a:p>
          <a:p>
            <a:pPr marL="0" indent="0">
              <a:lnSpc>
                <a:spcPct val="150000"/>
              </a:lnSpc>
              <a:buNone/>
            </a:pPr>
            <a:r>
              <a:rPr lang="en-IN" dirty="0"/>
              <a:t>	- Selective Serotonin reuptake inhibitors- improve cognitive ability- fluvoxamine</a:t>
            </a:r>
          </a:p>
          <a:p>
            <a:pPr>
              <a:lnSpc>
                <a:spcPct val="150000"/>
              </a:lnSpc>
            </a:pPr>
            <a:r>
              <a:rPr lang="en-IN" dirty="0"/>
              <a:t>Behavioural problems</a:t>
            </a:r>
          </a:p>
          <a:p>
            <a:pPr marL="0" indent="0">
              <a:lnSpc>
                <a:spcPct val="150000"/>
              </a:lnSpc>
              <a:buNone/>
            </a:pPr>
            <a:r>
              <a:rPr lang="en-IN" dirty="0"/>
              <a:t>	- Antipsychotics- haloperidol</a:t>
            </a:r>
          </a:p>
          <a:p>
            <a:pPr marL="0" indent="0">
              <a:lnSpc>
                <a:spcPct val="150000"/>
              </a:lnSpc>
              <a:buNone/>
            </a:pPr>
            <a:r>
              <a:rPr lang="en-IN" dirty="0"/>
              <a:t>	- benzodiazepines- clonazepam</a:t>
            </a:r>
          </a:p>
          <a:p>
            <a:pPr>
              <a:lnSpc>
                <a:spcPct val="150000"/>
              </a:lnSpc>
            </a:pPr>
            <a:r>
              <a:rPr lang="en-IN" dirty="0"/>
              <a:t>Sleep disturbance- zolpidem</a:t>
            </a:r>
          </a:p>
        </p:txBody>
      </p:sp>
    </p:spTree>
    <p:extLst>
      <p:ext uri="{BB962C8B-B14F-4D97-AF65-F5344CB8AC3E}">
        <p14:creationId xmlns:p14="http://schemas.microsoft.com/office/powerpoint/2010/main" val="1700462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45A0-8D61-E680-589A-E4F53415DC6C}"/>
              </a:ext>
            </a:extLst>
          </p:cNvPr>
          <p:cNvSpPr>
            <a:spLocks noGrp="1"/>
          </p:cNvSpPr>
          <p:nvPr>
            <p:ph type="title"/>
          </p:nvPr>
        </p:nvSpPr>
        <p:spPr>
          <a:xfrm>
            <a:off x="1643743" y="113859"/>
            <a:ext cx="8610600" cy="1293028"/>
          </a:xfrm>
        </p:spPr>
        <p:txBody>
          <a:bodyPr/>
          <a:lstStyle/>
          <a:p>
            <a:pPr algn="ctr"/>
            <a:r>
              <a:rPr lang="en-IN" dirty="0"/>
              <a:t>definition</a:t>
            </a:r>
          </a:p>
        </p:txBody>
      </p:sp>
      <p:sp>
        <p:nvSpPr>
          <p:cNvPr id="3" name="Content Placeholder 2">
            <a:extLst>
              <a:ext uri="{FF2B5EF4-FFF2-40B4-BE49-F238E27FC236}">
                <a16:creationId xmlns:a16="http://schemas.microsoft.com/office/drawing/2014/main" id="{E1F8C081-9291-903A-62BC-DA35F90A3698}"/>
              </a:ext>
            </a:extLst>
          </p:cNvPr>
          <p:cNvSpPr>
            <a:spLocks noGrp="1"/>
          </p:cNvSpPr>
          <p:nvPr>
            <p:ph idx="1"/>
          </p:nvPr>
        </p:nvSpPr>
        <p:spPr>
          <a:xfrm>
            <a:off x="685800" y="1240971"/>
            <a:ext cx="10820400" cy="4977715"/>
          </a:xfrm>
        </p:spPr>
        <p:txBody>
          <a:bodyPr>
            <a:normAutofit/>
          </a:bodyPr>
          <a:lstStyle/>
          <a:p>
            <a:pPr>
              <a:lnSpc>
                <a:spcPct val="150000"/>
              </a:lnSpc>
            </a:pPr>
            <a:r>
              <a:rPr lang="en-IN" dirty="0"/>
              <a:t>It’s a chronic, progressive, degenerative disease of the brain</a:t>
            </a:r>
          </a:p>
          <a:p>
            <a:pPr>
              <a:lnSpc>
                <a:spcPct val="150000"/>
              </a:lnSpc>
            </a:pPr>
            <a:r>
              <a:rPr lang="en-IN" dirty="0"/>
              <a:t>It is the most common form of dementia</a:t>
            </a:r>
          </a:p>
          <a:p>
            <a:pPr marL="0" indent="0">
              <a:lnSpc>
                <a:spcPct val="150000"/>
              </a:lnSpc>
              <a:buNone/>
            </a:pPr>
            <a:r>
              <a:rPr lang="en-IN" dirty="0"/>
              <a:t>	- a. </a:t>
            </a:r>
            <a:r>
              <a:rPr lang="en-IN" dirty="0" err="1"/>
              <a:t>Alzheimers</a:t>
            </a:r>
            <a:r>
              <a:rPr lang="en-IN" dirty="0"/>
              <a:t> disease ( most common form of dementia- 60% -80% of </a:t>
            </a:r>
          </a:p>
          <a:p>
            <a:pPr marL="0" indent="0">
              <a:lnSpc>
                <a:spcPct val="150000"/>
              </a:lnSpc>
              <a:buNone/>
            </a:pPr>
            <a:r>
              <a:rPr lang="en-IN" dirty="0"/>
              <a:t>                    dementia cases</a:t>
            </a:r>
          </a:p>
          <a:p>
            <a:pPr marL="0" indent="0">
              <a:lnSpc>
                <a:spcPct val="150000"/>
              </a:lnSpc>
              <a:buNone/>
            </a:pPr>
            <a:r>
              <a:rPr lang="en-IN" dirty="0"/>
              <a:t>	- b. Vascular dementia </a:t>
            </a:r>
          </a:p>
          <a:p>
            <a:pPr marL="0" indent="0">
              <a:lnSpc>
                <a:spcPct val="150000"/>
              </a:lnSpc>
              <a:buNone/>
            </a:pPr>
            <a:r>
              <a:rPr lang="en-IN" dirty="0"/>
              <a:t>	- c. Dementia with </a:t>
            </a:r>
            <a:r>
              <a:rPr lang="en-IN" dirty="0" err="1"/>
              <a:t>lewy</a:t>
            </a:r>
            <a:r>
              <a:rPr lang="en-IN" dirty="0"/>
              <a:t> bodies (alpha synuclein)</a:t>
            </a:r>
          </a:p>
          <a:p>
            <a:pPr marL="0" indent="0">
              <a:lnSpc>
                <a:spcPct val="150000"/>
              </a:lnSpc>
              <a:buNone/>
            </a:pPr>
            <a:r>
              <a:rPr lang="en-IN" dirty="0"/>
              <a:t>	- d. </a:t>
            </a:r>
            <a:r>
              <a:rPr lang="en-IN" dirty="0" err="1"/>
              <a:t>Fronto</a:t>
            </a:r>
            <a:r>
              <a:rPr lang="en-IN" dirty="0"/>
              <a:t> temporal dementia</a:t>
            </a:r>
          </a:p>
          <a:p>
            <a:pPr marL="0" indent="0">
              <a:lnSpc>
                <a:spcPct val="150000"/>
              </a:lnSpc>
              <a:buNone/>
            </a:pPr>
            <a:r>
              <a:rPr lang="en-IN" dirty="0"/>
              <a:t>	- e. Mixed dementia</a:t>
            </a:r>
          </a:p>
        </p:txBody>
      </p:sp>
    </p:spTree>
    <p:extLst>
      <p:ext uri="{BB962C8B-B14F-4D97-AF65-F5344CB8AC3E}">
        <p14:creationId xmlns:p14="http://schemas.microsoft.com/office/powerpoint/2010/main" val="3609429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4CD50-50EE-6AAD-C11F-DA4244A8C663}"/>
              </a:ext>
            </a:extLst>
          </p:cNvPr>
          <p:cNvSpPr>
            <a:spLocks noGrp="1"/>
          </p:cNvSpPr>
          <p:nvPr>
            <p:ph type="title"/>
          </p:nvPr>
        </p:nvSpPr>
        <p:spPr>
          <a:xfrm>
            <a:off x="1790700" y="296287"/>
            <a:ext cx="8610600" cy="846713"/>
          </a:xfrm>
        </p:spPr>
        <p:txBody>
          <a:bodyPr/>
          <a:lstStyle/>
          <a:p>
            <a:pPr algn="ctr"/>
            <a:r>
              <a:rPr lang="en-IN" dirty="0"/>
              <a:t>Nursing management</a:t>
            </a:r>
          </a:p>
        </p:txBody>
      </p:sp>
      <p:sp>
        <p:nvSpPr>
          <p:cNvPr id="3" name="Content Placeholder 2">
            <a:extLst>
              <a:ext uri="{FF2B5EF4-FFF2-40B4-BE49-F238E27FC236}">
                <a16:creationId xmlns:a16="http://schemas.microsoft.com/office/drawing/2014/main" id="{D2AC92A7-7D06-B993-B18D-6AE0DB24CD50}"/>
              </a:ext>
            </a:extLst>
          </p:cNvPr>
          <p:cNvSpPr>
            <a:spLocks noGrp="1"/>
          </p:cNvSpPr>
          <p:nvPr>
            <p:ph idx="1"/>
          </p:nvPr>
        </p:nvSpPr>
        <p:spPr>
          <a:xfrm>
            <a:off x="685800" y="1284514"/>
            <a:ext cx="10820400" cy="4934171"/>
          </a:xfrm>
        </p:spPr>
        <p:txBody>
          <a:bodyPr/>
          <a:lstStyle/>
          <a:p>
            <a:pPr>
              <a:lnSpc>
                <a:spcPct val="150000"/>
              </a:lnSpc>
            </a:pPr>
            <a:r>
              <a:rPr lang="en-IN" dirty="0"/>
              <a:t>Maintain </a:t>
            </a:r>
            <a:r>
              <a:rPr lang="en-IN" dirty="0" err="1"/>
              <a:t>fuctional</a:t>
            </a:r>
            <a:r>
              <a:rPr lang="en-IN" dirty="0"/>
              <a:t> ability as long as possible</a:t>
            </a:r>
          </a:p>
          <a:p>
            <a:pPr>
              <a:lnSpc>
                <a:spcPct val="150000"/>
              </a:lnSpc>
            </a:pPr>
            <a:r>
              <a:rPr lang="en-IN" dirty="0"/>
              <a:t>Maintained in safe environment</a:t>
            </a:r>
          </a:p>
          <a:p>
            <a:pPr>
              <a:lnSpc>
                <a:spcPct val="150000"/>
              </a:lnSpc>
            </a:pPr>
            <a:r>
              <a:rPr lang="en-IN" dirty="0"/>
              <a:t>Meet personal care needs</a:t>
            </a:r>
          </a:p>
          <a:p>
            <a:pPr>
              <a:lnSpc>
                <a:spcPct val="150000"/>
              </a:lnSpc>
            </a:pPr>
            <a:r>
              <a:rPr lang="en-IN" dirty="0"/>
              <a:t>Reduce care givers </a:t>
            </a:r>
            <a:r>
              <a:rPr lang="en-IN" dirty="0" err="1"/>
              <a:t>stresss</a:t>
            </a:r>
            <a:endParaRPr lang="en-IN" dirty="0"/>
          </a:p>
          <a:p>
            <a:pPr>
              <a:lnSpc>
                <a:spcPct val="150000"/>
              </a:lnSpc>
            </a:pPr>
            <a:r>
              <a:rPr lang="en-IN" dirty="0"/>
              <a:t>Maintain personal emotional and physical stress</a:t>
            </a:r>
          </a:p>
        </p:txBody>
      </p:sp>
    </p:spTree>
    <p:extLst>
      <p:ext uri="{BB962C8B-B14F-4D97-AF65-F5344CB8AC3E}">
        <p14:creationId xmlns:p14="http://schemas.microsoft.com/office/powerpoint/2010/main" val="2625311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D5072-8783-327F-80AF-C0E70BE24EFC}"/>
              </a:ext>
            </a:extLst>
          </p:cNvPr>
          <p:cNvSpPr>
            <a:spLocks noGrp="1"/>
          </p:cNvSpPr>
          <p:nvPr>
            <p:ph type="title"/>
          </p:nvPr>
        </p:nvSpPr>
        <p:spPr>
          <a:xfrm flipV="1">
            <a:off x="2895600" y="511629"/>
            <a:ext cx="8610600" cy="252744"/>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48F78EFC-67D8-3AA7-FB97-7306186870B4}"/>
              </a:ext>
            </a:extLst>
          </p:cNvPr>
          <p:cNvSpPr>
            <a:spLocks noGrp="1"/>
          </p:cNvSpPr>
          <p:nvPr>
            <p:ph idx="1"/>
          </p:nvPr>
        </p:nvSpPr>
        <p:spPr>
          <a:xfrm>
            <a:off x="685800" y="968830"/>
            <a:ext cx="10820400" cy="5249856"/>
          </a:xfrm>
        </p:spPr>
        <p:txBody>
          <a:bodyPr>
            <a:normAutofit/>
          </a:bodyPr>
          <a:lstStyle/>
          <a:p>
            <a:pPr>
              <a:lnSpc>
                <a:spcPct val="170000"/>
              </a:lnSpc>
            </a:pPr>
            <a:r>
              <a:rPr lang="en-IN" sz="2400" b="1" dirty="0"/>
              <a:t>Modifying the environment.</a:t>
            </a:r>
            <a:r>
              <a:rPr lang="en-IN" sz="2400" dirty="0"/>
              <a:t> Reducing clutter and noise can make it easier for someone with dementia to focus and function. </a:t>
            </a:r>
          </a:p>
          <a:p>
            <a:pPr>
              <a:lnSpc>
                <a:spcPct val="170000"/>
              </a:lnSpc>
            </a:pPr>
            <a:r>
              <a:rPr lang="en-IN" sz="2400" dirty="0"/>
              <a:t>Hide objects that can threaten safety, such as knives and car keys. Monitoring systems can alert if the person with dementia wanders.</a:t>
            </a:r>
          </a:p>
          <a:p>
            <a:pPr>
              <a:lnSpc>
                <a:spcPct val="170000"/>
              </a:lnSpc>
            </a:pPr>
            <a:r>
              <a:rPr lang="en-IN" sz="2400" b="1" dirty="0"/>
              <a:t>Simplifying tasks.</a:t>
            </a:r>
            <a:r>
              <a:rPr lang="en-IN" sz="2400" dirty="0"/>
              <a:t> Break tasks into easier steps and focus on success, not failure. Structure and routine also help reduce confusion in people with dementia.</a:t>
            </a:r>
          </a:p>
          <a:p>
            <a:endParaRPr lang="en-IN" dirty="0"/>
          </a:p>
        </p:txBody>
      </p:sp>
    </p:spTree>
    <p:extLst>
      <p:ext uri="{BB962C8B-B14F-4D97-AF65-F5344CB8AC3E}">
        <p14:creationId xmlns:p14="http://schemas.microsoft.com/office/powerpoint/2010/main" val="278394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20041"/>
            <a:ext cx="7239000" cy="45719"/>
          </a:xfrm>
        </p:spPr>
        <p:txBody>
          <a:bodyPr>
            <a:normAutofit fontScale="90000"/>
          </a:bodyPr>
          <a:lstStyle/>
          <a:p>
            <a:endParaRPr lang="en-IN" dirty="0"/>
          </a:p>
        </p:txBody>
      </p:sp>
      <p:sp>
        <p:nvSpPr>
          <p:cNvPr id="3" name="Content Placeholder 2"/>
          <p:cNvSpPr>
            <a:spLocks noGrp="1"/>
          </p:cNvSpPr>
          <p:nvPr>
            <p:ph idx="1"/>
          </p:nvPr>
        </p:nvSpPr>
        <p:spPr>
          <a:xfrm>
            <a:off x="1045029" y="500042"/>
            <a:ext cx="10101941" cy="5955694"/>
          </a:xfrm>
        </p:spPr>
        <p:txBody>
          <a:bodyPr>
            <a:normAutofit fontScale="47500" lnSpcReduction="20000"/>
          </a:bodyPr>
          <a:lstStyle/>
          <a:p>
            <a:pPr>
              <a:lnSpc>
                <a:spcPct val="170000"/>
              </a:lnSpc>
              <a:buNone/>
            </a:pPr>
            <a:r>
              <a:rPr lang="en-IN" sz="6400" b="1" dirty="0"/>
              <a:t>Therapies</a:t>
            </a:r>
          </a:p>
          <a:p>
            <a:pPr>
              <a:lnSpc>
                <a:spcPct val="170000"/>
              </a:lnSpc>
            </a:pPr>
            <a:r>
              <a:rPr lang="en-IN" sz="6400" dirty="0"/>
              <a:t>Several dementia symptoms and </a:t>
            </a:r>
            <a:r>
              <a:rPr lang="en-IN" sz="6400" dirty="0" err="1"/>
              <a:t>behavior</a:t>
            </a:r>
            <a:r>
              <a:rPr lang="en-IN" sz="6400" dirty="0"/>
              <a:t> problems might be treated initially using nondrug approaches, such as:</a:t>
            </a:r>
          </a:p>
          <a:p>
            <a:pPr>
              <a:lnSpc>
                <a:spcPct val="170000"/>
              </a:lnSpc>
            </a:pPr>
            <a:r>
              <a:rPr lang="en-IN" sz="6400" b="1" dirty="0"/>
              <a:t>Occupational therapy.</a:t>
            </a:r>
            <a:r>
              <a:rPr lang="en-IN" sz="6400" dirty="0"/>
              <a:t> An occupational therapist can show you how to make the home safer and teach coping </a:t>
            </a:r>
            <a:r>
              <a:rPr lang="en-IN" sz="6400" dirty="0" err="1"/>
              <a:t>behaviors</a:t>
            </a:r>
            <a:r>
              <a:rPr lang="en-IN" sz="6400" dirty="0"/>
              <a:t>. The purpose is to prevent accidents, such as falls; manage </a:t>
            </a:r>
            <a:r>
              <a:rPr lang="en-IN" sz="6400" dirty="0" err="1"/>
              <a:t>behavior</a:t>
            </a:r>
            <a:endParaRPr lang="en-IN" dirty="0"/>
          </a:p>
        </p:txBody>
      </p:sp>
    </p:spTree>
  </p:cSld>
  <p:clrMapOvr>
    <a:masterClrMapping/>
  </p:clrMapOvr>
  <p:transition advTm="72797"/>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20040"/>
            <a:ext cx="7239000" cy="537192"/>
          </a:xfrm>
        </p:spPr>
        <p:txBody>
          <a:bodyPr>
            <a:normAutofit fontScale="90000"/>
          </a:bodyPr>
          <a:lstStyle/>
          <a:p>
            <a:r>
              <a:rPr lang="en-IN" dirty="0"/>
              <a:t>Nursing management</a:t>
            </a:r>
          </a:p>
        </p:txBody>
      </p:sp>
      <p:sp>
        <p:nvSpPr>
          <p:cNvPr id="3" name="Content Placeholder 2"/>
          <p:cNvSpPr>
            <a:spLocks noGrp="1"/>
          </p:cNvSpPr>
          <p:nvPr>
            <p:ph idx="1"/>
          </p:nvPr>
        </p:nvSpPr>
        <p:spPr>
          <a:xfrm>
            <a:off x="435430" y="945679"/>
            <a:ext cx="11419114" cy="5455628"/>
          </a:xfrm>
        </p:spPr>
        <p:txBody>
          <a:bodyPr>
            <a:normAutofit/>
          </a:bodyPr>
          <a:lstStyle/>
          <a:p>
            <a:pPr>
              <a:lnSpc>
                <a:spcPct val="150000"/>
              </a:lnSpc>
            </a:pPr>
            <a:r>
              <a:rPr lang="en-IN" b="1" dirty="0"/>
              <a:t>Enhance communication.</a:t>
            </a:r>
            <a:r>
              <a:rPr lang="en-IN" dirty="0"/>
              <a:t> When talking with loved one, maintain eye contact. Speak slowly in simple sentences, and don't rush the response. Present one idea or instruction at a time. Use gestures and cues, such as pointing to objects.</a:t>
            </a:r>
          </a:p>
          <a:p>
            <a:pPr>
              <a:lnSpc>
                <a:spcPct val="150000"/>
              </a:lnSpc>
            </a:pPr>
            <a:r>
              <a:rPr lang="en-IN" b="1" dirty="0"/>
              <a:t>Encourage exercise.</a:t>
            </a:r>
            <a:r>
              <a:rPr lang="en-IN" dirty="0"/>
              <a:t> The main benefits of exercise in people with dementia include improved strength, balance and cardiovascular health. Exercise may also be helpful in managing symptoms such as restlessness.  Some research also shows that physical activity might slow the progression of impaired thinking in people with Alzheimer's disease, and it can lessen symptoms of depression.</a:t>
            </a:r>
          </a:p>
          <a:p>
            <a:endParaRPr lang="en-IN" dirty="0"/>
          </a:p>
        </p:txBody>
      </p:sp>
    </p:spTree>
  </p:cSld>
  <p:clrMapOvr>
    <a:masterClrMapping/>
  </p:clrMapOvr>
  <p:transition advTm="72422"/>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F815E-9299-6C78-515B-1AF074F86103}"/>
              </a:ext>
            </a:extLst>
          </p:cNvPr>
          <p:cNvSpPr>
            <a:spLocks noGrp="1"/>
          </p:cNvSpPr>
          <p:nvPr>
            <p:ph type="title"/>
          </p:nvPr>
        </p:nvSpPr>
        <p:spPr>
          <a:xfrm flipV="1">
            <a:off x="2536372" y="348539"/>
            <a:ext cx="8610600" cy="45719"/>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04B4C265-F04C-0C51-50DC-13E3A819409D}"/>
              </a:ext>
            </a:extLst>
          </p:cNvPr>
          <p:cNvSpPr>
            <a:spLocks noGrp="1"/>
          </p:cNvSpPr>
          <p:nvPr>
            <p:ph idx="1"/>
          </p:nvPr>
        </p:nvSpPr>
        <p:spPr>
          <a:xfrm>
            <a:off x="685800" y="1415144"/>
            <a:ext cx="10820400" cy="4803542"/>
          </a:xfrm>
        </p:spPr>
        <p:txBody>
          <a:bodyPr>
            <a:normAutofit fontScale="92500"/>
          </a:bodyPr>
          <a:lstStyle/>
          <a:p>
            <a:pPr>
              <a:lnSpc>
                <a:spcPct val="150000"/>
              </a:lnSpc>
            </a:pPr>
            <a:r>
              <a:rPr lang="en-IN" b="1" dirty="0"/>
              <a:t>Engage in activity.</a:t>
            </a:r>
            <a:r>
              <a:rPr lang="en-IN" dirty="0"/>
              <a:t> Plan activities the person with dementia enjoys and can do. Dancing, painting, gardening, cooking, singing and other activities can be fun, can help you connect with your loved one, and can help the loved one focus on what he or she can still do.</a:t>
            </a:r>
          </a:p>
          <a:p>
            <a:pPr>
              <a:lnSpc>
                <a:spcPct val="150000"/>
              </a:lnSpc>
            </a:pPr>
            <a:r>
              <a:rPr lang="en-IN" b="1" dirty="0"/>
              <a:t>Establish a night time ritual.</a:t>
            </a:r>
            <a:r>
              <a:rPr lang="en-IN" dirty="0"/>
              <a:t> </a:t>
            </a:r>
            <a:r>
              <a:rPr lang="en-IN" dirty="0" err="1"/>
              <a:t>Behavior</a:t>
            </a:r>
            <a:r>
              <a:rPr lang="en-IN" dirty="0"/>
              <a:t> is often worse at night. Try to establish going-to-bed rituals that are calming and away from the noise of television, meal cleanup and active family members. Leave night lights on in the bedroom, hall and bathroom to prevent disorientation. Limiting caffeine, discouraging napping and offering opportunities for exercise during the day might ease nighttime restlessness.</a:t>
            </a:r>
          </a:p>
          <a:p>
            <a:pPr>
              <a:lnSpc>
                <a:spcPct val="150000"/>
              </a:lnSpc>
            </a:pPr>
            <a:endParaRPr lang="en-IN" dirty="0"/>
          </a:p>
          <a:p>
            <a:endParaRPr lang="en-IN" dirty="0"/>
          </a:p>
        </p:txBody>
      </p:sp>
    </p:spTree>
    <p:extLst>
      <p:ext uri="{BB962C8B-B14F-4D97-AF65-F5344CB8AC3E}">
        <p14:creationId xmlns:p14="http://schemas.microsoft.com/office/powerpoint/2010/main" val="3682896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1DDE0-A728-626D-95E9-889C9E30A18A}"/>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4656927E-1327-F6E0-7838-029294CF1DD3}"/>
              </a:ext>
            </a:extLst>
          </p:cNvPr>
          <p:cNvSpPr>
            <a:spLocks noGrp="1"/>
          </p:cNvSpPr>
          <p:nvPr>
            <p:ph idx="1"/>
          </p:nvPr>
        </p:nvSpPr>
        <p:spPr>
          <a:xfrm>
            <a:off x="685800" y="1611086"/>
            <a:ext cx="10820400" cy="4607599"/>
          </a:xfrm>
        </p:spPr>
        <p:txBody>
          <a:bodyPr>
            <a:normAutofit/>
          </a:bodyPr>
          <a:lstStyle/>
          <a:p>
            <a:pPr>
              <a:lnSpc>
                <a:spcPct val="170000"/>
              </a:lnSpc>
            </a:pPr>
            <a:r>
              <a:rPr lang="en-IN" b="1" dirty="0"/>
              <a:t>Keep a calendar.</a:t>
            </a:r>
            <a:r>
              <a:rPr lang="en-IN" dirty="0"/>
              <a:t> A calendar might help your loved one remember upcoming events, daily activities and medication schedules. Consider sharing a calendar with your loved one.</a:t>
            </a:r>
          </a:p>
          <a:p>
            <a:endParaRPr lang="en-IN" dirty="0"/>
          </a:p>
        </p:txBody>
      </p:sp>
    </p:spTree>
    <p:extLst>
      <p:ext uri="{BB962C8B-B14F-4D97-AF65-F5344CB8AC3E}">
        <p14:creationId xmlns:p14="http://schemas.microsoft.com/office/powerpoint/2010/main" val="188320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20040"/>
            <a:ext cx="7239000" cy="751506"/>
          </a:xfrm>
        </p:spPr>
        <p:txBody>
          <a:bodyPr/>
          <a:lstStyle/>
          <a:p>
            <a:r>
              <a:rPr lang="en-IN" dirty="0"/>
              <a:t>prevention</a:t>
            </a:r>
          </a:p>
        </p:txBody>
      </p:sp>
      <p:sp>
        <p:nvSpPr>
          <p:cNvPr id="3" name="Content Placeholder 2"/>
          <p:cNvSpPr>
            <a:spLocks noGrp="1"/>
          </p:cNvSpPr>
          <p:nvPr>
            <p:ph idx="1"/>
          </p:nvPr>
        </p:nvSpPr>
        <p:spPr>
          <a:xfrm>
            <a:off x="1981199" y="1142984"/>
            <a:ext cx="8730343" cy="5312752"/>
          </a:xfrm>
        </p:spPr>
        <p:txBody>
          <a:bodyPr/>
          <a:lstStyle/>
          <a:p>
            <a:pPr>
              <a:lnSpc>
                <a:spcPct val="150000"/>
              </a:lnSpc>
            </a:pPr>
            <a:r>
              <a:rPr lang="en-IN" dirty="0"/>
              <a:t>Getting regular exercise</a:t>
            </a:r>
          </a:p>
          <a:p>
            <a:pPr>
              <a:lnSpc>
                <a:spcPct val="150000"/>
              </a:lnSpc>
            </a:pPr>
            <a:r>
              <a:rPr lang="en-IN" dirty="0"/>
              <a:t>Avoid smoking habits</a:t>
            </a:r>
          </a:p>
          <a:p>
            <a:pPr>
              <a:lnSpc>
                <a:spcPct val="150000"/>
              </a:lnSpc>
            </a:pPr>
            <a:r>
              <a:rPr lang="en-IN" dirty="0"/>
              <a:t>Avoiding harmful use of alcohol</a:t>
            </a:r>
          </a:p>
          <a:p>
            <a:pPr>
              <a:lnSpc>
                <a:spcPct val="150000"/>
              </a:lnSpc>
            </a:pPr>
            <a:r>
              <a:rPr lang="en-IN" dirty="0"/>
              <a:t>Controlling weight</a:t>
            </a:r>
          </a:p>
          <a:p>
            <a:pPr>
              <a:lnSpc>
                <a:spcPct val="150000"/>
              </a:lnSpc>
            </a:pPr>
            <a:r>
              <a:rPr lang="en-IN" dirty="0"/>
              <a:t>Eating a healthy diet</a:t>
            </a:r>
          </a:p>
          <a:p>
            <a:pPr>
              <a:lnSpc>
                <a:spcPct val="150000"/>
              </a:lnSpc>
            </a:pPr>
            <a:r>
              <a:rPr lang="en-IN" dirty="0"/>
              <a:t>Maintaining healthy blood pressure, cholesterol and blood sugar levels,</a:t>
            </a:r>
          </a:p>
        </p:txBody>
      </p:sp>
    </p:spTree>
  </p:cSld>
  <p:clrMapOvr>
    <a:masterClrMapping/>
  </p:clrMapOvr>
  <p:transition advTm="13609"/>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681C1-D201-2510-CA71-49DA5EDCFA09}"/>
              </a:ext>
            </a:extLst>
          </p:cNvPr>
          <p:cNvSpPr>
            <a:spLocks noGrp="1"/>
          </p:cNvSpPr>
          <p:nvPr>
            <p:ph type="title"/>
          </p:nvPr>
        </p:nvSpPr>
        <p:spPr>
          <a:xfrm>
            <a:off x="1698171" y="241858"/>
            <a:ext cx="8610600" cy="1293028"/>
          </a:xfrm>
        </p:spPr>
        <p:txBody>
          <a:bodyPr/>
          <a:lstStyle/>
          <a:p>
            <a:pPr algn="ctr"/>
            <a:r>
              <a:rPr lang="en-IN" dirty="0"/>
              <a:t>incidence</a:t>
            </a:r>
          </a:p>
        </p:txBody>
      </p:sp>
      <p:sp>
        <p:nvSpPr>
          <p:cNvPr id="3" name="Content Placeholder 2">
            <a:extLst>
              <a:ext uri="{FF2B5EF4-FFF2-40B4-BE49-F238E27FC236}">
                <a16:creationId xmlns:a16="http://schemas.microsoft.com/office/drawing/2014/main" id="{46DE2CAE-410A-46AB-4887-DABE0E2A4351}"/>
              </a:ext>
            </a:extLst>
          </p:cNvPr>
          <p:cNvSpPr>
            <a:spLocks noGrp="1"/>
          </p:cNvSpPr>
          <p:nvPr>
            <p:ph idx="1"/>
          </p:nvPr>
        </p:nvSpPr>
        <p:spPr>
          <a:xfrm>
            <a:off x="685800" y="1328058"/>
            <a:ext cx="10820400" cy="4890628"/>
          </a:xfrm>
        </p:spPr>
        <p:txBody>
          <a:bodyPr/>
          <a:lstStyle/>
          <a:p>
            <a:pPr>
              <a:lnSpc>
                <a:spcPct val="150000"/>
              </a:lnSpc>
            </a:pPr>
            <a:r>
              <a:rPr lang="en-IN" dirty="0"/>
              <a:t>More than 3 million Indians estimated to have dementia</a:t>
            </a:r>
          </a:p>
          <a:p>
            <a:pPr>
              <a:lnSpc>
                <a:spcPct val="150000"/>
              </a:lnSpc>
            </a:pPr>
            <a:r>
              <a:rPr lang="en-IN" dirty="0"/>
              <a:t>It raise to 6 million by 2050</a:t>
            </a:r>
          </a:p>
          <a:p>
            <a:pPr>
              <a:lnSpc>
                <a:spcPct val="150000"/>
              </a:lnSpc>
            </a:pPr>
            <a:r>
              <a:rPr lang="en-IN" dirty="0"/>
              <a:t>Men have higher incidence of vascular dementia</a:t>
            </a:r>
          </a:p>
          <a:p>
            <a:pPr>
              <a:lnSpc>
                <a:spcPct val="150000"/>
              </a:lnSpc>
            </a:pPr>
            <a:r>
              <a:rPr lang="en-IN" dirty="0"/>
              <a:t>2/3 </a:t>
            </a:r>
            <a:r>
              <a:rPr lang="en-IN" dirty="0" err="1"/>
              <a:t>alzheimers</a:t>
            </a:r>
            <a:r>
              <a:rPr lang="en-IN" dirty="0"/>
              <a:t> disease are women</a:t>
            </a:r>
          </a:p>
        </p:txBody>
      </p:sp>
    </p:spTree>
    <p:extLst>
      <p:ext uri="{BB962C8B-B14F-4D97-AF65-F5344CB8AC3E}">
        <p14:creationId xmlns:p14="http://schemas.microsoft.com/office/powerpoint/2010/main" val="754733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1E32C-0554-D87E-F3BE-1826E03B4416}"/>
              </a:ext>
            </a:extLst>
          </p:cNvPr>
          <p:cNvSpPr>
            <a:spLocks noGrp="1"/>
          </p:cNvSpPr>
          <p:nvPr>
            <p:ph type="title"/>
          </p:nvPr>
        </p:nvSpPr>
        <p:spPr/>
        <p:txBody>
          <a:bodyPr/>
          <a:lstStyle/>
          <a:p>
            <a:endParaRPr lang="en-IN"/>
          </a:p>
        </p:txBody>
      </p:sp>
      <p:pic>
        <p:nvPicPr>
          <p:cNvPr id="1026" name="Picture 2" descr="The Healthy Brain (left) and the Alzheimer's Brain (right) | Download ...">
            <a:extLst>
              <a:ext uri="{FF2B5EF4-FFF2-40B4-BE49-F238E27FC236}">
                <a16:creationId xmlns:a16="http://schemas.microsoft.com/office/drawing/2014/main" id="{F5BE609F-20AB-4580-A0A6-92CBBCCF34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7543" y="379752"/>
            <a:ext cx="9622971" cy="6098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164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69329-28C3-7306-1AC5-802313C0A2B2}"/>
              </a:ext>
            </a:extLst>
          </p:cNvPr>
          <p:cNvSpPr>
            <a:spLocks noGrp="1"/>
          </p:cNvSpPr>
          <p:nvPr>
            <p:ph type="title"/>
          </p:nvPr>
        </p:nvSpPr>
        <p:spPr>
          <a:xfrm>
            <a:off x="1621971" y="187430"/>
            <a:ext cx="8610600" cy="1293028"/>
          </a:xfrm>
        </p:spPr>
        <p:txBody>
          <a:bodyPr/>
          <a:lstStyle/>
          <a:p>
            <a:pPr algn="ctr"/>
            <a:r>
              <a:rPr lang="en-IN" dirty="0" err="1"/>
              <a:t>etiology</a:t>
            </a:r>
            <a:endParaRPr lang="en-IN" dirty="0"/>
          </a:p>
        </p:txBody>
      </p:sp>
      <p:sp>
        <p:nvSpPr>
          <p:cNvPr id="3" name="Content Placeholder 2">
            <a:extLst>
              <a:ext uri="{FF2B5EF4-FFF2-40B4-BE49-F238E27FC236}">
                <a16:creationId xmlns:a16="http://schemas.microsoft.com/office/drawing/2014/main" id="{B067A4AD-092D-3E51-AB4E-0AECDAE00312}"/>
              </a:ext>
            </a:extLst>
          </p:cNvPr>
          <p:cNvSpPr>
            <a:spLocks noGrp="1"/>
          </p:cNvSpPr>
          <p:nvPr>
            <p:ph idx="1"/>
          </p:nvPr>
        </p:nvSpPr>
        <p:spPr>
          <a:xfrm>
            <a:off x="685800" y="1317172"/>
            <a:ext cx="10820400" cy="4901514"/>
          </a:xfrm>
        </p:spPr>
        <p:txBody>
          <a:bodyPr>
            <a:normAutofit fontScale="92500"/>
          </a:bodyPr>
          <a:lstStyle/>
          <a:p>
            <a:r>
              <a:rPr lang="en-IN" dirty="0"/>
              <a:t>Unknown</a:t>
            </a:r>
          </a:p>
          <a:p>
            <a:pPr>
              <a:lnSpc>
                <a:spcPct val="150000"/>
              </a:lnSpc>
            </a:pPr>
            <a:r>
              <a:rPr lang="en-IN" dirty="0"/>
              <a:t>Environmental factors</a:t>
            </a:r>
          </a:p>
          <a:p>
            <a:pPr>
              <a:lnSpc>
                <a:spcPct val="150000"/>
              </a:lnSpc>
            </a:pPr>
            <a:r>
              <a:rPr lang="en-IN" dirty="0"/>
              <a:t>Age is the risk( but not a normal part of ageing process)</a:t>
            </a:r>
          </a:p>
          <a:p>
            <a:pPr>
              <a:lnSpc>
                <a:spcPct val="150000"/>
              </a:lnSpc>
            </a:pPr>
            <a:r>
              <a:rPr lang="en-IN" dirty="0"/>
              <a:t>Genetic factors autosomal dominant disorder, mutations in 1,14,21 genes</a:t>
            </a:r>
          </a:p>
          <a:p>
            <a:pPr>
              <a:lnSpc>
                <a:spcPct val="150000"/>
              </a:lnSpc>
            </a:pPr>
            <a:r>
              <a:rPr lang="en-IN" dirty="0"/>
              <a:t>Increased level of beta amyloid</a:t>
            </a:r>
          </a:p>
          <a:p>
            <a:pPr>
              <a:lnSpc>
                <a:spcPct val="150000"/>
              </a:lnSpc>
            </a:pPr>
            <a:r>
              <a:rPr lang="en-IN" dirty="0"/>
              <a:t>First gene associated with AD was epsilon (E ) chromosome 19</a:t>
            </a:r>
          </a:p>
          <a:p>
            <a:pPr>
              <a:lnSpc>
                <a:spcPct val="150000"/>
              </a:lnSpc>
            </a:pPr>
            <a:r>
              <a:rPr lang="en-IN" dirty="0"/>
              <a:t>Familial </a:t>
            </a:r>
            <a:r>
              <a:rPr lang="en-IN" dirty="0" err="1"/>
              <a:t>Alzheimers</a:t>
            </a:r>
            <a:r>
              <a:rPr lang="en-IN" dirty="0"/>
              <a:t> – inheritance within a family, early onset ( before 60)- presenilin 1, 2, APP gene mutation leads to over production of beta amyloid</a:t>
            </a:r>
          </a:p>
          <a:p>
            <a:pPr>
              <a:lnSpc>
                <a:spcPct val="150000"/>
              </a:lnSpc>
            </a:pPr>
            <a:r>
              <a:rPr lang="en-IN" dirty="0"/>
              <a:t>Sporadic </a:t>
            </a:r>
            <a:r>
              <a:rPr lang="en-IN" dirty="0" err="1"/>
              <a:t>alzheimers</a:t>
            </a:r>
            <a:r>
              <a:rPr lang="en-IN" dirty="0"/>
              <a:t>- no familial connection. Late onset (above 60)</a:t>
            </a:r>
          </a:p>
        </p:txBody>
      </p:sp>
    </p:spTree>
    <p:extLst>
      <p:ext uri="{BB962C8B-B14F-4D97-AF65-F5344CB8AC3E}">
        <p14:creationId xmlns:p14="http://schemas.microsoft.com/office/powerpoint/2010/main" val="408507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E911C-F8C2-ECDE-AC77-D99ED272FF8F}"/>
              </a:ext>
            </a:extLst>
          </p:cNvPr>
          <p:cNvSpPr>
            <a:spLocks noGrp="1"/>
          </p:cNvSpPr>
          <p:nvPr>
            <p:ph type="title"/>
          </p:nvPr>
        </p:nvSpPr>
        <p:spPr>
          <a:xfrm flipV="1">
            <a:off x="2895600" y="315686"/>
            <a:ext cx="8610600" cy="448687"/>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7E3CBDD7-BFF3-376E-7CF7-209851885EE0}"/>
              </a:ext>
            </a:extLst>
          </p:cNvPr>
          <p:cNvSpPr>
            <a:spLocks noGrp="1"/>
          </p:cNvSpPr>
          <p:nvPr>
            <p:ph idx="1"/>
          </p:nvPr>
        </p:nvSpPr>
        <p:spPr>
          <a:xfrm>
            <a:off x="685800" y="1153886"/>
            <a:ext cx="10820400" cy="5064799"/>
          </a:xfrm>
        </p:spPr>
        <p:txBody>
          <a:bodyPr/>
          <a:lstStyle/>
          <a:p>
            <a:pPr>
              <a:lnSpc>
                <a:spcPct val="150000"/>
              </a:lnSpc>
            </a:pPr>
            <a:r>
              <a:rPr lang="en-IN" dirty="0"/>
              <a:t>DM</a:t>
            </a:r>
          </a:p>
          <a:p>
            <a:pPr>
              <a:lnSpc>
                <a:spcPct val="150000"/>
              </a:lnSpc>
            </a:pPr>
            <a:r>
              <a:rPr lang="en-IN" dirty="0"/>
              <a:t>Hypertension</a:t>
            </a:r>
          </a:p>
          <a:p>
            <a:pPr>
              <a:lnSpc>
                <a:spcPct val="150000"/>
              </a:lnSpc>
            </a:pPr>
            <a:r>
              <a:rPr lang="en-IN" dirty="0"/>
              <a:t>Smoking</a:t>
            </a:r>
          </a:p>
          <a:p>
            <a:pPr>
              <a:lnSpc>
                <a:spcPct val="150000"/>
              </a:lnSpc>
            </a:pPr>
            <a:r>
              <a:rPr lang="en-IN" dirty="0"/>
              <a:t>Hypercholesterolemia</a:t>
            </a:r>
          </a:p>
          <a:p>
            <a:pPr>
              <a:lnSpc>
                <a:spcPct val="150000"/>
              </a:lnSpc>
            </a:pPr>
            <a:r>
              <a:rPr lang="en-IN" dirty="0"/>
              <a:t>Obesity</a:t>
            </a:r>
          </a:p>
          <a:p>
            <a:pPr>
              <a:lnSpc>
                <a:spcPct val="150000"/>
              </a:lnSpc>
            </a:pPr>
            <a:r>
              <a:rPr lang="en-IN" dirty="0"/>
              <a:t>Trauma</a:t>
            </a:r>
          </a:p>
        </p:txBody>
      </p:sp>
    </p:spTree>
    <p:extLst>
      <p:ext uri="{BB962C8B-B14F-4D97-AF65-F5344CB8AC3E}">
        <p14:creationId xmlns:p14="http://schemas.microsoft.com/office/powerpoint/2010/main" val="3121699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DDCB5-622B-383B-6C1B-3240E210AB1B}"/>
              </a:ext>
            </a:extLst>
          </p:cNvPr>
          <p:cNvSpPr>
            <a:spLocks noGrp="1"/>
          </p:cNvSpPr>
          <p:nvPr>
            <p:ph type="title"/>
          </p:nvPr>
        </p:nvSpPr>
        <p:spPr>
          <a:xfrm>
            <a:off x="1567543" y="614601"/>
            <a:ext cx="8610600" cy="724342"/>
          </a:xfrm>
        </p:spPr>
        <p:txBody>
          <a:bodyPr/>
          <a:lstStyle/>
          <a:p>
            <a:pPr algn="ctr"/>
            <a:r>
              <a:rPr lang="en-IN" dirty="0"/>
              <a:t>pathophysiology</a:t>
            </a:r>
          </a:p>
        </p:txBody>
      </p:sp>
      <p:sp>
        <p:nvSpPr>
          <p:cNvPr id="3" name="Content Placeholder 2">
            <a:extLst>
              <a:ext uri="{FF2B5EF4-FFF2-40B4-BE49-F238E27FC236}">
                <a16:creationId xmlns:a16="http://schemas.microsoft.com/office/drawing/2014/main" id="{25E118A8-BFBD-C787-9577-F376FFE24CF7}"/>
              </a:ext>
            </a:extLst>
          </p:cNvPr>
          <p:cNvSpPr>
            <a:spLocks noGrp="1"/>
          </p:cNvSpPr>
          <p:nvPr>
            <p:ph idx="1"/>
          </p:nvPr>
        </p:nvSpPr>
        <p:spPr>
          <a:xfrm>
            <a:off x="685800" y="1338944"/>
            <a:ext cx="10820400" cy="4879742"/>
          </a:xfrm>
        </p:spPr>
        <p:txBody>
          <a:bodyPr>
            <a:normAutofit/>
          </a:bodyPr>
          <a:lstStyle/>
          <a:p>
            <a:pPr marL="0" indent="0">
              <a:lnSpc>
                <a:spcPct val="150000"/>
              </a:lnSpc>
              <a:buNone/>
            </a:pPr>
            <a:r>
              <a:rPr lang="en-IN" dirty="0"/>
              <a:t>1. Amyloid plaques:</a:t>
            </a:r>
          </a:p>
          <a:p>
            <a:pPr>
              <a:lnSpc>
                <a:spcPct val="150000"/>
              </a:lnSpc>
            </a:pPr>
            <a:r>
              <a:rPr lang="en-IN" dirty="0"/>
              <a:t>abnormal amount of beta amyloid cleaved from APP( amyloid precursor protein) and released into the circulation</a:t>
            </a:r>
          </a:p>
          <a:p>
            <a:pPr>
              <a:lnSpc>
                <a:spcPct val="150000"/>
              </a:lnSpc>
            </a:pPr>
            <a:r>
              <a:rPr lang="en-IN" dirty="0"/>
              <a:t>beta amyloid fragments come together  in clumps to form plaques and attach to neurons</a:t>
            </a:r>
          </a:p>
          <a:p>
            <a:pPr>
              <a:lnSpc>
                <a:spcPct val="150000"/>
              </a:lnSpc>
            </a:pPr>
            <a:r>
              <a:rPr lang="en-IN" dirty="0"/>
              <a:t>Microglia react to the plague and cause inflammation</a:t>
            </a:r>
          </a:p>
          <a:p>
            <a:pPr>
              <a:lnSpc>
                <a:spcPct val="150000"/>
              </a:lnSpc>
            </a:pPr>
            <a:endParaRPr lang="en-IN" dirty="0"/>
          </a:p>
          <a:p>
            <a:pPr>
              <a:lnSpc>
                <a:spcPct val="150000"/>
              </a:lnSpc>
            </a:pPr>
            <a:endParaRPr lang="en-IN" dirty="0"/>
          </a:p>
        </p:txBody>
      </p:sp>
    </p:spTree>
    <p:extLst>
      <p:ext uri="{BB962C8B-B14F-4D97-AF65-F5344CB8AC3E}">
        <p14:creationId xmlns:p14="http://schemas.microsoft.com/office/powerpoint/2010/main" val="4166018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6EDBC-C2AC-DA3D-6C63-A367F802FA29}"/>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A0AC43B9-0532-DBC2-01F1-B4E4316904D9}"/>
              </a:ext>
            </a:extLst>
          </p:cNvPr>
          <p:cNvPicPr>
            <a:picLocks noGrp="1" noChangeAspect="1"/>
          </p:cNvPicPr>
          <p:nvPr>
            <p:ph idx="1"/>
          </p:nvPr>
        </p:nvPicPr>
        <p:blipFill>
          <a:blip r:embed="rId2"/>
          <a:stretch>
            <a:fillRect/>
          </a:stretch>
        </p:blipFill>
        <p:spPr>
          <a:xfrm>
            <a:off x="685800" y="631371"/>
            <a:ext cx="9111343" cy="5586867"/>
          </a:xfrm>
          <a:prstGeom prst="rect">
            <a:avLst/>
          </a:prstGeom>
        </p:spPr>
      </p:pic>
    </p:spTree>
    <p:extLst>
      <p:ext uri="{BB962C8B-B14F-4D97-AF65-F5344CB8AC3E}">
        <p14:creationId xmlns:p14="http://schemas.microsoft.com/office/powerpoint/2010/main" val="677514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795A0-587E-B1A5-525A-0F0490D3615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B341608-800D-59C7-5458-2EFEF7F40C01}"/>
              </a:ext>
            </a:extLst>
          </p:cNvPr>
          <p:cNvSpPr>
            <a:spLocks noGrp="1"/>
          </p:cNvSpPr>
          <p:nvPr>
            <p:ph idx="1"/>
          </p:nvPr>
        </p:nvSpPr>
        <p:spPr>
          <a:xfrm>
            <a:off x="685800" y="1306286"/>
            <a:ext cx="10820400" cy="4912399"/>
          </a:xfrm>
        </p:spPr>
        <p:txBody>
          <a:bodyPr>
            <a:normAutofit/>
          </a:bodyPr>
          <a:lstStyle/>
          <a:p>
            <a:pPr marL="0" indent="0">
              <a:lnSpc>
                <a:spcPct val="150000"/>
              </a:lnSpc>
              <a:buNone/>
            </a:pPr>
            <a:r>
              <a:rPr lang="en-IN" dirty="0"/>
              <a:t>	- plaques appear in certain part of the brain consisting of clusters of insoluble deposits of a protein called ß- amyloid, other protein remnants, microglia and astrocytes</a:t>
            </a:r>
          </a:p>
          <a:p>
            <a:pPr marL="0" indent="0">
              <a:lnSpc>
                <a:spcPct val="150000"/>
              </a:lnSpc>
              <a:buNone/>
            </a:pPr>
            <a:r>
              <a:rPr lang="en-IN" dirty="0"/>
              <a:t>	- it develops in areas of brain used for memory, cognitive function and hippocampus (short term memory)</a:t>
            </a:r>
          </a:p>
          <a:p>
            <a:pPr marL="0" indent="0">
              <a:lnSpc>
                <a:spcPct val="150000"/>
              </a:lnSpc>
              <a:buNone/>
            </a:pPr>
            <a:r>
              <a:rPr lang="en-IN" dirty="0"/>
              <a:t>	- eventually it attacks the cerebral cortex responsible for language and reasoning</a:t>
            </a:r>
          </a:p>
          <a:p>
            <a:endParaRPr lang="en-IN" dirty="0"/>
          </a:p>
        </p:txBody>
      </p:sp>
    </p:spTree>
    <p:extLst>
      <p:ext uri="{BB962C8B-B14F-4D97-AF65-F5344CB8AC3E}">
        <p14:creationId xmlns:p14="http://schemas.microsoft.com/office/powerpoint/2010/main" val="3832673492"/>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228</TotalTime>
  <Words>1115</Words>
  <Application>Microsoft Office PowerPoint</Application>
  <PresentationFormat>Widescreen</PresentationFormat>
  <Paragraphs>136</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Century Gothic</vt:lpstr>
      <vt:lpstr>Wingdings</vt:lpstr>
      <vt:lpstr>Vapor Trail</vt:lpstr>
      <vt:lpstr>Alzheimer’ s disease</vt:lpstr>
      <vt:lpstr>definition</vt:lpstr>
      <vt:lpstr>incidence</vt:lpstr>
      <vt:lpstr>PowerPoint Presentation</vt:lpstr>
      <vt:lpstr>etiology</vt:lpstr>
      <vt:lpstr>PowerPoint Presentation</vt:lpstr>
      <vt:lpstr>pathophysiology</vt:lpstr>
      <vt:lpstr>PowerPoint Presentation</vt:lpstr>
      <vt:lpstr>PowerPoint Presentation</vt:lpstr>
      <vt:lpstr>PowerPoint Presentation</vt:lpstr>
      <vt:lpstr>PowerPoint Presentation</vt:lpstr>
      <vt:lpstr>PowerPoint Presentation</vt:lpstr>
      <vt:lpstr>Clinical manifestations</vt:lpstr>
      <vt:lpstr>PowerPoint Presentation</vt:lpstr>
      <vt:lpstr>Stages of Alzheimer’ s disease</vt:lpstr>
      <vt:lpstr>PowerPoint Presentation</vt:lpstr>
      <vt:lpstr>PowerPoint Presentation</vt:lpstr>
      <vt:lpstr>Diagnostic evaluation</vt:lpstr>
      <vt:lpstr>Medial management</vt:lpstr>
      <vt:lpstr>Nursing management</vt:lpstr>
      <vt:lpstr>PowerPoint Presentation</vt:lpstr>
      <vt:lpstr>PowerPoint Presentation</vt:lpstr>
      <vt:lpstr>Nursing management</vt:lpstr>
      <vt:lpstr>PowerPoint Presentation</vt:lpstr>
      <vt:lpstr>PowerPoint Presentation</vt:lpstr>
      <vt:lpstr>prevention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Alzheimer’ s disease</dc:title>
  <dc:creator>Anusha Swaraj</dc:creator>
  <cp:lastModifiedBy>Anusha Swaraj</cp:lastModifiedBy>
  <cp:revision>6</cp:revision>
  <dcterms:created xsi:type="dcterms:W3CDTF">2023-11-21T05:40:50Z</dcterms:created>
  <dcterms:modified xsi:type="dcterms:W3CDTF">2024-05-31T05:00:13Z</dcterms:modified>
</cp:coreProperties>
</file>