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2" r:id="rId6"/>
    <p:sldId id="267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12" r:id="rId44"/>
    <p:sldId id="303" r:id="rId45"/>
    <p:sldId id="304" r:id="rId46"/>
    <p:sldId id="305" r:id="rId47"/>
    <p:sldId id="306" r:id="rId48"/>
    <p:sldId id="307" r:id="rId49"/>
    <p:sldId id="313" r:id="rId50"/>
    <p:sldId id="308" r:id="rId51"/>
    <p:sldId id="309" r:id="rId52"/>
    <p:sldId id="310" r:id="rId53"/>
    <p:sldId id="311" r:id="rId54"/>
    <p:sldId id="315" r:id="rId55"/>
    <p:sldId id="316" r:id="rId56"/>
    <p:sldId id="284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2646A-BF76-452A-B5D7-7ACFA5239ACF}" type="datetimeFigureOut">
              <a:rPr lang="en-IN" smtClean="0"/>
              <a:t>09-02-2021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EE8D7-0BE0-4D91-8860-059E32A2D5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8147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F9109-0D9D-4966-B450-CB081C73E45E}" type="slidenum">
              <a:rPr lang="en-IN" smtClean="0"/>
              <a:pPr/>
              <a:t>32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1987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Material that produce higher density –</a:t>
            </a:r>
            <a:r>
              <a:rPr lang="en-IN" dirty="0" err="1" smtClean="0"/>
              <a:t>hyperechoic</a:t>
            </a:r>
            <a:endParaRPr lang="en-IN" dirty="0" smtClean="0"/>
          </a:p>
          <a:p>
            <a:r>
              <a:rPr lang="en-IN" dirty="0" smtClean="0"/>
              <a:t>Physiological process by which new blood vessels  form from pre-existing vessels -angiogenesis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F9109-0D9D-4966-B450-CB081C73E45E}" type="slidenum">
              <a:rPr lang="en-IN" smtClean="0"/>
              <a:pPr/>
              <a:t>42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668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AUB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BY:SHIBI P GEORGE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579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2.Functional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IN" b="1" dirty="0"/>
          </a:p>
          <a:p>
            <a:r>
              <a:rPr lang="en-IN" dirty="0"/>
              <a:t>Due to disturbed </a:t>
            </a:r>
            <a:r>
              <a:rPr lang="en-IN" dirty="0" err="1" smtClean="0"/>
              <a:t>hypothalamo</a:t>
            </a:r>
            <a:r>
              <a:rPr lang="en-IN" dirty="0" smtClean="0"/>
              <a:t>-pituitary-</a:t>
            </a:r>
            <a:r>
              <a:rPr lang="en-IN" dirty="0" err="1" smtClean="0"/>
              <a:t>ovarianendometrial</a:t>
            </a:r>
            <a:r>
              <a:rPr lang="en-IN" dirty="0" smtClean="0"/>
              <a:t> axis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9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Diagnosis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Long </a:t>
            </a:r>
            <a:r>
              <a:rPr lang="en-IN" dirty="0"/>
              <a:t>duration </a:t>
            </a:r>
            <a:r>
              <a:rPr lang="en-IN" dirty="0" smtClean="0"/>
              <a:t>of  flow,</a:t>
            </a:r>
          </a:p>
          <a:p>
            <a:r>
              <a:rPr lang="en-IN" dirty="0" smtClean="0"/>
              <a:t> </a:t>
            </a:r>
            <a:r>
              <a:rPr lang="en-IN" dirty="0"/>
              <a:t>passage of big clots, </a:t>
            </a:r>
            <a:endParaRPr lang="en-IN" dirty="0" smtClean="0"/>
          </a:p>
          <a:p>
            <a:r>
              <a:rPr lang="en-IN" dirty="0" smtClean="0"/>
              <a:t>use of increased </a:t>
            </a:r>
            <a:r>
              <a:rPr lang="en-IN" dirty="0"/>
              <a:t>number of thick sanitary pads</a:t>
            </a:r>
            <a:r>
              <a:rPr lang="en-IN" dirty="0" smtClean="0"/>
              <a:t>,</a:t>
            </a:r>
          </a:p>
          <a:p>
            <a:r>
              <a:rPr lang="en-IN" dirty="0" smtClean="0"/>
              <a:t> </a:t>
            </a:r>
            <a:r>
              <a:rPr lang="en-IN" dirty="0"/>
              <a:t>pallor, </a:t>
            </a:r>
          </a:p>
          <a:p>
            <a:r>
              <a:rPr lang="en-IN" dirty="0"/>
              <a:t>low level of </a:t>
            </a:r>
            <a:r>
              <a:rPr lang="en-IN" dirty="0" err="1"/>
              <a:t>hemoglobin</a:t>
            </a:r>
            <a:r>
              <a:rPr lang="en-IN" dirty="0"/>
              <a:t> 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003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Treatment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</a:t>
            </a:r>
            <a:r>
              <a:rPr lang="en-IN" dirty="0"/>
              <a:t>definitive treatment is appropriate to the cause</a:t>
            </a:r>
          </a:p>
          <a:p>
            <a:pPr marL="68580" indent="0">
              <a:buNone/>
            </a:pPr>
            <a:r>
              <a:rPr lang="en-IN" dirty="0"/>
              <a:t>for menorrhagia.</a:t>
            </a:r>
          </a:p>
        </p:txBody>
      </p:sp>
    </p:spTree>
    <p:extLst>
      <p:ext uri="{BB962C8B-B14F-4D97-AF65-F5344CB8AC3E}">
        <p14:creationId xmlns:p14="http://schemas.microsoft.com/office/powerpoint/2010/main" val="32867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POLY MENORRHEA</a:t>
            </a:r>
            <a:br>
              <a:rPr lang="en-IN" b="1" dirty="0"/>
            </a:br>
            <a:r>
              <a:rPr lang="en-IN" b="1" dirty="0"/>
              <a:t>(</a:t>
            </a:r>
            <a:r>
              <a:rPr lang="en-IN" b="1" dirty="0" err="1"/>
              <a:t>Syn</a:t>
            </a:r>
            <a:r>
              <a:rPr lang="en-IN" b="1" dirty="0"/>
              <a:t> : </a:t>
            </a:r>
            <a:r>
              <a:rPr lang="en-IN" b="1" dirty="0" err="1"/>
              <a:t>Epimenorrhea</a:t>
            </a:r>
            <a:r>
              <a:rPr lang="en-IN" b="1" dirty="0"/>
              <a:t>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/>
              <a:t>Definition</a:t>
            </a:r>
          </a:p>
          <a:p>
            <a:pPr marL="68580" indent="0">
              <a:buNone/>
            </a:pPr>
            <a:endParaRPr lang="en-IN" b="1" dirty="0" smtClean="0"/>
          </a:p>
          <a:p>
            <a:pPr marL="68580" indent="0">
              <a:buNone/>
            </a:pPr>
            <a:r>
              <a:rPr lang="en-IN" dirty="0" err="1"/>
              <a:t>Polymenorrhea</a:t>
            </a:r>
            <a:r>
              <a:rPr lang="en-IN" dirty="0"/>
              <a:t> is </a:t>
            </a:r>
            <a:r>
              <a:rPr lang="en-IN" dirty="0" err="1" smtClean="0"/>
              <a:t>defIned</a:t>
            </a:r>
            <a:r>
              <a:rPr lang="en-IN" dirty="0" smtClean="0"/>
              <a:t> </a:t>
            </a:r>
            <a:r>
              <a:rPr lang="en-IN" dirty="0"/>
              <a:t>as cyclic bleeding where</a:t>
            </a:r>
          </a:p>
          <a:p>
            <a:pPr marL="68580" indent="0">
              <a:buNone/>
            </a:pPr>
            <a:r>
              <a:rPr lang="en-IN" dirty="0"/>
              <a:t>the cycle is reduced to an arbitrary limit of </a:t>
            </a:r>
            <a:r>
              <a:rPr lang="en-IN" dirty="0" err="1" smtClean="0"/>
              <a:t>lessthan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21 days and remains constant at that frequency. If</a:t>
            </a:r>
          </a:p>
          <a:p>
            <a:pPr marL="68580" indent="0">
              <a:buNone/>
            </a:pPr>
            <a:r>
              <a:rPr lang="en-IN" dirty="0"/>
              <a:t>the frequent cycle is associated with excessive and</a:t>
            </a:r>
          </a:p>
          <a:p>
            <a:pPr marL="68580" indent="0">
              <a:buNone/>
            </a:pPr>
            <a:r>
              <a:rPr lang="en-IN" dirty="0"/>
              <a:t>or prolonged bleeding, it is called </a:t>
            </a:r>
            <a:r>
              <a:rPr lang="en-IN" dirty="0" err="1"/>
              <a:t>epimenorrhagia</a:t>
            </a:r>
            <a:r>
              <a:rPr lang="en-IN" dirty="0"/>
              <a:t>.</a:t>
            </a:r>
          </a:p>
          <a:p>
            <a:pPr marL="6858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56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Causes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Dysfunctional: </a:t>
            </a:r>
            <a:r>
              <a:rPr lang="en-IN" dirty="0"/>
              <a:t>It is seen predominantly during</a:t>
            </a:r>
          </a:p>
          <a:p>
            <a:pPr marL="68580" indent="0">
              <a:buNone/>
            </a:pPr>
            <a:r>
              <a:rPr lang="en-IN" dirty="0"/>
              <a:t>adolescence, preceding menopause and following</a:t>
            </a:r>
          </a:p>
          <a:p>
            <a:pPr marL="68580" indent="0">
              <a:buNone/>
            </a:pPr>
            <a:r>
              <a:rPr lang="en-IN" dirty="0"/>
              <a:t>delivery and abortion. </a:t>
            </a:r>
            <a:r>
              <a:rPr lang="en-IN" dirty="0" err="1"/>
              <a:t>Hyperstimulation</a:t>
            </a:r>
            <a:r>
              <a:rPr lang="en-IN" dirty="0"/>
              <a:t> of the ovary </a:t>
            </a:r>
            <a:r>
              <a:rPr lang="en-IN" dirty="0" smtClean="0"/>
              <a:t>by the </a:t>
            </a:r>
            <a:r>
              <a:rPr lang="en-IN" dirty="0"/>
              <a:t>pituitary hormones may be the responsible factor.</a:t>
            </a:r>
          </a:p>
          <a:p>
            <a:r>
              <a:rPr lang="en-IN" b="1" dirty="0"/>
              <a:t>Ovarian </a:t>
            </a:r>
            <a:r>
              <a:rPr lang="en-IN" b="1" dirty="0" err="1"/>
              <a:t>hyperemia</a:t>
            </a:r>
            <a:r>
              <a:rPr lang="en-IN" b="1" dirty="0"/>
              <a:t> </a:t>
            </a:r>
            <a:r>
              <a:rPr lang="en-IN" dirty="0"/>
              <a:t>as in PID or ovarian endometriosis.</a:t>
            </a:r>
          </a:p>
        </p:txBody>
      </p:sp>
    </p:spTree>
    <p:extLst>
      <p:ext uri="{BB962C8B-B14F-4D97-AF65-F5344CB8AC3E}">
        <p14:creationId xmlns:p14="http://schemas.microsoft.com/office/powerpoint/2010/main" val="1607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Treatment</a:t>
            </a:r>
            <a:r>
              <a:rPr lang="en-IN" b="1" dirty="0" smtClean="0"/>
              <a:t>:</a:t>
            </a:r>
          </a:p>
          <a:p>
            <a:pPr marL="68580" indent="0">
              <a:buNone/>
            </a:pPr>
            <a:r>
              <a:rPr lang="en-IN" b="1" dirty="0" smtClean="0"/>
              <a:t> </a:t>
            </a:r>
            <a:r>
              <a:rPr lang="en-IN" dirty="0"/>
              <a:t>Persistent dysfunctional type is to be </a:t>
            </a:r>
            <a:r>
              <a:rPr lang="en-IN" dirty="0" smtClean="0"/>
              <a:t>treated by </a:t>
            </a:r>
            <a:r>
              <a:rPr lang="en-IN" dirty="0"/>
              <a:t>hormone .</a:t>
            </a:r>
          </a:p>
        </p:txBody>
      </p:sp>
    </p:spTree>
    <p:extLst>
      <p:ext uri="{BB962C8B-B14F-4D97-AF65-F5344CB8AC3E}">
        <p14:creationId xmlns:p14="http://schemas.microsoft.com/office/powerpoint/2010/main" val="9248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METRORRHAGIA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Definition: </a:t>
            </a:r>
            <a:endParaRPr lang="en-IN" b="1" dirty="0" smtClean="0"/>
          </a:p>
          <a:p>
            <a:pPr marL="68580" indent="0">
              <a:buNone/>
            </a:pPr>
            <a:endParaRPr lang="en-IN" b="1" dirty="0"/>
          </a:p>
          <a:p>
            <a:pPr marL="68580" indent="0">
              <a:buNone/>
            </a:pPr>
            <a:endParaRPr lang="en-IN" b="1" dirty="0" smtClean="0"/>
          </a:p>
          <a:p>
            <a:pPr marL="68580" indent="0">
              <a:buNone/>
            </a:pPr>
            <a:r>
              <a:rPr lang="en-IN" b="1" dirty="0" err="1" smtClean="0"/>
              <a:t>Metrorrhagia</a:t>
            </a:r>
            <a:r>
              <a:rPr lang="en-IN" b="1" dirty="0" smtClean="0"/>
              <a:t> </a:t>
            </a:r>
            <a:r>
              <a:rPr lang="en-IN" b="1" dirty="0"/>
              <a:t>is defined as irregular,</a:t>
            </a:r>
          </a:p>
          <a:p>
            <a:pPr marL="68580" indent="0">
              <a:buNone/>
            </a:pPr>
            <a:r>
              <a:rPr lang="en-IN" b="1" dirty="0"/>
              <a:t>acyclic bleeding from the uterus</a:t>
            </a:r>
            <a:r>
              <a:rPr lang="en-IN" b="1" dirty="0" smtClean="0"/>
              <a:t>.</a:t>
            </a:r>
          </a:p>
          <a:p>
            <a:pPr marL="68580" indent="0">
              <a:buNone/>
            </a:pPr>
            <a:endParaRPr lang="en-IN" b="1" dirty="0"/>
          </a:p>
          <a:p>
            <a:pPr marL="68580" indent="0">
              <a:buNone/>
            </a:pPr>
            <a:r>
              <a:rPr lang="en-IN" dirty="0"/>
              <a:t>Amount of  bleeding is variable.</a:t>
            </a:r>
          </a:p>
        </p:txBody>
      </p:sp>
    </p:spTree>
    <p:extLst>
      <p:ext uri="{BB962C8B-B14F-4D97-AF65-F5344CB8AC3E}">
        <p14:creationId xmlns:p14="http://schemas.microsoft.com/office/powerpoint/2010/main" val="313875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Causes of ac </a:t>
            </a:r>
            <a:r>
              <a:rPr lang="en-IN" b="1" dirty="0" err="1"/>
              <a:t>yclic</a:t>
            </a:r>
            <a:r>
              <a:rPr lang="en-IN" b="1" dirty="0"/>
              <a:t> bleeding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dirty="0" smtClean="0"/>
              <a:t>DUB—usually </a:t>
            </a:r>
            <a:r>
              <a:rPr lang="en-IN" dirty="0"/>
              <a:t>during adolescence, following</a:t>
            </a:r>
          </a:p>
          <a:p>
            <a:pPr marL="68580" indent="0">
              <a:buNone/>
            </a:pPr>
            <a:r>
              <a:rPr lang="en-IN" dirty="0"/>
              <a:t>childbirth and abortion and preceding menopause</a:t>
            </a:r>
          </a:p>
          <a:p>
            <a:pPr marL="68580" indent="0">
              <a:buNone/>
            </a:pPr>
            <a:r>
              <a:rPr lang="en-IN" dirty="0"/>
              <a:t> </a:t>
            </a:r>
            <a:r>
              <a:rPr lang="en-IN" dirty="0" err="1"/>
              <a:t>Submucous</a:t>
            </a:r>
            <a:r>
              <a:rPr lang="en-IN" dirty="0"/>
              <a:t> fibroid</a:t>
            </a:r>
          </a:p>
          <a:p>
            <a:pPr marL="68580" indent="0">
              <a:buNone/>
            </a:pPr>
            <a:r>
              <a:rPr lang="en-IN" dirty="0"/>
              <a:t> Uterine polyp</a:t>
            </a:r>
          </a:p>
          <a:p>
            <a:pPr marL="68580" indent="0">
              <a:buNone/>
            </a:pPr>
            <a:r>
              <a:rPr lang="it-IT" dirty="0"/>
              <a:t> Carcinoma cervix and endometrial carcinoma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583097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N" b="1" dirty="0"/>
              <a:t>Causes of contact </a:t>
            </a:r>
            <a:r>
              <a:rPr lang="en-IN" b="1" dirty="0" smtClean="0"/>
              <a:t>bleeding</a:t>
            </a:r>
            <a:endParaRPr lang="en-IN" dirty="0" smtClean="0"/>
          </a:p>
          <a:p>
            <a:endParaRPr lang="en-IN" dirty="0"/>
          </a:p>
          <a:p>
            <a:r>
              <a:rPr lang="en-IN" dirty="0" smtClean="0"/>
              <a:t>Carcinoma </a:t>
            </a:r>
            <a:r>
              <a:rPr lang="en-IN" dirty="0"/>
              <a:t>cervix</a:t>
            </a:r>
          </a:p>
          <a:p>
            <a:pPr marL="68580" indent="0">
              <a:buNone/>
            </a:pPr>
            <a:r>
              <a:rPr lang="en-IN" dirty="0"/>
              <a:t> </a:t>
            </a:r>
            <a:r>
              <a:rPr lang="en-IN" dirty="0" err="1"/>
              <a:t>Mucos</a:t>
            </a:r>
            <a:r>
              <a:rPr lang="en-IN" dirty="0"/>
              <a:t> polyp of cervix</a:t>
            </a:r>
          </a:p>
          <a:p>
            <a:pPr marL="68580" indent="0">
              <a:buNone/>
            </a:pPr>
            <a:r>
              <a:rPr lang="en-IN" dirty="0"/>
              <a:t> Vascular </a:t>
            </a:r>
            <a:r>
              <a:rPr lang="en-IN" dirty="0" err="1"/>
              <a:t>ectopy</a:t>
            </a:r>
            <a:r>
              <a:rPr lang="en-IN" dirty="0"/>
              <a:t> of the cervix especially during</a:t>
            </a:r>
          </a:p>
          <a:p>
            <a:pPr marL="68580" indent="0">
              <a:buNone/>
            </a:pPr>
            <a:r>
              <a:rPr lang="en-IN" dirty="0" smtClean="0"/>
              <a:t>    pregnancy,</a:t>
            </a:r>
          </a:p>
          <a:p>
            <a:pPr marL="68580" indent="0">
              <a:buNone/>
            </a:pPr>
            <a:endParaRPr lang="en-IN" dirty="0"/>
          </a:p>
          <a:p>
            <a:pPr>
              <a:buFont typeface="Courier New" pitchFamily="49" charset="0"/>
              <a:buChar char="o"/>
            </a:pPr>
            <a:r>
              <a:rPr lang="en-IN" dirty="0" smtClean="0"/>
              <a:t>    </a:t>
            </a:r>
            <a:r>
              <a:rPr lang="en-IN" dirty="0"/>
              <a:t>pill use cervix</a:t>
            </a:r>
          </a:p>
          <a:p>
            <a:pPr marL="68580" indent="0">
              <a:buNone/>
            </a:pPr>
            <a:r>
              <a:rPr lang="en-IN" dirty="0"/>
              <a:t> Infections—chlamydial or tubercular cervicitis</a:t>
            </a:r>
          </a:p>
          <a:p>
            <a:pPr marL="68580" indent="0">
              <a:buNone/>
            </a:pPr>
            <a:r>
              <a:rPr lang="en-IN" dirty="0"/>
              <a:t> Cervical endometriosis</a:t>
            </a:r>
          </a:p>
        </p:txBody>
      </p:sp>
    </p:spTree>
    <p:extLst>
      <p:ext uri="{BB962C8B-B14F-4D97-AF65-F5344CB8AC3E}">
        <p14:creationId xmlns:p14="http://schemas.microsoft.com/office/powerpoint/2010/main" val="1243972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Causes of </a:t>
            </a:r>
            <a:r>
              <a:rPr lang="en-IN" b="1" dirty="0" err="1" smtClean="0"/>
              <a:t>intermenstrual</a:t>
            </a:r>
            <a:r>
              <a:rPr lang="en-IN" b="1" dirty="0" smtClean="0"/>
              <a:t> bleeding</a:t>
            </a:r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Urethral </a:t>
            </a:r>
            <a:r>
              <a:rPr lang="en-IN" dirty="0" err="1" smtClean="0"/>
              <a:t>caruncle</a:t>
            </a:r>
            <a:endParaRPr lang="en-IN" dirty="0" smtClean="0"/>
          </a:p>
          <a:p>
            <a:pPr marL="68580" indent="0">
              <a:buNone/>
            </a:pPr>
            <a:r>
              <a:rPr lang="en-IN" dirty="0" smtClean="0"/>
              <a:t> </a:t>
            </a:r>
            <a:r>
              <a:rPr lang="en-IN" dirty="0"/>
              <a:t> O </a:t>
            </a:r>
            <a:r>
              <a:rPr lang="en-IN" dirty="0" err="1"/>
              <a:t>vular</a:t>
            </a:r>
            <a:r>
              <a:rPr lang="en-IN" dirty="0"/>
              <a:t> bleeding</a:t>
            </a:r>
          </a:p>
          <a:p>
            <a:pPr marL="68580" indent="0">
              <a:buNone/>
            </a:pPr>
            <a:r>
              <a:rPr lang="en-IN" dirty="0"/>
              <a:t> B </a:t>
            </a:r>
            <a:r>
              <a:rPr lang="en-IN" dirty="0" err="1"/>
              <a:t>reakthrough</a:t>
            </a:r>
            <a:r>
              <a:rPr lang="en-IN" dirty="0"/>
              <a:t> bleeding in pill use</a:t>
            </a:r>
          </a:p>
          <a:p>
            <a:pPr marL="68580" indent="0">
              <a:buNone/>
            </a:pPr>
            <a:r>
              <a:rPr lang="en-IN" dirty="0"/>
              <a:t> IUCD </a:t>
            </a:r>
            <a:r>
              <a:rPr lang="en-IN" i="1" dirty="0"/>
              <a:t>in utero </a:t>
            </a:r>
            <a:endParaRPr lang="en-IN" i="1" dirty="0" smtClean="0"/>
          </a:p>
          <a:p>
            <a:pPr marL="68580" indent="0">
              <a:buNone/>
            </a:pPr>
            <a:r>
              <a:rPr lang="en-IN" dirty="0" smtClean="0"/>
              <a:t> </a:t>
            </a:r>
            <a:r>
              <a:rPr lang="en-IN" dirty="0"/>
              <a:t>Decubitus ulcer</a:t>
            </a:r>
          </a:p>
          <a:p>
            <a:pPr marL="6858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651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OBJECTIVES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IN" dirty="0"/>
              <a:t>Central objective</a:t>
            </a:r>
          </a:p>
          <a:p>
            <a:r>
              <a:rPr lang="en-IN" dirty="0"/>
              <a:t>At the end of the teaching session the student will gain knowledge in </a:t>
            </a:r>
            <a:r>
              <a:rPr lang="en-IN" dirty="0" smtClean="0"/>
              <a:t>abnormal </a:t>
            </a:r>
            <a:r>
              <a:rPr lang="en-IN" dirty="0" err="1" smtClean="0"/>
              <a:t>uterene</a:t>
            </a:r>
            <a:r>
              <a:rPr lang="en-IN" dirty="0" smtClean="0"/>
              <a:t> bleeding </a:t>
            </a:r>
            <a:r>
              <a:rPr lang="en-IN" dirty="0"/>
              <a:t>and able to apply this knowledge into practice.</a:t>
            </a:r>
          </a:p>
          <a:p>
            <a:pPr marL="109728" indent="0">
              <a:buNone/>
            </a:pPr>
            <a:r>
              <a:rPr lang="en-IN" dirty="0"/>
              <a:t>Specific objective</a:t>
            </a:r>
          </a:p>
          <a:p>
            <a:pPr marL="109728" indent="0">
              <a:buNone/>
            </a:pPr>
            <a:r>
              <a:rPr lang="en-IN" dirty="0"/>
              <a:t>The student will be able to </a:t>
            </a:r>
          </a:p>
          <a:p>
            <a:pPr lvl="1"/>
            <a:r>
              <a:rPr lang="en-IN" dirty="0" smtClean="0"/>
              <a:t>Define </a:t>
            </a:r>
            <a:r>
              <a:rPr lang="en-IN" dirty="0"/>
              <a:t>abnormal </a:t>
            </a:r>
            <a:r>
              <a:rPr lang="en-IN" dirty="0" err="1"/>
              <a:t>uterene</a:t>
            </a:r>
            <a:r>
              <a:rPr lang="en-IN" dirty="0"/>
              <a:t> </a:t>
            </a:r>
            <a:r>
              <a:rPr lang="en-IN" dirty="0" smtClean="0"/>
              <a:t>bleeding </a:t>
            </a:r>
          </a:p>
          <a:p>
            <a:pPr lvl="1"/>
            <a:r>
              <a:rPr lang="en-IN" dirty="0" smtClean="0"/>
              <a:t>Causes</a:t>
            </a:r>
            <a:endParaRPr lang="en-IN" dirty="0"/>
          </a:p>
          <a:p>
            <a:pPr lvl="1"/>
            <a:r>
              <a:rPr lang="en-IN" dirty="0"/>
              <a:t>List types </a:t>
            </a:r>
            <a:r>
              <a:rPr lang="en-IN" dirty="0" smtClean="0"/>
              <a:t>of </a:t>
            </a:r>
            <a:r>
              <a:rPr lang="en-IN" dirty="0"/>
              <a:t>abnormal </a:t>
            </a:r>
            <a:r>
              <a:rPr lang="en-IN" dirty="0" err="1"/>
              <a:t>uterene</a:t>
            </a:r>
            <a:r>
              <a:rPr lang="en-IN" dirty="0"/>
              <a:t> </a:t>
            </a:r>
            <a:r>
              <a:rPr lang="en-IN" dirty="0" smtClean="0"/>
              <a:t>bleeding. </a:t>
            </a:r>
            <a:endParaRPr lang="en-IN" dirty="0"/>
          </a:p>
          <a:p>
            <a:pPr lvl="1"/>
            <a:r>
              <a:rPr lang="en-IN" dirty="0"/>
              <a:t>Understand the </a:t>
            </a:r>
            <a:r>
              <a:rPr lang="en-IN" dirty="0" smtClean="0"/>
              <a:t>pathophysiology.</a:t>
            </a:r>
            <a:endParaRPr lang="en-IN" dirty="0"/>
          </a:p>
          <a:p>
            <a:pPr lvl="1"/>
            <a:r>
              <a:rPr lang="en-IN" dirty="0"/>
              <a:t>Identify the </a:t>
            </a:r>
            <a:r>
              <a:rPr lang="en-IN" dirty="0" smtClean="0"/>
              <a:t>investigations.</a:t>
            </a:r>
            <a:endParaRPr lang="en-IN" dirty="0"/>
          </a:p>
          <a:p>
            <a:pPr lvl="1"/>
            <a:r>
              <a:rPr lang="en-IN" dirty="0"/>
              <a:t>Explain the physiological and psychological changes</a:t>
            </a:r>
          </a:p>
          <a:p>
            <a:pPr lvl="1"/>
            <a:r>
              <a:rPr lang="en-IN" dirty="0"/>
              <a:t>Describe the management of Dysmenorrhea  including nursing management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599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Menometrorrhagia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IN" sz="2800" dirty="0" smtClean="0"/>
              <a:t> </a:t>
            </a:r>
            <a:r>
              <a:rPr lang="en-IN" sz="2800" dirty="0"/>
              <a:t>when </a:t>
            </a:r>
            <a:r>
              <a:rPr lang="en-IN" sz="2800" dirty="0" smtClean="0"/>
              <a:t>the bleeding </a:t>
            </a:r>
            <a:r>
              <a:rPr lang="en-IN" sz="2800" dirty="0"/>
              <a:t>is so irregular and excessive that the </a:t>
            </a:r>
            <a:r>
              <a:rPr lang="en-IN" sz="2800" dirty="0" smtClean="0"/>
              <a:t>menses (</a:t>
            </a:r>
            <a:r>
              <a:rPr lang="en-IN" sz="2800" dirty="0"/>
              <a:t>periods) cannot be identified at all</a:t>
            </a:r>
          </a:p>
        </p:txBody>
      </p:sp>
    </p:spTree>
    <p:extLst>
      <p:ext uri="{BB962C8B-B14F-4D97-AF65-F5344CB8AC3E}">
        <p14:creationId xmlns:p14="http://schemas.microsoft.com/office/powerpoint/2010/main" val="418066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Treatment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dirty="0" smtClean="0"/>
              <a:t>Treatment </a:t>
            </a:r>
            <a:r>
              <a:rPr lang="en-IN" dirty="0"/>
              <a:t>is directed to the underlying pathology.</a:t>
            </a:r>
          </a:p>
          <a:p>
            <a:pPr marL="68580" indent="0">
              <a:buNone/>
            </a:pPr>
            <a:r>
              <a:rPr lang="en-IN" b="1" dirty="0"/>
              <a:t>Malignancy is to be excluded prior to any</a:t>
            </a:r>
          </a:p>
          <a:p>
            <a:pPr marL="68580" indent="0">
              <a:buNone/>
            </a:pPr>
            <a:r>
              <a:rPr lang="en-IN" b="1" dirty="0"/>
              <a:t>definitive treatment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0695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OLIGOMENORRHEA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Definition: </a:t>
            </a:r>
            <a:endParaRPr lang="en-IN" b="1" dirty="0" smtClean="0"/>
          </a:p>
          <a:p>
            <a:pPr marL="68580" indent="0">
              <a:buNone/>
            </a:pPr>
            <a:endParaRPr lang="en-IN" b="1" dirty="0"/>
          </a:p>
          <a:p>
            <a:pPr marL="68580" indent="0">
              <a:buNone/>
            </a:pPr>
            <a:r>
              <a:rPr lang="en-IN" dirty="0" smtClean="0"/>
              <a:t>Menstrual </a:t>
            </a:r>
            <a:r>
              <a:rPr lang="en-IN" dirty="0"/>
              <a:t>bleeding occurring </a:t>
            </a:r>
            <a:r>
              <a:rPr lang="en-IN" b="1" dirty="0"/>
              <a:t>more</a:t>
            </a:r>
          </a:p>
          <a:p>
            <a:pPr marL="68580" indent="0">
              <a:buNone/>
            </a:pPr>
            <a:r>
              <a:rPr lang="en-IN" b="1" dirty="0"/>
              <a:t>than 35 days </a:t>
            </a:r>
            <a:r>
              <a:rPr lang="en-IN" dirty="0"/>
              <a:t>apart and which remains constant at</a:t>
            </a:r>
          </a:p>
          <a:p>
            <a:pPr marL="68580" indent="0">
              <a:buNone/>
            </a:pPr>
            <a:r>
              <a:rPr lang="en-IN" dirty="0"/>
              <a:t>that frequency is called </a:t>
            </a:r>
            <a:r>
              <a:rPr lang="en-IN" dirty="0" err="1" smtClean="0"/>
              <a:t>oligomenorrhea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0828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7200"/>
            <a:ext cx="7024744" cy="1713464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Common causes of </a:t>
            </a:r>
            <a:r>
              <a:rPr lang="en-IN" b="1" dirty="0" err="1"/>
              <a:t>gomeno</a:t>
            </a:r>
            <a:r>
              <a:rPr lang="en-IN" b="1" dirty="0" err="1" smtClean="0"/>
              <a:t>olirrhea</a:t>
            </a:r>
            <a:r>
              <a:rPr lang="en-IN" b="1" dirty="0"/>
              <a:t/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N" dirty="0" smtClean="0"/>
              <a:t>Age-related—during </a:t>
            </a:r>
            <a:r>
              <a:rPr lang="en-IN" dirty="0"/>
              <a:t>adolescence and </a:t>
            </a:r>
            <a:r>
              <a:rPr lang="en-IN" dirty="0" err="1"/>
              <a:t>preceeding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menopause</a:t>
            </a:r>
          </a:p>
          <a:p>
            <a:pPr marL="68580" indent="0">
              <a:buNone/>
            </a:pPr>
            <a:r>
              <a:rPr lang="en-IN" dirty="0"/>
              <a:t> </a:t>
            </a:r>
            <a:r>
              <a:rPr lang="en-IN" dirty="0" smtClean="0"/>
              <a:t>Weight-related—obesity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 Stress and exercise </a:t>
            </a:r>
            <a:r>
              <a:rPr lang="en-IN" dirty="0" smtClean="0"/>
              <a:t>related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 E </a:t>
            </a:r>
            <a:r>
              <a:rPr lang="en-IN" dirty="0" err="1"/>
              <a:t>ndocrine</a:t>
            </a:r>
            <a:r>
              <a:rPr lang="en-IN" dirty="0"/>
              <a:t> disorders—PCOS (commonest),</a:t>
            </a:r>
          </a:p>
          <a:p>
            <a:pPr marL="68580" indent="0">
              <a:buNone/>
            </a:pPr>
            <a:r>
              <a:rPr lang="en-IN" dirty="0" err="1"/>
              <a:t>hyperprolactinemia</a:t>
            </a:r>
            <a:r>
              <a:rPr lang="en-IN" dirty="0"/>
              <a:t>, hyperthyroidism </a:t>
            </a:r>
          </a:p>
          <a:p>
            <a:pPr marL="68580" indent="0">
              <a:buNone/>
            </a:pPr>
            <a:r>
              <a:rPr lang="en-IN" dirty="0"/>
              <a:t> Androgen producing </a:t>
            </a:r>
            <a:r>
              <a:rPr lang="en-IN" dirty="0" err="1"/>
              <a:t>tumors</a:t>
            </a:r>
            <a:r>
              <a:rPr lang="en-IN" dirty="0"/>
              <a:t>—ovarian, adrenal</a:t>
            </a:r>
          </a:p>
          <a:p>
            <a:pPr marL="68580" indent="0">
              <a:buNone/>
            </a:pPr>
            <a:r>
              <a:rPr lang="en-IN" dirty="0" smtClean="0"/>
              <a:t> </a:t>
            </a:r>
            <a:r>
              <a:rPr lang="en-IN" dirty="0"/>
              <a:t>Tubercular </a:t>
            </a:r>
            <a:r>
              <a:rPr lang="en-IN" dirty="0" err="1"/>
              <a:t>endometritis</a:t>
            </a:r>
            <a:r>
              <a:rPr lang="en-IN" dirty="0"/>
              <a:t>—late cases </a:t>
            </a:r>
          </a:p>
          <a:p>
            <a:pPr marL="68580" indent="0">
              <a:buNone/>
            </a:pPr>
            <a:r>
              <a:rPr lang="en-IN" dirty="0"/>
              <a:t> </a:t>
            </a:r>
            <a:r>
              <a:rPr lang="en-IN" b="1" dirty="0"/>
              <a:t>Drugs:</a:t>
            </a:r>
          </a:p>
          <a:p>
            <a:pPr marL="68580" indent="0">
              <a:buNone/>
            </a:pPr>
            <a:r>
              <a:rPr lang="en-IN" dirty="0"/>
              <a:t>• </a:t>
            </a:r>
            <a:r>
              <a:rPr lang="en-IN" dirty="0" err="1"/>
              <a:t>Phenothiazines</a:t>
            </a:r>
            <a:r>
              <a:rPr lang="en-IN" dirty="0"/>
              <a:t> • Cimetidine • Methyldopa</a:t>
            </a:r>
          </a:p>
          <a:p>
            <a:pPr marL="6858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3643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HYPOMENORRHEA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Definition: </a:t>
            </a:r>
            <a:r>
              <a:rPr lang="en-IN" dirty="0"/>
              <a:t>When the menstrual bleeding is unduly</a:t>
            </a:r>
          </a:p>
          <a:p>
            <a:pPr marL="68580" indent="0">
              <a:buNone/>
            </a:pPr>
            <a:r>
              <a:rPr lang="en-IN" dirty="0"/>
              <a:t>scanty and lasts for less than 2 days, it is called </a:t>
            </a:r>
            <a:r>
              <a:rPr lang="en-IN" dirty="0" err="1"/>
              <a:t>hypomenorrhea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6069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Causes</a:t>
            </a:r>
          </a:p>
          <a:p>
            <a:r>
              <a:rPr lang="en-IN" dirty="0"/>
              <a:t>The causes may be local (uterine </a:t>
            </a:r>
            <a:r>
              <a:rPr lang="en-IN" dirty="0" err="1" smtClean="0"/>
              <a:t>synechiae</a:t>
            </a:r>
            <a:r>
              <a:rPr lang="en-IN" dirty="0" smtClean="0"/>
              <a:t>-</a:t>
            </a:r>
            <a:r>
              <a:rPr lang="en-IN" dirty="0"/>
              <a:t>  the formation of </a:t>
            </a:r>
            <a:r>
              <a:rPr lang="en-IN" b="1" dirty="0"/>
              <a:t>intrauterine</a:t>
            </a:r>
            <a:r>
              <a:rPr lang="en-IN" dirty="0"/>
              <a:t> adhesions</a:t>
            </a:r>
            <a:r>
              <a:rPr lang="en-IN" dirty="0" smtClean="0"/>
              <a:t> or</a:t>
            </a:r>
            <a:endParaRPr lang="en-IN" dirty="0"/>
          </a:p>
          <a:p>
            <a:pPr marL="68580" indent="0">
              <a:buNone/>
            </a:pPr>
            <a:r>
              <a:rPr lang="en-IN" dirty="0" smtClean="0"/>
              <a:t>    endometrial </a:t>
            </a:r>
            <a:r>
              <a:rPr lang="en-IN" dirty="0"/>
              <a:t>tuberculosis</a:t>
            </a:r>
            <a:r>
              <a:rPr lang="en-IN" dirty="0" smtClean="0"/>
              <a:t>)</a:t>
            </a:r>
          </a:p>
          <a:p>
            <a:r>
              <a:rPr lang="en-IN" dirty="0" smtClean="0"/>
              <a:t> </a:t>
            </a:r>
            <a:r>
              <a:rPr lang="en-IN" dirty="0"/>
              <a:t>endocrinal (use of </a:t>
            </a:r>
            <a:r>
              <a:rPr lang="en-IN" dirty="0" smtClean="0"/>
              <a:t>oral contraceptives</a:t>
            </a:r>
            <a:r>
              <a:rPr lang="en-IN" dirty="0"/>
              <a:t>, thyroid dysfunction, and </a:t>
            </a:r>
            <a:r>
              <a:rPr lang="en-IN" dirty="0" smtClean="0"/>
              <a:t>premenopausal period)</a:t>
            </a:r>
          </a:p>
          <a:p>
            <a:r>
              <a:rPr lang="en-IN" dirty="0" smtClean="0"/>
              <a:t>systemic </a:t>
            </a:r>
            <a:r>
              <a:rPr lang="en-IN" dirty="0"/>
              <a:t>(malnutrition).</a:t>
            </a:r>
          </a:p>
        </p:txBody>
      </p:sp>
    </p:spTree>
    <p:extLst>
      <p:ext uri="{BB962C8B-B14F-4D97-AF65-F5344CB8AC3E}">
        <p14:creationId xmlns:p14="http://schemas.microsoft.com/office/powerpoint/2010/main" val="629867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Treat and manage underlying causes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4062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IN" sz="9600" dirty="0" smtClean="0"/>
              <a:t>    DUB</a:t>
            </a:r>
          </a:p>
          <a:p>
            <a:pPr marL="0" indent="0">
              <a:buNone/>
            </a:pPr>
            <a:r>
              <a:rPr lang="en-IN" sz="2800" dirty="0" smtClean="0"/>
              <a:t>DYSFUNTIONAL UTERENE BLEEDING</a:t>
            </a:r>
          </a:p>
        </p:txBody>
      </p:sp>
    </p:spTree>
    <p:extLst>
      <p:ext uri="{BB962C8B-B14F-4D97-AF65-F5344CB8AC3E}">
        <p14:creationId xmlns:p14="http://schemas.microsoft.com/office/powerpoint/2010/main" val="71804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4038600" cy="6096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OBJECTIVES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422" y="1371600"/>
            <a:ext cx="7706037" cy="4539623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IN" dirty="0"/>
              <a:t>Central objective</a:t>
            </a:r>
          </a:p>
          <a:p>
            <a:r>
              <a:rPr lang="en-IN" dirty="0"/>
              <a:t>At the end of the teaching session the student will gain knowledge in </a:t>
            </a:r>
            <a:r>
              <a:rPr lang="en-IN" dirty="0" err="1" smtClean="0"/>
              <a:t>dysfuntional</a:t>
            </a:r>
            <a:r>
              <a:rPr lang="en-IN" dirty="0" smtClean="0"/>
              <a:t> </a:t>
            </a:r>
            <a:r>
              <a:rPr lang="en-IN" dirty="0" err="1" smtClean="0"/>
              <a:t>uterene</a:t>
            </a:r>
            <a:r>
              <a:rPr lang="en-IN" dirty="0" smtClean="0"/>
              <a:t> bleeding </a:t>
            </a:r>
            <a:r>
              <a:rPr lang="en-IN" dirty="0"/>
              <a:t>and able to apply this knowledge into practice.</a:t>
            </a:r>
          </a:p>
          <a:p>
            <a:pPr marL="109728" indent="0">
              <a:buNone/>
            </a:pPr>
            <a:r>
              <a:rPr lang="en-IN" dirty="0"/>
              <a:t>Specific objective</a:t>
            </a:r>
          </a:p>
          <a:p>
            <a:pPr marL="109728" indent="0">
              <a:buNone/>
            </a:pPr>
            <a:r>
              <a:rPr lang="en-IN" dirty="0"/>
              <a:t>The student will be able to </a:t>
            </a:r>
          </a:p>
          <a:p>
            <a:pPr lvl="1"/>
            <a:r>
              <a:rPr lang="en-IN" dirty="0"/>
              <a:t>Define </a:t>
            </a:r>
            <a:r>
              <a:rPr lang="en-IN" dirty="0" smtClean="0"/>
              <a:t>DUB</a:t>
            </a:r>
            <a:endParaRPr lang="en-IN" dirty="0"/>
          </a:p>
          <a:p>
            <a:pPr lvl="1"/>
            <a:r>
              <a:rPr lang="en-IN" dirty="0" smtClean="0"/>
              <a:t>List causes</a:t>
            </a:r>
            <a:endParaRPr lang="en-IN" dirty="0"/>
          </a:p>
          <a:p>
            <a:pPr lvl="1"/>
            <a:r>
              <a:rPr lang="en-IN" dirty="0"/>
              <a:t>Understand the pathophysiology</a:t>
            </a:r>
          </a:p>
          <a:p>
            <a:pPr lvl="1"/>
            <a:r>
              <a:rPr lang="en-IN" dirty="0" err="1" smtClean="0"/>
              <a:t>Identif</a:t>
            </a:r>
            <a:r>
              <a:rPr lang="en-IN" dirty="0" smtClean="0"/>
              <a:t> clinical manifestations</a:t>
            </a:r>
            <a:endParaRPr lang="en-IN" dirty="0"/>
          </a:p>
          <a:p>
            <a:pPr lvl="1"/>
            <a:r>
              <a:rPr lang="en-IN" dirty="0"/>
              <a:t>Explain the physiological and psychological changes</a:t>
            </a:r>
          </a:p>
          <a:p>
            <a:pPr lvl="1"/>
            <a:r>
              <a:rPr lang="en-IN" dirty="0"/>
              <a:t>Describe the management </a:t>
            </a:r>
            <a:r>
              <a:rPr lang="en-IN" dirty="0" smtClean="0"/>
              <a:t> </a:t>
            </a:r>
            <a:r>
              <a:rPr lang="en-IN" dirty="0"/>
              <a:t>including nursing management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739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461" y="450937"/>
            <a:ext cx="7641410" cy="6012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24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228600"/>
            <a:ext cx="7024744" cy="1942064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/>
              <a:t>MENORRHAGIA (</a:t>
            </a:r>
            <a:r>
              <a:rPr lang="en-IN" b="1" dirty="0" err="1"/>
              <a:t>Syn</a:t>
            </a:r>
            <a:r>
              <a:rPr lang="en-IN" b="1" dirty="0"/>
              <a:t> : </a:t>
            </a:r>
            <a:r>
              <a:rPr lang="en-IN" b="1" dirty="0" err="1"/>
              <a:t>Hypermenorrhea</a:t>
            </a:r>
            <a:r>
              <a:rPr lang="en-IN" b="1" dirty="0"/>
              <a:t>)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/>
              <a:t>Definition</a:t>
            </a:r>
          </a:p>
          <a:p>
            <a:pPr marL="68580" indent="0">
              <a:buNone/>
            </a:pPr>
            <a:r>
              <a:rPr lang="en-IN" dirty="0" smtClean="0"/>
              <a:t>Menorrhagia is </a:t>
            </a:r>
            <a:r>
              <a:rPr lang="en-IN" dirty="0"/>
              <a:t>defined as cyclic bleeding at normal</a:t>
            </a:r>
          </a:p>
          <a:p>
            <a:pPr marL="68580" indent="0">
              <a:buNone/>
            </a:pPr>
            <a:r>
              <a:rPr lang="en-IN" dirty="0"/>
              <a:t>intervals; the bleeding is either excessive in amount</a:t>
            </a:r>
          </a:p>
          <a:p>
            <a:pPr marL="68580" indent="0">
              <a:buNone/>
            </a:pPr>
            <a:r>
              <a:rPr lang="en-IN" dirty="0"/>
              <a:t>(&gt; 80 mL) or duration (&gt;7 days) or both. The term</a:t>
            </a:r>
          </a:p>
          <a:p>
            <a:pPr marL="68580" indent="0">
              <a:buNone/>
            </a:pPr>
            <a:r>
              <a:rPr lang="en-IN" dirty="0" err="1"/>
              <a:t>menotaxis</a:t>
            </a:r>
            <a:r>
              <a:rPr lang="en-IN" dirty="0"/>
              <a:t> is often used to denote prolonged bleeding.</a:t>
            </a:r>
          </a:p>
        </p:txBody>
      </p:sp>
    </p:spTree>
    <p:extLst>
      <p:ext uri="{BB962C8B-B14F-4D97-AF65-F5344CB8AC3E}">
        <p14:creationId xmlns:p14="http://schemas.microsoft.com/office/powerpoint/2010/main" val="7791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381000"/>
            <a:ext cx="1852110" cy="1143000"/>
          </a:xfrm>
        </p:spPr>
        <p:txBody>
          <a:bodyPr/>
          <a:lstStyle/>
          <a:p>
            <a:r>
              <a:rPr lang="en-IN" dirty="0" smtClean="0"/>
              <a:t>DUB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6777317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Definition </a:t>
            </a:r>
            <a:r>
              <a:rPr lang="en-US" dirty="0"/>
              <a:t>• Abnormal uterine bleeding, in the absence of any demonstrable organic disease of the genital tract – Neoplasm – Infection – Pregnancy related </a:t>
            </a:r>
            <a:r>
              <a:rPr lang="en-US" dirty="0" smtClean="0"/>
              <a:t>complication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• </a:t>
            </a:r>
            <a:r>
              <a:rPr lang="en-US" dirty="0"/>
              <a:t>Abnormal uterine bleeding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in </a:t>
            </a:r>
            <a:r>
              <a:rPr lang="en-US" dirty="0"/>
              <a:t>the absence of genital tract pathology or medical </a:t>
            </a:r>
            <a:r>
              <a:rPr lang="en-US" dirty="0" smtClean="0"/>
              <a:t>illness no specific cause has been found.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357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NORMAL </a:t>
            </a:r>
            <a:r>
              <a:rPr lang="en-IN" dirty="0" smtClean="0"/>
              <a:t>MENSTRUATION</a:t>
            </a:r>
          </a:p>
          <a:p>
            <a:pPr marL="0" indent="0">
              <a:buNone/>
            </a:pPr>
            <a:r>
              <a:rPr lang="en-IN" dirty="0" smtClean="0"/>
              <a:t> </a:t>
            </a:r>
            <a:r>
              <a:rPr lang="en-IN" dirty="0"/>
              <a:t>• Duration of flow : 2 – 7 days – Average duration : 4 – 6 days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• </a:t>
            </a:r>
            <a:r>
              <a:rPr lang="en-IN" dirty="0"/>
              <a:t>Volume of flow : 20 – 70 ml – Average flow : 30 ml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• Cycle </a:t>
            </a:r>
            <a:r>
              <a:rPr lang="en-IN" dirty="0"/>
              <a:t>length : 24 – 35 </a:t>
            </a:r>
            <a:r>
              <a:rPr lang="en-IN" dirty="0" smtClean="0"/>
              <a:t>days </a:t>
            </a:r>
            <a:r>
              <a:rPr lang="en-IN" dirty="0"/>
              <a:t>– Average cycle length : 28 – 30 </a:t>
            </a:r>
            <a:r>
              <a:rPr lang="en-IN" dirty="0" smtClean="0"/>
              <a:t>days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	</a:t>
            </a:r>
            <a:r>
              <a:rPr lang="en-US" dirty="0" smtClean="0"/>
              <a:t>most </a:t>
            </a:r>
            <a:r>
              <a:rPr lang="en-US" dirty="0"/>
              <a:t>often shortly after menarche and at the end of the reproductive years. –20% of cases are adolescents –50% of cases in 40-50 year olds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582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44124"/>
            <a:ext cx="6686550" cy="57566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dirty="0" smtClean="0"/>
              <a:t>Physiology of normal menstruation: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Platelet adhesion formation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Formation of platelet plug to seal the bleeding vessels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localized vasoconstriction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Regeneration of endometrium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Biochemical mechanism : increased ratio of </a:t>
            </a:r>
            <a:r>
              <a:rPr lang="en-IN" dirty="0"/>
              <a:t> </a:t>
            </a:r>
            <a:r>
              <a:rPr lang="en-IN" dirty="0" smtClean="0"/>
              <a:t>PGF2 alpha and PGE2 levels of </a:t>
            </a:r>
            <a:r>
              <a:rPr lang="en-IN" dirty="0" err="1" smtClean="0"/>
              <a:t>endothelin</a:t>
            </a:r>
            <a:r>
              <a:rPr lang="en-IN" dirty="0" smtClean="0"/>
              <a:t> also increased</a:t>
            </a:r>
          </a:p>
          <a:p>
            <a:pPr>
              <a:buFont typeface="Wingdings" panose="05000000000000000000" pitchFamily="2" charset="2"/>
              <a:buChar char="v"/>
            </a:pPr>
            <a:endParaRPr lang="en-IN" dirty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Endometrial abnormalities may be primary or secondary to incoordination in the </a:t>
            </a:r>
            <a:r>
              <a:rPr lang="en-IN" dirty="0" err="1" smtClean="0"/>
              <a:t>hypothalamo</a:t>
            </a:r>
            <a:r>
              <a:rPr lang="en-IN" dirty="0" smtClean="0"/>
              <a:t> pituitary- ovarian axis.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More prevalent in –adolescence and </a:t>
            </a:r>
            <a:r>
              <a:rPr lang="en-IN" dirty="0" err="1" smtClean="0"/>
              <a:t>premenopause</a:t>
            </a:r>
            <a:r>
              <a:rPr lang="en-IN" dirty="0" smtClean="0"/>
              <a:t> or following childbirth and abortion.</a:t>
            </a:r>
          </a:p>
        </p:txBody>
      </p:sp>
    </p:spTree>
    <p:extLst>
      <p:ext uri="{BB962C8B-B14F-4D97-AF65-F5344CB8AC3E}">
        <p14:creationId xmlns:p14="http://schemas.microsoft.com/office/powerpoint/2010/main" val="96186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DUB may be associated with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            ovular(20%)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	                </a:t>
            </a:r>
            <a:r>
              <a:rPr lang="en-IN" dirty="0" err="1" smtClean="0"/>
              <a:t>Anovular</a:t>
            </a:r>
            <a:r>
              <a:rPr lang="en-IN" dirty="0" smtClean="0"/>
              <a:t>(80%)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022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Ovular bleeding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/>
              <a:t>1.polymenorrhea</a:t>
            </a:r>
          </a:p>
          <a:p>
            <a:pPr marL="0" indent="0">
              <a:buNone/>
            </a:pPr>
            <a:r>
              <a:rPr lang="en-IN" dirty="0"/>
              <a:t>Occurs following child </a:t>
            </a:r>
            <a:r>
              <a:rPr lang="en-IN" dirty="0" err="1"/>
              <a:t>birth,abortion,adolescence</a:t>
            </a:r>
            <a:r>
              <a:rPr lang="en-IN" dirty="0"/>
              <a:t> and premenopausal period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Follicular development is speeded up with resulting shortening of the follicular phase.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Due to </a:t>
            </a:r>
            <a:r>
              <a:rPr lang="en-IN" dirty="0" err="1"/>
              <a:t>hyperstimulation</a:t>
            </a:r>
            <a:r>
              <a:rPr lang="en-IN" dirty="0"/>
              <a:t> of follicular growth by FSH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548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/>
              <a:t>2.Oligomenorrhea</a:t>
            </a:r>
          </a:p>
          <a:p>
            <a:pPr marL="0" indent="0">
              <a:buNone/>
            </a:pPr>
            <a:r>
              <a:rPr lang="en-IN" dirty="0"/>
              <a:t>May be seen in adolescence and preceding menopause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Disturbance may be due to ovarian unresponsiveness to FSH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Prolongation of the </a:t>
            </a:r>
            <a:r>
              <a:rPr lang="en-IN" dirty="0" err="1"/>
              <a:t>proliferatory</a:t>
            </a:r>
            <a:r>
              <a:rPr lang="en-IN" dirty="0"/>
              <a:t> phase with normal secretory phase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11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/>
              <a:t>3.Functional Menorrhagia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/>
              <a:t>Irregular shedding of the </a:t>
            </a:r>
            <a:r>
              <a:rPr lang="en-IN" b="1" dirty="0" err="1"/>
              <a:t>endomertrium</a:t>
            </a:r>
            <a:endParaRPr lang="en-IN" b="1" dirty="0"/>
          </a:p>
          <a:p>
            <a:pPr marL="0" indent="0">
              <a:buNone/>
            </a:pPr>
            <a:r>
              <a:rPr lang="en-IN" dirty="0"/>
              <a:t>Usually met in extremes of reproductive period</a:t>
            </a:r>
          </a:p>
          <a:p>
            <a:pPr marL="0" indent="0">
              <a:buNone/>
            </a:pPr>
            <a:r>
              <a:rPr lang="en-IN" dirty="0"/>
              <a:t>Normal regeneration occurs by 3</a:t>
            </a:r>
            <a:r>
              <a:rPr lang="en-IN" baseline="30000" dirty="0"/>
              <a:t>rd</a:t>
            </a:r>
            <a:r>
              <a:rPr lang="en-IN" dirty="0"/>
              <a:t>  day of </a:t>
            </a:r>
            <a:r>
              <a:rPr lang="en-IN" dirty="0" smtClean="0"/>
              <a:t>menstruation</a:t>
            </a:r>
          </a:p>
          <a:p>
            <a:pPr marL="0" indent="0">
              <a:buNone/>
            </a:pPr>
            <a:r>
              <a:rPr lang="en-IN" dirty="0"/>
              <a:t>Desquamation continues for a viable period with failure in regeneration of endometrium.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161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6686550" cy="5563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/>
              <a:t>Causes: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 smtClean="0"/>
              <a:t>Incomplete withdrawal of LH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 smtClean="0"/>
              <a:t>Incomplete atrophy of the corpus </a:t>
            </a:r>
            <a:r>
              <a:rPr lang="en-IN" dirty="0" err="1" smtClean="0"/>
              <a:t>luteum</a:t>
            </a:r>
            <a:endParaRPr lang="en-IN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IN" dirty="0" smtClean="0"/>
              <a:t>Persistent secretion of progesterone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Persistent LH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Inhibition of FSH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Suppress the ripening follicle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Less </a:t>
            </a:r>
            <a:r>
              <a:rPr lang="en-IN" dirty="0" err="1" smtClean="0"/>
              <a:t>estrogen</a:t>
            </a:r>
            <a:r>
              <a:rPr lang="en-IN" dirty="0" smtClean="0"/>
              <a:t> causes less regeneration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err="1" smtClean="0"/>
              <a:t>Irrgular</a:t>
            </a:r>
            <a:r>
              <a:rPr lang="en-IN" b="1" dirty="0" smtClean="0"/>
              <a:t> </a:t>
            </a:r>
            <a:r>
              <a:rPr lang="en-IN" b="1" dirty="0"/>
              <a:t>ripening of the </a:t>
            </a:r>
            <a:r>
              <a:rPr lang="en-IN" b="1" dirty="0" smtClean="0"/>
              <a:t>endometrium: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 smtClean="0"/>
              <a:t>Secretion of both </a:t>
            </a:r>
            <a:r>
              <a:rPr lang="en-IN" dirty="0" err="1" smtClean="0"/>
              <a:t>estrogen</a:t>
            </a:r>
            <a:r>
              <a:rPr lang="en-IN" dirty="0" smtClean="0"/>
              <a:t> and progesterone is inadequate to support the endometrial growth.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580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/>
              <a:t>Anovular</a:t>
            </a:r>
            <a:r>
              <a:rPr lang="en-IN" dirty="0"/>
              <a:t> bleeding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smtClean="0"/>
              <a:t>1.Menorrhagia</a:t>
            </a:r>
          </a:p>
          <a:p>
            <a:pPr marL="0" indent="0">
              <a:buNone/>
            </a:pPr>
            <a:r>
              <a:rPr lang="en-IN" dirty="0" smtClean="0"/>
              <a:t>Usually </a:t>
            </a:r>
            <a:r>
              <a:rPr lang="en-IN" dirty="0" err="1" smtClean="0"/>
              <a:t>excessiveAbsence</a:t>
            </a:r>
            <a:r>
              <a:rPr lang="en-IN" dirty="0" smtClean="0"/>
              <a:t> of growth limiting progesterone due to </a:t>
            </a:r>
            <a:r>
              <a:rPr lang="en-IN" dirty="0" err="1" smtClean="0"/>
              <a:t>anovulation,the</a:t>
            </a:r>
            <a:r>
              <a:rPr lang="en-IN" dirty="0" smtClean="0"/>
              <a:t> endometrial growth is under the influence of </a:t>
            </a:r>
            <a:r>
              <a:rPr lang="en-IN" dirty="0" err="1" smtClean="0"/>
              <a:t>estrogen</a:t>
            </a:r>
            <a:r>
              <a:rPr lang="en-IN" dirty="0" smtClean="0"/>
              <a:t> </a:t>
            </a:r>
            <a:r>
              <a:rPr lang="en-IN" dirty="0" err="1" smtClean="0"/>
              <a:t>througout</a:t>
            </a:r>
            <a:r>
              <a:rPr lang="en-IN" dirty="0" smtClean="0"/>
              <a:t> the cycle </a:t>
            </a:r>
          </a:p>
          <a:p>
            <a:pPr marL="0" indent="0">
              <a:buNone/>
            </a:pPr>
            <a:r>
              <a:rPr lang="en-IN" dirty="0" smtClean="0"/>
              <a:t>Inadequate structural stromal support and endometrium fragile</a:t>
            </a:r>
          </a:p>
          <a:p>
            <a:pPr marL="0" indent="0">
              <a:buNone/>
            </a:pPr>
            <a:r>
              <a:rPr lang="en-IN" dirty="0" smtClean="0"/>
              <a:t>Fragile endometrium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275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b="1" dirty="0" smtClean="0"/>
              <a:t>Cystic glandular hyperplasia:</a:t>
            </a:r>
          </a:p>
          <a:p>
            <a:pPr marL="0" indent="0">
              <a:buNone/>
            </a:pPr>
            <a:r>
              <a:rPr lang="en-IN" dirty="0" smtClean="0"/>
              <a:t>Usually met premenopausal women</a:t>
            </a:r>
          </a:p>
          <a:p>
            <a:pPr marL="0" indent="0">
              <a:buNone/>
            </a:pPr>
            <a:r>
              <a:rPr lang="en-IN" b="1" dirty="0" smtClean="0"/>
              <a:t>Change in the uterus:</a:t>
            </a:r>
          </a:p>
          <a:p>
            <a:pPr marL="0" indent="0">
              <a:buNone/>
            </a:pPr>
            <a:r>
              <a:rPr lang="en-IN" dirty="0" err="1" smtClean="0"/>
              <a:t>Myohyperplasia</a:t>
            </a:r>
            <a:r>
              <a:rPr lang="en-IN" dirty="0" smtClean="0"/>
              <a:t> with symmetrical enlargement </a:t>
            </a:r>
          </a:p>
          <a:p>
            <a:pPr marL="0" indent="0">
              <a:buNone/>
            </a:pPr>
            <a:r>
              <a:rPr lang="en-IN" dirty="0" smtClean="0"/>
              <a:t>Hypertrophy of muscles</a:t>
            </a:r>
          </a:p>
          <a:p>
            <a:pPr marL="0" indent="0">
              <a:buNone/>
            </a:pPr>
            <a:r>
              <a:rPr lang="en-IN" dirty="0" smtClean="0"/>
              <a:t>Endometrium looks thick congested and often </a:t>
            </a:r>
            <a:r>
              <a:rPr lang="en-IN" dirty="0" err="1" smtClean="0"/>
              <a:t>polypoidal</a:t>
            </a:r>
            <a:endParaRPr lang="en-IN" dirty="0" smtClean="0"/>
          </a:p>
          <a:p>
            <a:pPr marL="0" indent="0">
              <a:buNone/>
            </a:pPr>
            <a:r>
              <a:rPr lang="en-IN" b="1" dirty="0" smtClean="0"/>
              <a:t>Changes in the ovary:</a:t>
            </a:r>
          </a:p>
          <a:p>
            <a:pPr marL="0" indent="0">
              <a:buNone/>
            </a:pPr>
            <a:r>
              <a:rPr lang="en-IN" dirty="0" smtClean="0"/>
              <a:t>Cystic changes…single or multiple cysts</a:t>
            </a:r>
          </a:p>
          <a:p>
            <a:pPr marL="0" indent="0">
              <a:buNone/>
            </a:pPr>
            <a:r>
              <a:rPr lang="en-IN" dirty="0" smtClean="0"/>
              <a:t>Contains </a:t>
            </a:r>
            <a:r>
              <a:rPr lang="en-IN" dirty="0" err="1" smtClean="0"/>
              <a:t>estrogen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No evidence of corpus </a:t>
            </a:r>
            <a:r>
              <a:rPr lang="en-IN" dirty="0" err="1" smtClean="0"/>
              <a:t>luteum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59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Causes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b="1" dirty="0" smtClean="0"/>
              <a:t> </a:t>
            </a:r>
            <a:r>
              <a:rPr lang="en-IN" dirty="0"/>
              <a:t>Menorrhagia is a symptom of </a:t>
            </a:r>
            <a:r>
              <a:rPr lang="en-IN" dirty="0" smtClean="0"/>
              <a:t>some</a:t>
            </a:r>
          </a:p>
          <a:p>
            <a:pPr marL="68580" indent="0">
              <a:buNone/>
            </a:pPr>
            <a:r>
              <a:rPr lang="en-IN" dirty="0" smtClean="0"/>
              <a:t>underlying pathology—</a:t>
            </a:r>
          </a:p>
          <a:p>
            <a:r>
              <a:rPr lang="en-IN" dirty="0"/>
              <a:t> </a:t>
            </a:r>
            <a:r>
              <a:rPr lang="en-IN" dirty="0" smtClean="0"/>
              <a:t>    organic </a:t>
            </a:r>
          </a:p>
          <a:p>
            <a:r>
              <a:rPr lang="en-IN" dirty="0" smtClean="0"/>
              <a:t>     functional.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922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Confusion in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591" y="2133601"/>
            <a:ext cx="7730868" cy="4563035"/>
          </a:xfrm>
        </p:spPr>
        <p:txBody>
          <a:bodyPr/>
          <a:lstStyle/>
          <a:p>
            <a:r>
              <a:rPr lang="en-IN" dirty="0" smtClean="0"/>
              <a:t>Confused with disturbed uterine pregnancy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528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Investigations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/>
              <a:t>Aims </a:t>
            </a:r>
            <a:r>
              <a:rPr lang="en-IN" dirty="0" smtClean="0"/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to confirm the menstrual abnormality as stated by the patient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To exclude the systemic ,iatrogenic and organic  pelvic pathology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To identify the possible aetiology of DUB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To work out the definite therapy protocol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416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58150" cy="5032681"/>
          </a:xfrm>
        </p:spPr>
        <p:txBody>
          <a:bodyPr>
            <a:normAutofit/>
          </a:bodyPr>
          <a:lstStyle/>
          <a:p>
            <a:r>
              <a:rPr lang="en-IN" b="1" dirty="0" smtClean="0"/>
              <a:t>History</a:t>
            </a:r>
          </a:p>
          <a:p>
            <a:pPr marL="0" indent="0">
              <a:buNone/>
            </a:pPr>
            <a:r>
              <a:rPr lang="en-IN" dirty="0" smtClean="0"/>
              <a:t>Confirm that the bleeding is from the vagina</a:t>
            </a:r>
          </a:p>
          <a:p>
            <a:pPr marL="0" indent="0">
              <a:buNone/>
            </a:pPr>
            <a:r>
              <a:rPr lang="en-IN" dirty="0" smtClean="0"/>
              <a:t>Assess the number of </a:t>
            </a:r>
            <a:r>
              <a:rPr lang="en-IN" dirty="0" err="1" smtClean="0"/>
              <a:t>pads,passage</a:t>
            </a:r>
            <a:r>
              <a:rPr lang="en-IN" dirty="0" smtClean="0"/>
              <a:t> of </a:t>
            </a:r>
            <a:r>
              <a:rPr lang="en-IN" dirty="0" err="1" smtClean="0"/>
              <a:t>clots,duration,nature,relation</a:t>
            </a:r>
            <a:r>
              <a:rPr lang="en-IN" dirty="0" smtClean="0"/>
              <a:t> to puberty</a:t>
            </a:r>
          </a:p>
          <a:p>
            <a:pPr marL="0" indent="0">
              <a:buNone/>
            </a:pPr>
            <a:r>
              <a:rPr lang="en-IN" dirty="0" smtClean="0"/>
              <a:t>Admit the patient during periods</a:t>
            </a:r>
          </a:p>
          <a:p>
            <a:pPr marL="0" indent="0">
              <a:buNone/>
            </a:pPr>
            <a:r>
              <a:rPr lang="en-IN" dirty="0" smtClean="0"/>
              <a:t>Only 50 % have </a:t>
            </a:r>
            <a:r>
              <a:rPr lang="en-IN" dirty="0" err="1" smtClean="0"/>
              <a:t>exceesive</a:t>
            </a:r>
            <a:r>
              <a:rPr lang="en-IN" dirty="0" smtClean="0"/>
              <a:t> </a:t>
            </a:r>
            <a:r>
              <a:rPr lang="en-IN" dirty="0" err="1" smtClean="0"/>
              <a:t>blodd</a:t>
            </a:r>
            <a:r>
              <a:rPr lang="en-IN" dirty="0" smtClean="0"/>
              <a:t> loss</a:t>
            </a:r>
          </a:p>
          <a:p>
            <a:pPr marL="0" indent="0">
              <a:buNone/>
            </a:pPr>
            <a:r>
              <a:rPr lang="en-IN" dirty="0" smtClean="0"/>
              <a:t>Nature of the cyclic (cyclic or acyclic) emotional upset/ psychological upset</a:t>
            </a:r>
          </a:p>
          <a:p>
            <a:pPr marL="0" indent="0">
              <a:buNone/>
            </a:pPr>
            <a:r>
              <a:rPr lang="en-IN" dirty="0" smtClean="0"/>
              <a:t>Use of contraceptives</a:t>
            </a:r>
          </a:p>
          <a:p>
            <a:r>
              <a:rPr lang="en-IN" b="1" dirty="0" smtClean="0"/>
              <a:t>Internal examination</a:t>
            </a:r>
          </a:p>
          <a:p>
            <a:pPr marL="0" indent="0">
              <a:buNone/>
            </a:pPr>
            <a:r>
              <a:rPr lang="en-IN" dirty="0" smtClean="0"/>
              <a:t>Bimanual examination including </a:t>
            </a:r>
            <a:r>
              <a:rPr lang="en-IN" dirty="0" err="1" smtClean="0"/>
              <a:t>speculam</a:t>
            </a:r>
            <a:r>
              <a:rPr lang="en-IN" dirty="0" smtClean="0"/>
              <a:t> examination</a:t>
            </a:r>
          </a:p>
          <a:p>
            <a:endParaRPr lang="en-IN" dirty="0" smtClean="0"/>
          </a:p>
          <a:p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59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b="1" dirty="0"/>
              <a:t>Special investigations</a:t>
            </a:r>
            <a:r>
              <a:rPr lang="en-IN" dirty="0"/>
              <a:t>:</a:t>
            </a:r>
          </a:p>
          <a:p>
            <a:pPr marL="0" indent="0">
              <a:buNone/>
            </a:pPr>
            <a:r>
              <a:rPr lang="en-IN" dirty="0"/>
              <a:t>Blood values like </a:t>
            </a:r>
            <a:r>
              <a:rPr lang="en-IN" dirty="0" err="1"/>
              <a:t>hb</a:t>
            </a:r>
            <a:r>
              <a:rPr lang="en-IN" dirty="0"/>
              <a:t>%, platelet </a:t>
            </a:r>
            <a:r>
              <a:rPr lang="en-IN" dirty="0" err="1"/>
              <a:t>count,prothrombin</a:t>
            </a:r>
            <a:r>
              <a:rPr lang="en-IN" dirty="0"/>
              <a:t> time ,bleeding time,TSH,T3 T4(thyroid dysfunction)</a:t>
            </a:r>
          </a:p>
          <a:p>
            <a:r>
              <a:rPr lang="en-IN" b="1" dirty="0"/>
              <a:t>Ultrasound and </a:t>
            </a:r>
            <a:r>
              <a:rPr lang="en-IN" b="1" dirty="0" err="1"/>
              <a:t>color</a:t>
            </a:r>
            <a:r>
              <a:rPr lang="en-IN" b="1" dirty="0"/>
              <a:t> Doppler</a:t>
            </a:r>
            <a:r>
              <a:rPr lang="en-IN" dirty="0"/>
              <a:t>: finding of endometrial hyperplasia are:</a:t>
            </a:r>
          </a:p>
          <a:p>
            <a:pPr marL="0" indent="0">
              <a:buNone/>
            </a:pPr>
            <a:r>
              <a:rPr lang="en-IN" dirty="0"/>
              <a:t>Endometrial thickness</a:t>
            </a:r>
          </a:p>
          <a:p>
            <a:pPr marL="0" indent="0">
              <a:buNone/>
            </a:pPr>
            <a:r>
              <a:rPr lang="en-IN" dirty="0" err="1"/>
              <a:t>Hyperechoic</a:t>
            </a:r>
            <a:r>
              <a:rPr lang="en-IN" dirty="0"/>
              <a:t> and regular outline</a:t>
            </a:r>
          </a:p>
          <a:p>
            <a:pPr marL="0" indent="0">
              <a:buNone/>
            </a:pPr>
            <a:r>
              <a:rPr lang="en-IN" b="1" dirty="0"/>
              <a:t>Angiogenesis and </a:t>
            </a:r>
            <a:r>
              <a:rPr lang="en-IN" b="1" dirty="0" err="1"/>
              <a:t>neovascular</a:t>
            </a:r>
            <a:r>
              <a:rPr lang="en-IN" b="1" dirty="0"/>
              <a:t> study</a:t>
            </a:r>
          </a:p>
          <a:p>
            <a:r>
              <a:rPr lang="en-IN" b="1" dirty="0"/>
              <a:t>TVS( </a:t>
            </a:r>
            <a:r>
              <a:rPr lang="en-IN" dirty="0"/>
              <a:t>detect  anatomical abnormality</a:t>
            </a:r>
            <a:r>
              <a:rPr lang="en-IN" b="1" dirty="0"/>
              <a:t>)</a:t>
            </a:r>
          </a:p>
          <a:p>
            <a:r>
              <a:rPr lang="en-IN" b="1" dirty="0"/>
              <a:t>saline infusion </a:t>
            </a:r>
            <a:r>
              <a:rPr lang="en-IN" b="1" dirty="0" err="1"/>
              <a:t>sonography</a:t>
            </a:r>
            <a:r>
              <a:rPr lang="en-IN" dirty="0"/>
              <a:t>(To diagnose endometrial </a:t>
            </a:r>
            <a:r>
              <a:rPr lang="en-IN" dirty="0" err="1"/>
              <a:t>polyp,submucous</a:t>
            </a:r>
            <a:r>
              <a:rPr lang="en-IN" dirty="0"/>
              <a:t> fibroid and uterine abnormality)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79219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4812"/>
            <a:ext cx="6686550" cy="5736410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 smtClean="0"/>
              <a:t>Hysteroscopy </a:t>
            </a:r>
          </a:p>
          <a:p>
            <a:pPr marL="0" indent="0">
              <a:buNone/>
            </a:pPr>
            <a:r>
              <a:rPr lang="en-IN" dirty="0" smtClean="0"/>
              <a:t>Endometrial lesion</a:t>
            </a:r>
          </a:p>
          <a:p>
            <a:pPr marL="0" indent="0">
              <a:buNone/>
            </a:pPr>
            <a:r>
              <a:rPr lang="en-IN" dirty="0" smtClean="0"/>
              <a:t>Find out missing area by blind curettage</a:t>
            </a:r>
          </a:p>
          <a:p>
            <a:pPr marL="0" indent="0">
              <a:buNone/>
            </a:pPr>
            <a:r>
              <a:rPr lang="en-IN" dirty="0" smtClean="0"/>
              <a:t>Done in O P</a:t>
            </a:r>
          </a:p>
          <a:p>
            <a:r>
              <a:rPr lang="en-IN" b="1" dirty="0"/>
              <a:t>E</a:t>
            </a:r>
            <a:r>
              <a:rPr lang="en-IN" b="1" dirty="0" smtClean="0"/>
              <a:t>ndometrial sampling </a:t>
            </a:r>
          </a:p>
          <a:p>
            <a:pPr marL="0" indent="0">
              <a:buNone/>
            </a:pPr>
            <a:r>
              <a:rPr lang="en-IN" dirty="0" err="1" smtClean="0"/>
              <a:t>Pipelle</a:t>
            </a:r>
            <a:r>
              <a:rPr lang="en-IN" dirty="0" smtClean="0"/>
              <a:t> sampler </a:t>
            </a:r>
            <a:endParaRPr lang="en-IN" dirty="0"/>
          </a:p>
          <a:p>
            <a:pPr marL="0" indent="0">
              <a:buNone/>
            </a:pPr>
            <a:r>
              <a:rPr lang="en-IN" dirty="0" smtClean="0"/>
              <a:t>Intra uterine pathology </a:t>
            </a:r>
            <a:r>
              <a:rPr lang="en-IN" dirty="0" err="1" smtClean="0"/>
              <a:t>ca</a:t>
            </a:r>
            <a:r>
              <a:rPr lang="en-IN" dirty="0" smtClean="0"/>
              <a:t> not be detected</a:t>
            </a:r>
          </a:p>
          <a:p>
            <a:r>
              <a:rPr lang="en-IN" b="1" dirty="0" err="1" smtClean="0"/>
              <a:t>Laproscopy</a:t>
            </a:r>
            <a:endParaRPr lang="en-IN" b="1" dirty="0" smtClean="0"/>
          </a:p>
          <a:p>
            <a:pPr marL="0" indent="0">
              <a:buNone/>
            </a:pPr>
            <a:r>
              <a:rPr lang="en-IN" dirty="0" smtClean="0"/>
              <a:t>Exclude unsuspected pelvic pathology such as </a:t>
            </a:r>
            <a:r>
              <a:rPr lang="en-IN" dirty="0" err="1" smtClean="0"/>
              <a:t>endometriosis,PID,ovarian</a:t>
            </a:r>
            <a:r>
              <a:rPr lang="en-IN" dirty="0" smtClean="0"/>
              <a:t> tumour.</a:t>
            </a:r>
            <a:endParaRPr lang="en-IN" b="1" dirty="0" smtClean="0"/>
          </a:p>
          <a:p>
            <a:r>
              <a:rPr lang="en-IN" b="1" dirty="0" smtClean="0"/>
              <a:t>Diagnostic uterine </a:t>
            </a:r>
            <a:r>
              <a:rPr lang="en-IN" b="1" dirty="0" err="1" smtClean="0"/>
              <a:t>curattege</a:t>
            </a:r>
            <a:endParaRPr lang="en-IN" b="1" dirty="0" smtClean="0"/>
          </a:p>
          <a:p>
            <a:pPr marL="0" indent="0">
              <a:buNone/>
            </a:pPr>
            <a:r>
              <a:rPr lang="en-IN" dirty="0" smtClean="0"/>
              <a:t>Exclude organic </a:t>
            </a:r>
            <a:r>
              <a:rPr lang="en-IN" dirty="0" err="1" smtClean="0"/>
              <a:t>leision</a:t>
            </a:r>
            <a:r>
              <a:rPr lang="en-IN" dirty="0" smtClean="0"/>
              <a:t> in the </a:t>
            </a:r>
            <a:r>
              <a:rPr lang="en-IN" dirty="0" err="1" smtClean="0"/>
              <a:t>endometrium,endometrial</a:t>
            </a:r>
            <a:r>
              <a:rPr lang="en-IN" dirty="0" smtClean="0"/>
              <a:t> polyp</a:t>
            </a:r>
          </a:p>
          <a:p>
            <a:pPr marL="0" indent="0">
              <a:buNone/>
            </a:pPr>
            <a:r>
              <a:rPr lang="en-IN" dirty="0" smtClean="0"/>
              <a:t>Determine the functional endometrium</a:t>
            </a:r>
          </a:p>
          <a:p>
            <a:pPr marL="0" indent="0">
              <a:buNone/>
            </a:pPr>
            <a:r>
              <a:rPr lang="en-IN" dirty="0" smtClean="0"/>
              <a:t>Have incidental therapeutic effect</a:t>
            </a:r>
          </a:p>
          <a:p>
            <a:pPr marL="0" indent="0">
              <a:buNone/>
            </a:pPr>
            <a:endParaRPr lang="en-IN" b="1" dirty="0" smtClean="0"/>
          </a:p>
          <a:p>
            <a:pPr marL="0" indent="0">
              <a:buNone/>
            </a:pPr>
            <a:endParaRPr lang="en-IN" b="1" dirty="0" smtClean="0"/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97912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Child bearing period : D &amp; C should be done if acyclic bleeding</a:t>
            </a:r>
          </a:p>
          <a:p>
            <a:r>
              <a:rPr lang="en-IN" dirty="0" smtClean="0"/>
              <a:t>Pre-Menopausal: D &amp; C is mandatory Prior to any therapy to exclude malignancy</a:t>
            </a:r>
          </a:p>
          <a:p>
            <a:r>
              <a:rPr lang="en-IN" dirty="0" smtClean="0"/>
              <a:t>Post-Menopausal period: mandatory to exclude </a:t>
            </a:r>
            <a:r>
              <a:rPr lang="en-IN" dirty="0" err="1" smtClean="0"/>
              <a:t>malignancy,send</a:t>
            </a:r>
            <a:r>
              <a:rPr lang="en-IN" dirty="0" smtClean="0"/>
              <a:t>  for </a:t>
            </a:r>
            <a:r>
              <a:rPr lang="en-IN" dirty="0" err="1" smtClean="0"/>
              <a:t>histopathological</a:t>
            </a:r>
            <a:r>
              <a:rPr lang="en-IN" dirty="0" smtClean="0"/>
              <a:t> examination</a:t>
            </a:r>
          </a:p>
        </p:txBody>
      </p:sp>
    </p:spTree>
    <p:extLst>
      <p:ext uri="{BB962C8B-B14F-4D97-AF65-F5344CB8AC3E}">
        <p14:creationId xmlns:p14="http://schemas.microsoft.com/office/powerpoint/2010/main" val="139811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82388"/>
            <a:ext cx="6686550" cy="5628834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Management</a:t>
            </a:r>
          </a:p>
          <a:p>
            <a:pPr marL="0" indent="0">
              <a:buNone/>
            </a:pPr>
            <a:r>
              <a:rPr lang="en-IN" dirty="0" smtClean="0"/>
              <a:t>Because of diverse </a:t>
            </a:r>
            <a:r>
              <a:rPr lang="en-IN" dirty="0" err="1" smtClean="0"/>
              <a:t>etiopathology</a:t>
            </a:r>
            <a:r>
              <a:rPr lang="en-IN" dirty="0" smtClean="0"/>
              <a:t> of DUB in different phases of woman’s life management protocols have been grouped accordingly</a:t>
            </a:r>
          </a:p>
          <a:p>
            <a:r>
              <a:rPr lang="en-IN" dirty="0" smtClean="0"/>
              <a:t>Pubertal and adolescent menorrhagia</a:t>
            </a:r>
          </a:p>
          <a:p>
            <a:r>
              <a:rPr lang="en-IN" dirty="0" smtClean="0"/>
              <a:t>Reproductive period</a:t>
            </a:r>
          </a:p>
          <a:p>
            <a:r>
              <a:rPr lang="en-IN" dirty="0" smtClean="0"/>
              <a:t>Premenopausal </a:t>
            </a:r>
          </a:p>
          <a:p>
            <a:r>
              <a:rPr lang="en-IN" dirty="0" smtClean="0"/>
              <a:t>postmenopausal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 smtClean="0"/>
              <a:t>REPRODUCTIVE PERIOD</a:t>
            </a:r>
          </a:p>
          <a:p>
            <a:r>
              <a:rPr lang="en-IN" dirty="0" smtClean="0"/>
              <a:t>General </a:t>
            </a:r>
          </a:p>
          <a:p>
            <a:r>
              <a:rPr lang="en-IN" dirty="0" smtClean="0"/>
              <a:t>Medical</a:t>
            </a:r>
          </a:p>
          <a:p>
            <a:r>
              <a:rPr lang="en-IN" dirty="0" smtClean="0"/>
              <a:t>Hormones</a:t>
            </a:r>
          </a:p>
          <a:p>
            <a:pPr marL="0" indent="0">
              <a:buNone/>
            </a:pPr>
            <a:r>
              <a:rPr lang="en-IN" dirty="0" err="1" smtClean="0"/>
              <a:t>Progestins-Norethisterone</a:t>
            </a:r>
            <a:r>
              <a:rPr lang="en-IN" dirty="0" smtClean="0"/>
              <a:t> </a:t>
            </a:r>
            <a:r>
              <a:rPr lang="en-IN" dirty="0" err="1" smtClean="0"/>
              <a:t>acetate,medroxy</a:t>
            </a:r>
            <a:r>
              <a:rPr lang="en-IN" dirty="0" smtClean="0"/>
              <a:t> progesterone</a:t>
            </a:r>
          </a:p>
          <a:p>
            <a:pPr marL="0" indent="0">
              <a:buNone/>
            </a:pPr>
            <a:endParaRPr lang="en-IN" dirty="0" smtClean="0"/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3920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88261"/>
            <a:ext cx="6686550" cy="5722963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General:</a:t>
            </a:r>
          </a:p>
          <a:p>
            <a:pPr marL="0" indent="0">
              <a:buNone/>
            </a:pPr>
            <a:r>
              <a:rPr lang="en-IN" dirty="0" smtClean="0"/>
              <a:t>Rest</a:t>
            </a:r>
          </a:p>
          <a:p>
            <a:pPr marL="0" indent="0">
              <a:buNone/>
            </a:pPr>
            <a:r>
              <a:rPr lang="en-IN" dirty="0" smtClean="0"/>
              <a:t>Assurance and sympathetic handling </a:t>
            </a:r>
          </a:p>
          <a:p>
            <a:pPr marL="0" indent="0">
              <a:buNone/>
            </a:pPr>
            <a:r>
              <a:rPr lang="en-IN" dirty="0" smtClean="0"/>
              <a:t>anaemia should be corrected</a:t>
            </a:r>
          </a:p>
          <a:p>
            <a:pPr marL="0" indent="0">
              <a:buNone/>
            </a:pPr>
            <a:r>
              <a:rPr lang="en-IN" dirty="0" smtClean="0"/>
              <a:t>Endocrinal abnormalities should be investigated and treated</a:t>
            </a:r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Medical management of DUB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Hormones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err="1" smtClean="0"/>
              <a:t>Progestins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The preparations used are: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Cyclic therapy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Continuous therapy</a:t>
            </a:r>
          </a:p>
          <a:p>
            <a:pPr marL="0" indent="0">
              <a:buNone/>
            </a:pPr>
            <a:r>
              <a:rPr lang="en-IN" dirty="0" smtClean="0"/>
              <a:t>To stop bleeding and regulate the cycles: </a:t>
            </a:r>
            <a:r>
              <a:rPr lang="en-IN" dirty="0" err="1" smtClean="0"/>
              <a:t>norethisteronr</a:t>
            </a:r>
            <a:r>
              <a:rPr lang="en-IN" dirty="0" smtClean="0"/>
              <a:t> preparations are used thrice daily till bleeding stops</a:t>
            </a:r>
          </a:p>
        </p:txBody>
      </p:sp>
    </p:spTree>
    <p:extLst>
      <p:ext uri="{BB962C8B-B14F-4D97-AF65-F5344CB8AC3E}">
        <p14:creationId xmlns:p14="http://schemas.microsoft.com/office/powerpoint/2010/main" val="174589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27000"/>
            <a:ext cx="6686550" cy="5784222"/>
          </a:xfrm>
        </p:spPr>
        <p:txBody>
          <a:bodyPr>
            <a:normAutofit/>
          </a:bodyPr>
          <a:lstStyle/>
          <a:p>
            <a:r>
              <a:rPr lang="en-IN" dirty="0" smtClean="0"/>
              <a:t>Cyclic therapy</a:t>
            </a:r>
          </a:p>
          <a:p>
            <a:pPr marL="0" indent="0">
              <a:buNone/>
            </a:pPr>
            <a:r>
              <a:rPr lang="en-IN" b="1" dirty="0" smtClean="0">
                <a:solidFill>
                  <a:srgbClr val="FF0000"/>
                </a:solidFill>
              </a:rPr>
              <a:t>5</a:t>
            </a:r>
            <a:r>
              <a:rPr lang="en-IN" b="1" baseline="30000" dirty="0" smtClean="0">
                <a:solidFill>
                  <a:srgbClr val="FF0000"/>
                </a:solidFill>
              </a:rPr>
              <a:t>th</a:t>
            </a:r>
            <a:r>
              <a:rPr lang="en-IN" b="1" dirty="0" smtClean="0">
                <a:solidFill>
                  <a:srgbClr val="FF0000"/>
                </a:solidFill>
              </a:rPr>
              <a:t> -25</a:t>
            </a:r>
            <a:r>
              <a:rPr lang="en-IN" b="1" baseline="30000" dirty="0" smtClean="0">
                <a:solidFill>
                  <a:srgbClr val="FF0000"/>
                </a:solidFill>
              </a:rPr>
              <a:t>th</a:t>
            </a:r>
            <a:r>
              <a:rPr lang="en-IN" b="1" dirty="0" smtClean="0">
                <a:solidFill>
                  <a:srgbClr val="FF0000"/>
                </a:solidFill>
              </a:rPr>
              <a:t>  day course</a:t>
            </a:r>
          </a:p>
          <a:p>
            <a:pPr marL="0" indent="0">
              <a:buNone/>
            </a:pPr>
            <a:r>
              <a:rPr lang="en-IN" dirty="0" smtClean="0"/>
              <a:t>In ovular bleeding  low dose combined oral pills are effective  when given from 5</a:t>
            </a:r>
            <a:r>
              <a:rPr lang="en-IN" baseline="30000" dirty="0" smtClean="0"/>
              <a:t>th</a:t>
            </a:r>
            <a:r>
              <a:rPr lang="en-IN" dirty="0" smtClean="0"/>
              <a:t> to 25</a:t>
            </a:r>
            <a:r>
              <a:rPr lang="en-IN" baseline="30000" dirty="0" smtClean="0"/>
              <a:t>th</a:t>
            </a:r>
            <a:r>
              <a:rPr lang="en-IN" dirty="0" smtClean="0"/>
              <a:t> day of cycle for 3 consecutive cycles.</a:t>
            </a:r>
          </a:p>
          <a:p>
            <a:pPr marL="0" indent="0">
              <a:buNone/>
            </a:pPr>
            <a:r>
              <a:rPr lang="en-IN" dirty="0" smtClean="0"/>
              <a:t>More effective when compared to progesterone therapy.</a:t>
            </a:r>
          </a:p>
          <a:p>
            <a:pPr marL="0" indent="0">
              <a:buNone/>
            </a:pPr>
            <a:r>
              <a:rPr lang="en-IN" b="1" dirty="0" smtClean="0">
                <a:solidFill>
                  <a:srgbClr val="FF0000"/>
                </a:solidFill>
              </a:rPr>
              <a:t>15</a:t>
            </a:r>
            <a:r>
              <a:rPr lang="en-IN" b="1" baseline="30000" dirty="0" smtClean="0">
                <a:solidFill>
                  <a:srgbClr val="FF0000"/>
                </a:solidFill>
              </a:rPr>
              <a:t>th</a:t>
            </a:r>
            <a:r>
              <a:rPr lang="en-IN" b="1" dirty="0" smtClean="0">
                <a:solidFill>
                  <a:srgbClr val="FF0000"/>
                </a:solidFill>
              </a:rPr>
              <a:t> -25 </a:t>
            </a:r>
            <a:r>
              <a:rPr lang="en-IN" b="1" dirty="0" err="1" smtClean="0">
                <a:solidFill>
                  <a:srgbClr val="FF0000"/>
                </a:solidFill>
              </a:rPr>
              <a:t>th</a:t>
            </a:r>
            <a:r>
              <a:rPr lang="en-IN" b="1" dirty="0" smtClean="0">
                <a:solidFill>
                  <a:srgbClr val="FF0000"/>
                </a:solidFill>
              </a:rPr>
              <a:t> day course</a:t>
            </a:r>
          </a:p>
          <a:p>
            <a:pPr marL="0" indent="0">
              <a:buNone/>
            </a:pPr>
            <a:r>
              <a:rPr lang="en-IN" dirty="0" smtClean="0">
                <a:solidFill>
                  <a:schemeClr val="tx1"/>
                </a:solidFill>
              </a:rPr>
              <a:t>In  ovular </a:t>
            </a:r>
            <a:r>
              <a:rPr lang="en-IN" dirty="0" err="1" smtClean="0">
                <a:solidFill>
                  <a:schemeClr val="tx1"/>
                </a:solidFill>
              </a:rPr>
              <a:t>bleeding,where</a:t>
            </a:r>
            <a:r>
              <a:rPr lang="en-IN" dirty="0" smtClean="0">
                <a:solidFill>
                  <a:schemeClr val="tx1"/>
                </a:solidFill>
              </a:rPr>
              <a:t> the </a:t>
            </a:r>
            <a:r>
              <a:rPr lang="en-IN" dirty="0" err="1" smtClean="0">
                <a:solidFill>
                  <a:schemeClr val="tx1"/>
                </a:solidFill>
              </a:rPr>
              <a:t>pstient</a:t>
            </a:r>
            <a:r>
              <a:rPr lang="en-IN" dirty="0" smtClean="0">
                <a:solidFill>
                  <a:schemeClr val="tx1"/>
                </a:solidFill>
              </a:rPr>
              <a:t> wants pregnancy or in </a:t>
            </a:r>
            <a:r>
              <a:rPr lang="en-IN" dirty="0" err="1" smtClean="0">
                <a:solidFill>
                  <a:schemeClr val="tx1"/>
                </a:solidFill>
              </a:rPr>
              <a:t>caes</a:t>
            </a:r>
            <a:r>
              <a:rPr lang="en-IN" dirty="0" smtClean="0">
                <a:solidFill>
                  <a:schemeClr val="tx1"/>
                </a:solidFill>
              </a:rPr>
              <a:t> of irregular shedding or irregular ripening of the endometrium </a:t>
            </a:r>
            <a:r>
              <a:rPr lang="en-IN" dirty="0" err="1" smtClean="0">
                <a:solidFill>
                  <a:schemeClr val="tx1"/>
                </a:solidFill>
              </a:rPr>
              <a:t>dydrogesterone</a:t>
            </a:r>
            <a:r>
              <a:rPr lang="en-IN" dirty="0" smtClean="0">
                <a:solidFill>
                  <a:schemeClr val="tx1"/>
                </a:solidFill>
              </a:rPr>
              <a:t> 1 tab daily or twice  a day from15th  to 25</a:t>
            </a:r>
            <a:r>
              <a:rPr lang="en-IN" baseline="30000" dirty="0" smtClean="0">
                <a:solidFill>
                  <a:schemeClr val="tx1"/>
                </a:solidFill>
              </a:rPr>
              <a:t>th</a:t>
            </a:r>
            <a:r>
              <a:rPr lang="en-IN" dirty="0" smtClean="0">
                <a:solidFill>
                  <a:schemeClr val="tx1"/>
                </a:solidFill>
              </a:rPr>
              <a:t>  day </a:t>
            </a:r>
            <a:r>
              <a:rPr lang="en-IN" dirty="0" err="1" smtClean="0">
                <a:solidFill>
                  <a:schemeClr val="tx1"/>
                </a:solidFill>
              </a:rPr>
              <a:t>course.less</a:t>
            </a:r>
            <a:r>
              <a:rPr lang="en-IN" dirty="0" smtClean="0">
                <a:solidFill>
                  <a:schemeClr val="tx1"/>
                </a:solidFill>
              </a:rPr>
              <a:t> effective.</a:t>
            </a:r>
          </a:p>
          <a:p>
            <a:pPr marL="0" indent="0">
              <a:buNone/>
            </a:pPr>
            <a:endParaRPr lang="en-I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Continuous </a:t>
            </a:r>
            <a:r>
              <a:rPr lang="en-IN" b="1" dirty="0" err="1">
                <a:solidFill>
                  <a:schemeClr val="tx1"/>
                </a:solidFill>
              </a:rPr>
              <a:t>progestins</a:t>
            </a:r>
            <a:r>
              <a:rPr lang="en-IN" dirty="0">
                <a:solidFill>
                  <a:schemeClr val="tx1"/>
                </a:solidFill>
              </a:rPr>
              <a:t>: progestin inhibits pituitary </a:t>
            </a:r>
            <a:r>
              <a:rPr lang="en-IN" dirty="0" err="1">
                <a:solidFill>
                  <a:schemeClr val="tx1"/>
                </a:solidFill>
              </a:rPr>
              <a:t>gonadotrophin</a:t>
            </a:r>
            <a:r>
              <a:rPr lang="en-IN" dirty="0">
                <a:solidFill>
                  <a:schemeClr val="tx1"/>
                </a:solidFill>
              </a:rPr>
              <a:t> secretion and ovarian hormone production.</a:t>
            </a:r>
          </a:p>
          <a:p>
            <a:pPr marL="0" indent="0">
              <a:buNone/>
            </a:pPr>
            <a:r>
              <a:rPr lang="en-IN" dirty="0">
                <a:solidFill>
                  <a:schemeClr val="tx1"/>
                </a:solidFill>
              </a:rPr>
              <a:t>   </a:t>
            </a:r>
            <a:r>
              <a:rPr lang="en-IN" dirty="0" err="1">
                <a:solidFill>
                  <a:schemeClr val="tx1"/>
                </a:solidFill>
              </a:rPr>
              <a:t>Medroxyprogesterone</a:t>
            </a:r>
            <a:r>
              <a:rPr lang="en-IN" dirty="0">
                <a:solidFill>
                  <a:schemeClr val="tx1"/>
                </a:solidFill>
              </a:rPr>
              <a:t> acetate 10 mg thrice daily for 90 days.</a:t>
            </a:r>
          </a:p>
          <a:p>
            <a:r>
              <a:rPr lang="en-IN" b="1" dirty="0">
                <a:solidFill>
                  <a:schemeClr val="tx1"/>
                </a:solidFill>
              </a:rPr>
              <a:t>Intrauterine progesterone</a:t>
            </a:r>
          </a:p>
          <a:p>
            <a:pPr marL="0" indent="0">
              <a:buNone/>
            </a:pPr>
            <a:r>
              <a:rPr lang="en-IN" dirty="0">
                <a:solidFill>
                  <a:schemeClr val="tx1"/>
                </a:solidFill>
              </a:rPr>
              <a:t>Induce glandular hypertrophy</a:t>
            </a:r>
          </a:p>
          <a:p>
            <a:pPr marL="0" indent="0">
              <a:buNone/>
            </a:pPr>
            <a:r>
              <a:rPr lang="en-IN" dirty="0">
                <a:solidFill>
                  <a:schemeClr val="tx1"/>
                </a:solidFill>
              </a:rPr>
              <a:t>Effective for 5 years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3339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1.ORGANIC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PELVIC</a:t>
            </a:r>
          </a:p>
          <a:p>
            <a:pPr marL="68580" indent="0">
              <a:buNone/>
            </a:pPr>
            <a:endParaRPr lang="en-IN" dirty="0" smtClean="0"/>
          </a:p>
          <a:p>
            <a:pPr marL="68580" indent="0">
              <a:buNone/>
            </a:pPr>
            <a:r>
              <a:rPr lang="en-IN" dirty="0" smtClean="0"/>
              <a:t>Due </a:t>
            </a:r>
            <a:r>
              <a:rPr lang="en-IN" dirty="0"/>
              <a:t>to congestion, increased surface area, or hyperplasia</a:t>
            </a:r>
          </a:p>
          <a:p>
            <a:pPr marL="68580" indent="0">
              <a:buNone/>
            </a:pPr>
            <a:r>
              <a:rPr lang="en-IN" dirty="0"/>
              <a:t>of the endometrium</a:t>
            </a:r>
          </a:p>
          <a:p>
            <a:pPr marL="68580" indent="0">
              <a:buNone/>
            </a:pPr>
            <a:r>
              <a:rPr lang="en-IN" dirty="0"/>
              <a:t> Fibroid uterus</a:t>
            </a:r>
          </a:p>
          <a:p>
            <a:pPr marL="68580" indent="0">
              <a:buNone/>
            </a:pPr>
            <a:r>
              <a:rPr lang="en-IN" dirty="0"/>
              <a:t> </a:t>
            </a:r>
            <a:r>
              <a:rPr lang="en-IN" dirty="0" err="1"/>
              <a:t>Adenomyosis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 Pelvic endometriosis</a:t>
            </a:r>
          </a:p>
          <a:p>
            <a:pPr marL="68580" indent="0">
              <a:buNone/>
            </a:pPr>
            <a:r>
              <a:rPr lang="en-IN" dirty="0"/>
              <a:t> IUCD </a:t>
            </a:r>
            <a:r>
              <a:rPr lang="en-IN" i="1" dirty="0" err="1"/>
              <a:t>inutero</a:t>
            </a:r>
            <a:endParaRPr lang="en-IN" i="1" dirty="0"/>
          </a:p>
          <a:p>
            <a:pPr marL="68580" indent="0">
              <a:buNone/>
            </a:pPr>
            <a:r>
              <a:rPr lang="en-IN" dirty="0"/>
              <a:t> Chronic </a:t>
            </a:r>
            <a:r>
              <a:rPr lang="en-IN" dirty="0" err="1"/>
              <a:t>tubo</a:t>
            </a:r>
            <a:r>
              <a:rPr lang="en-IN" dirty="0"/>
              <a:t>-ovarian mass</a:t>
            </a:r>
          </a:p>
          <a:p>
            <a:pPr marL="68580" indent="0">
              <a:buNone/>
            </a:pPr>
            <a:r>
              <a:rPr lang="en-IN" dirty="0"/>
              <a:t> Tubercular </a:t>
            </a:r>
            <a:r>
              <a:rPr lang="en-IN" dirty="0" err="1"/>
              <a:t>endometritis</a:t>
            </a:r>
            <a:r>
              <a:rPr lang="en-IN" dirty="0"/>
              <a:t> (early cases)</a:t>
            </a:r>
          </a:p>
          <a:p>
            <a:pPr marL="68580" indent="0">
              <a:buNone/>
            </a:pPr>
            <a:r>
              <a:rPr lang="en-IN" dirty="0"/>
              <a:t> </a:t>
            </a:r>
            <a:r>
              <a:rPr lang="en-IN" dirty="0" err="1"/>
              <a:t>Retroverted</a:t>
            </a:r>
            <a:r>
              <a:rPr lang="en-IN" dirty="0"/>
              <a:t> uterus—due to congestion</a:t>
            </a:r>
          </a:p>
          <a:p>
            <a:pPr marL="68580" indent="0">
              <a:buNone/>
            </a:pPr>
            <a:r>
              <a:rPr lang="en-IN" dirty="0"/>
              <a:t> </a:t>
            </a:r>
            <a:r>
              <a:rPr lang="en-IN" dirty="0" err="1"/>
              <a:t>Granulosa</a:t>
            </a:r>
            <a:r>
              <a:rPr lang="en-IN" dirty="0"/>
              <a:t> cell </a:t>
            </a:r>
            <a:r>
              <a:rPr lang="en-IN" dirty="0" err="1"/>
              <a:t>tumor</a:t>
            </a:r>
            <a:r>
              <a:rPr lang="en-IN" dirty="0"/>
              <a:t> of the ovary</a:t>
            </a:r>
          </a:p>
        </p:txBody>
      </p:sp>
    </p:spTree>
    <p:extLst>
      <p:ext uri="{BB962C8B-B14F-4D97-AF65-F5344CB8AC3E}">
        <p14:creationId xmlns:p14="http://schemas.microsoft.com/office/powerpoint/2010/main" val="31135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72957"/>
            <a:ext cx="6686550" cy="5638267"/>
          </a:xfrm>
        </p:spPr>
        <p:txBody>
          <a:bodyPr/>
          <a:lstStyle/>
          <a:p>
            <a:r>
              <a:rPr lang="en-IN" b="1" dirty="0" err="1" smtClean="0">
                <a:solidFill>
                  <a:schemeClr val="tx1"/>
                </a:solidFill>
              </a:rPr>
              <a:t>Danazol</a:t>
            </a:r>
            <a:endParaRPr lang="en-IN" b="1" dirty="0" smtClean="0">
              <a:solidFill>
                <a:schemeClr val="tx1"/>
              </a:solidFill>
            </a:endParaRPr>
          </a:p>
          <a:p>
            <a:pPr>
              <a:buAutoNum type="arabicPlain" startAt="200"/>
            </a:pPr>
            <a:r>
              <a:rPr lang="en-IN" dirty="0" smtClean="0">
                <a:solidFill>
                  <a:schemeClr val="tx1"/>
                </a:solidFill>
              </a:rPr>
              <a:t>-400 mg daily for 3 months</a:t>
            </a:r>
          </a:p>
          <a:p>
            <a:pPr marL="0" indent="0">
              <a:buNone/>
            </a:pPr>
            <a:r>
              <a:rPr lang="en-IN" dirty="0" smtClean="0">
                <a:solidFill>
                  <a:schemeClr val="tx1"/>
                </a:solidFill>
              </a:rPr>
              <a:t>Suitable for recurrent symptoms</a:t>
            </a:r>
          </a:p>
          <a:p>
            <a:pPr marL="0" indent="0">
              <a:buNone/>
            </a:pPr>
            <a:r>
              <a:rPr lang="en-IN" dirty="0" smtClean="0">
                <a:solidFill>
                  <a:schemeClr val="tx1"/>
                </a:solidFill>
              </a:rPr>
              <a:t>Minimizes blood loss</a:t>
            </a:r>
          </a:p>
          <a:p>
            <a:pPr>
              <a:buAutoNum type="arabicPlain" startAt="200"/>
            </a:pPr>
            <a:endParaRPr lang="en-IN" dirty="0">
              <a:solidFill>
                <a:schemeClr val="tx1"/>
              </a:solidFill>
            </a:endParaRPr>
          </a:p>
          <a:p>
            <a:r>
              <a:rPr lang="en-IN" b="1" dirty="0" smtClean="0">
                <a:solidFill>
                  <a:schemeClr val="tx1"/>
                </a:solidFill>
              </a:rPr>
              <a:t>Mifepristone</a:t>
            </a:r>
          </a:p>
          <a:p>
            <a:pPr marL="0" indent="0">
              <a:buNone/>
            </a:pPr>
            <a:r>
              <a:rPr lang="en-IN" dirty="0" err="1" smtClean="0">
                <a:solidFill>
                  <a:schemeClr val="tx1"/>
                </a:solidFill>
              </a:rPr>
              <a:t>Antiprogesterone</a:t>
            </a:r>
            <a:endParaRPr lang="en-IN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IN" dirty="0" smtClean="0">
                <a:solidFill>
                  <a:schemeClr val="tx1"/>
                </a:solidFill>
              </a:rPr>
              <a:t>Inhibits ovulation and induces amenorrhea</a:t>
            </a:r>
          </a:p>
          <a:p>
            <a:pPr marL="0" indent="0">
              <a:buNone/>
            </a:pPr>
            <a:endParaRPr lang="en-IN" dirty="0">
              <a:solidFill>
                <a:schemeClr val="tx1"/>
              </a:solidFill>
            </a:endParaRPr>
          </a:p>
          <a:p>
            <a:r>
              <a:rPr lang="en-IN" b="1" dirty="0" err="1">
                <a:solidFill>
                  <a:schemeClr val="tx1"/>
                </a:solidFill>
              </a:rPr>
              <a:t>GnRH</a:t>
            </a:r>
            <a:r>
              <a:rPr lang="en-IN" b="1" dirty="0">
                <a:solidFill>
                  <a:schemeClr val="tx1"/>
                </a:solidFill>
              </a:rPr>
              <a:t> agonists</a:t>
            </a:r>
          </a:p>
          <a:p>
            <a:r>
              <a:rPr lang="en-IN" dirty="0" smtClean="0"/>
              <a:t>Reduces the blood loss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584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95059" cy="5073022"/>
          </a:xfrm>
        </p:spPr>
        <p:txBody>
          <a:bodyPr/>
          <a:lstStyle/>
          <a:p>
            <a:r>
              <a:rPr lang="en-IN" dirty="0" smtClean="0"/>
              <a:t>Non-Hormonal management:</a:t>
            </a:r>
          </a:p>
          <a:p>
            <a:r>
              <a:rPr lang="en-IN" dirty="0" err="1" smtClean="0"/>
              <a:t>Antifibrinolytic</a:t>
            </a:r>
            <a:r>
              <a:rPr lang="en-IN" dirty="0" smtClean="0"/>
              <a:t> agents Reduces menstrual loss</a:t>
            </a:r>
          </a:p>
          <a:p>
            <a:pPr marL="0" indent="0">
              <a:buNone/>
            </a:pPr>
            <a:r>
              <a:rPr lang="en-IN" dirty="0" smtClean="0"/>
              <a:t>Helpful in IUCD induced menorrhagia</a:t>
            </a:r>
          </a:p>
          <a:p>
            <a:endParaRPr lang="en-IN" dirty="0" smtClean="0"/>
          </a:p>
          <a:p>
            <a:r>
              <a:rPr lang="en-IN" dirty="0" smtClean="0"/>
              <a:t>Prostaglandin </a:t>
            </a:r>
            <a:r>
              <a:rPr lang="en-IN" dirty="0" err="1" smtClean="0"/>
              <a:t>synthetase</a:t>
            </a:r>
            <a:r>
              <a:rPr lang="en-IN" dirty="0" smtClean="0"/>
              <a:t> inhibitors</a:t>
            </a:r>
          </a:p>
          <a:p>
            <a:pPr marL="0" indent="0">
              <a:buNone/>
            </a:pPr>
            <a:r>
              <a:rPr lang="en-IN" dirty="0" err="1" smtClean="0"/>
              <a:t>Mefenamic</a:t>
            </a:r>
            <a:r>
              <a:rPr lang="en-IN" dirty="0" smtClean="0"/>
              <a:t> acid 150-600 mg /</a:t>
            </a:r>
            <a:r>
              <a:rPr lang="en-IN" dirty="0" err="1" smtClean="0"/>
              <a:t>po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err="1" smtClean="0"/>
              <a:t>Desmopressin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84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157"/>
            <a:ext cx="7813007" cy="561912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IN" b="1" dirty="0" smtClean="0"/>
              <a:t>SURGICAL –MANAGEMENT OF DUB</a:t>
            </a:r>
          </a:p>
          <a:p>
            <a:pPr marL="68580" indent="0">
              <a:buNone/>
            </a:pPr>
            <a:endParaRPr lang="en-IN" b="1" dirty="0"/>
          </a:p>
          <a:p>
            <a:pPr marL="68580" indent="0">
              <a:buNone/>
            </a:pPr>
            <a:endParaRPr lang="en-IN" b="1" dirty="0" smtClean="0"/>
          </a:p>
          <a:p>
            <a:r>
              <a:rPr lang="en-IN" b="1" dirty="0" smtClean="0"/>
              <a:t>Uterine curettage</a:t>
            </a:r>
          </a:p>
          <a:p>
            <a:pPr marL="0" indent="0">
              <a:buNone/>
            </a:pPr>
            <a:r>
              <a:rPr lang="en-IN" dirty="0" smtClean="0"/>
              <a:t>Diagnostic tool</a:t>
            </a:r>
          </a:p>
          <a:p>
            <a:pPr marL="0" indent="0">
              <a:buNone/>
            </a:pPr>
            <a:r>
              <a:rPr lang="en-IN" dirty="0" smtClean="0"/>
              <a:t>Removes </a:t>
            </a:r>
            <a:r>
              <a:rPr lang="en-IN" dirty="0" err="1" smtClean="0"/>
              <a:t>necrosed</a:t>
            </a:r>
            <a:r>
              <a:rPr lang="en-IN" dirty="0" smtClean="0"/>
              <a:t> tissues</a:t>
            </a:r>
          </a:p>
          <a:p>
            <a:pPr marL="0" indent="0">
              <a:buNone/>
            </a:pPr>
            <a:r>
              <a:rPr lang="en-IN" dirty="0" smtClean="0"/>
              <a:t>Endometrial pathology is suspected urgently done following USG</a:t>
            </a:r>
          </a:p>
          <a:p>
            <a:r>
              <a:rPr lang="en-IN" b="1" dirty="0" smtClean="0"/>
              <a:t>Endometrial ablation/resection</a:t>
            </a:r>
          </a:p>
          <a:p>
            <a:pPr marL="0" indent="0">
              <a:buNone/>
            </a:pPr>
            <a:r>
              <a:rPr lang="en-IN" dirty="0" smtClean="0"/>
              <a:t>Failed medical treatment</a:t>
            </a:r>
          </a:p>
          <a:p>
            <a:pPr marL="0" indent="0">
              <a:buNone/>
            </a:pPr>
            <a:r>
              <a:rPr lang="en-IN" dirty="0" smtClean="0"/>
              <a:t>Women do not wish to preserve her reproductive period</a:t>
            </a:r>
          </a:p>
          <a:p>
            <a:pPr marL="0" indent="0">
              <a:buNone/>
            </a:pPr>
            <a:r>
              <a:rPr lang="en-IN" dirty="0" smtClean="0"/>
              <a:t>Small uterine fibroid</a:t>
            </a:r>
          </a:p>
        </p:txBody>
      </p:sp>
    </p:spTree>
    <p:extLst>
      <p:ext uri="{BB962C8B-B14F-4D97-AF65-F5344CB8AC3E}">
        <p14:creationId xmlns:p14="http://schemas.microsoft.com/office/powerpoint/2010/main" val="4058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838200"/>
            <a:ext cx="7338508" cy="4994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Want to avoid longer surgeries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/>
              <a:t>Laser ablation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/>
              <a:t>Uterine thermal ablation( </a:t>
            </a:r>
            <a:r>
              <a:rPr lang="en-IN" dirty="0"/>
              <a:t>destruction of endometrium using thermal balloon</a:t>
            </a:r>
            <a:r>
              <a:rPr lang="en-IN" b="1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/>
              <a:t>Microwave endometrial ablation</a:t>
            </a:r>
            <a:r>
              <a:rPr lang="en-IN" dirty="0"/>
              <a:t>( microwave electromagnetic heat energy causes ablation)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 err="1"/>
              <a:t>Novasure</a:t>
            </a:r>
            <a:r>
              <a:rPr lang="en-IN" b="1" dirty="0"/>
              <a:t> </a:t>
            </a:r>
            <a:r>
              <a:rPr lang="en-IN" dirty="0"/>
              <a:t>(radio frequency energy vaporizes or coagulates the endometrium</a:t>
            </a:r>
            <a:r>
              <a:rPr lang="en-IN" b="1" dirty="0"/>
              <a:t>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932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838200"/>
            <a:ext cx="6777317" cy="49944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 err="1"/>
              <a:t>Transcervical</a:t>
            </a:r>
            <a:r>
              <a:rPr lang="en-IN" b="1" dirty="0"/>
              <a:t> resection( </a:t>
            </a:r>
            <a:r>
              <a:rPr lang="en-IN" b="1" dirty="0" err="1"/>
              <a:t>resectoscope</a:t>
            </a:r>
            <a:r>
              <a:rPr lang="en-IN" b="1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b="1" dirty="0"/>
          </a:p>
          <a:p>
            <a:pPr marL="68580" indent="0">
              <a:buNone/>
            </a:pPr>
            <a:endParaRPr lang="en-IN" b="1" dirty="0" smtClean="0"/>
          </a:p>
          <a:p>
            <a:pPr marL="68580" indent="0">
              <a:buNone/>
            </a:pPr>
            <a:endParaRPr lang="en-IN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b="1" dirty="0" smtClean="0"/>
              <a:t>Roller </a:t>
            </a:r>
            <a:r>
              <a:rPr lang="en-IN" b="1" dirty="0"/>
              <a:t>ball </a:t>
            </a:r>
            <a:r>
              <a:rPr lang="en-IN" b="1" dirty="0" smtClean="0"/>
              <a:t>ablation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IN" b="1" dirty="0"/>
          </a:p>
          <a:p>
            <a:pPr>
              <a:buFont typeface="Wingdings" panose="05000000000000000000" pitchFamily="2" charset="2"/>
              <a:buChar char="Ø"/>
            </a:pPr>
            <a:endParaRPr lang="en-IN" b="1" dirty="0" smtClean="0"/>
          </a:p>
          <a:p>
            <a:pPr marL="68580" indent="0">
              <a:buNone/>
            </a:pPr>
            <a:endParaRPr lang="en-IN" b="1" dirty="0"/>
          </a:p>
          <a:p>
            <a:endParaRPr lang="en-IN" b="1" dirty="0" smtClean="0"/>
          </a:p>
          <a:p>
            <a:r>
              <a:rPr lang="en-IN" b="1" dirty="0" smtClean="0"/>
              <a:t>Hysterectomy</a:t>
            </a:r>
            <a:endParaRPr lang="en-IN" b="1" dirty="0"/>
          </a:p>
          <a:p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1981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764" y="3124200"/>
            <a:ext cx="1757363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0487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IN" dirty="0"/>
          </a:p>
          <a:p>
            <a:pPr marL="68580" indent="0">
              <a:buNone/>
            </a:pPr>
            <a:r>
              <a:rPr lang="en-IN" b="1" dirty="0"/>
              <a:t>REFERENCES: </a:t>
            </a:r>
            <a:endParaRPr lang="en-IN" dirty="0"/>
          </a:p>
          <a:p>
            <a:r>
              <a:rPr lang="en-IN" dirty="0"/>
              <a:t> </a:t>
            </a:r>
            <a:r>
              <a:rPr lang="en-IN" dirty="0" err="1"/>
              <a:t>ArulkumaranSabaratnam</a:t>
            </a:r>
            <a:r>
              <a:rPr lang="en-IN" dirty="0"/>
              <a:t>, </a:t>
            </a:r>
            <a:r>
              <a:rPr lang="en-IN" dirty="0" err="1"/>
              <a:t>Sivanessaralnan</a:t>
            </a:r>
            <a:r>
              <a:rPr lang="en-IN" dirty="0"/>
              <a:t> V, Essentials of </a:t>
            </a:r>
            <a:r>
              <a:rPr lang="en-IN" dirty="0" err="1"/>
              <a:t>Gynecology</a:t>
            </a:r>
            <a:r>
              <a:rPr lang="en-IN" dirty="0"/>
              <a:t>. J P Brothers Medical Publisher. </a:t>
            </a:r>
          </a:p>
          <a:p>
            <a:r>
              <a:rPr lang="en-IN" dirty="0"/>
              <a:t> </a:t>
            </a:r>
            <a:r>
              <a:rPr lang="en-IN" dirty="0" err="1"/>
              <a:t>Balley</a:t>
            </a:r>
            <a:r>
              <a:rPr lang="en-IN" dirty="0"/>
              <a:t> James and Grayson, Jane, Obstetric and </a:t>
            </a:r>
            <a:r>
              <a:rPr lang="en-IN" dirty="0" err="1"/>
              <a:t>Gynecological</a:t>
            </a:r>
            <a:r>
              <a:rPr lang="en-IN" dirty="0"/>
              <a:t> Nursing. ELBS, </a:t>
            </a:r>
            <a:r>
              <a:rPr lang="en-IN" dirty="0" err="1"/>
              <a:t>BilliereTindall</a:t>
            </a:r>
            <a:r>
              <a:rPr lang="en-IN" dirty="0"/>
              <a:t> </a:t>
            </a:r>
          </a:p>
          <a:p>
            <a:r>
              <a:rPr lang="en-IN" dirty="0"/>
              <a:t> </a:t>
            </a:r>
            <a:r>
              <a:rPr lang="en-IN" dirty="0" err="1"/>
              <a:t>Bobak</a:t>
            </a:r>
            <a:r>
              <a:rPr lang="en-IN" dirty="0"/>
              <a:t> and Jenson, Maternity and </a:t>
            </a:r>
            <a:r>
              <a:rPr lang="en-IN" dirty="0" err="1"/>
              <a:t>Gynecologic</a:t>
            </a:r>
            <a:r>
              <a:rPr lang="en-IN" dirty="0"/>
              <a:t> care. Mosby year book, INC </a:t>
            </a:r>
          </a:p>
          <a:p>
            <a:r>
              <a:rPr lang="en-IN" dirty="0"/>
              <a:t> </a:t>
            </a:r>
            <a:r>
              <a:rPr lang="en-IN" dirty="0" err="1"/>
              <a:t>Dutta</a:t>
            </a:r>
            <a:r>
              <a:rPr lang="en-IN" dirty="0"/>
              <a:t>. D.C, Text book of </a:t>
            </a:r>
            <a:r>
              <a:rPr lang="en-IN" dirty="0" err="1"/>
              <a:t>Gynecology</a:t>
            </a:r>
            <a:r>
              <a:rPr lang="en-IN" dirty="0"/>
              <a:t>. New central book agency, </a:t>
            </a:r>
            <a:r>
              <a:rPr lang="en-IN" dirty="0" err="1"/>
              <a:t>Culcutta</a:t>
            </a:r>
            <a:r>
              <a:rPr lang="en-IN" dirty="0"/>
              <a:t>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89666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88" y="990600"/>
            <a:ext cx="820821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94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Pelvic causes </a:t>
            </a:r>
            <a:r>
              <a:rPr lang="en-IN" dirty="0" err="1" smtClean="0"/>
              <a:t>ctnd</a:t>
            </a:r>
            <a:r>
              <a:rPr lang="en-IN" dirty="0" smtClean="0"/>
              <a:t>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IN" dirty="0"/>
              <a:t>Dysfunctional uterine bleeding</a:t>
            </a:r>
          </a:p>
          <a:p>
            <a:pPr marL="68580" indent="0">
              <a:buNone/>
            </a:pPr>
            <a:r>
              <a:rPr lang="en-IN" dirty="0"/>
              <a:t> Fibroid uterus</a:t>
            </a:r>
          </a:p>
          <a:p>
            <a:pPr marL="68580" indent="0">
              <a:buNone/>
            </a:pPr>
            <a:r>
              <a:rPr lang="en-IN" dirty="0"/>
              <a:t> </a:t>
            </a:r>
            <a:r>
              <a:rPr lang="en-IN" dirty="0" err="1"/>
              <a:t>Adenomyosis</a:t>
            </a:r>
            <a:endParaRPr lang="en-IN" dirty="0"/>
          </a:p>
          <a:p>
            <a:pPr marL="68580" indent="0">
              <a:buNone/>
            </a:pPr>
            <a:r>
              <a:rPr lang="en-IN" dirty="0"/>
              <a:t> Chronic </a:t>
            </a:r>
            <a:r>
              <a:rPr lang="en-IN" dirty="0" err="1"/>
              <a:t>tubo</a:t>
            </a:r>
            <a:r>
              <a:rPr lang="en-IN" dirty="0"/>
              <a:t>-ovarian mass</a:t>
            </a:r>
          </a:p>
        </p:txBody>
      </p:sp>
    </p:spTree>
    <p:extLst>
      <p:ext uri="{BB962C8B-B14F-4D97-AF65-F5344CB8AC3E}">
        <p14:creationId xmlns:p14="http://schemas.microsoft.com/office/powerpoint/2010/main" val="5457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i="1" dirty="0" smtClean="0"/>
              <a:t>Systemic:</a:t>
            </a:r>
          </a:p>
          <a:p>
            <a:r>
              <a:rPr lang="en-IN" b="1" i="1" dirty="0" smtClean="0"/>
              <a:t> </a:t>
            </a:r>
            <a:r>
              <a:rPr lang="en-IN" dirty="0"/>
              <a:t>Liver dysfunction—failure to conjugate </a:t>
            </a:r>
            <a:r>
              <a:rPr lang="en-IN" dirty="0" smtClean="0"/>
              <a:t>and thereby </a:t>
            </a:r>
            <a:r>
              <a:rPr lang="en-IN" dirty="0"/>
              <a:t>inactivates the </a:t>
            </a:r>
            <a:r>
              <a:rPr lang="en-IN" dirty="0" err="1"/>
              <a:t>estrogens</a:t>
            </a:r>
            <a:r>
              <a:rPr lang="en-IN" dirty="0"/>
              <a:t>.</a:t>
            </a:r>
          </a:p>
          <a:p>
            <a:r>
              <a:rPr lang="en-IN" dirty="0"/>
              <a:t> Congestive cardiac failure.</a:t>
            </a:r>
          </a:p>
          <a:p>
            <a:r>
              <a:rPr lang="en-IN" dirty="0"/>
              <a:t> Severe hypertension.</a:t>
            </a:r>
          </a:p>
        </p:txBody>
      </p:sp>
    </p:spTree>
    <p:extLst>
      <p:ext uri="{BB962C8B-B14F-4D97-AF65-F5344CB8AC3E}">
        <p14:creationId xmlns:p14="http://schemas.microsoft.com/office/powerpoint/2010/main" val="230083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i="1" dirty="0"/>
              <a:t>Endocrinal</a:t>
            </a:r>
          </a:p>
          <a:p>
            <a:pPr marL="68580" indent="0">
              <a:buNone/>
            </a:pPr>
            <a:r>
              <a:rPr lang="en-IN" dirty="0"/>
              <a:t> Hypothyroidism. � Hyperthyroidism.</a:t>
            </a:r>
          </a:p>
        </p:txBody>
      </p:sp>
    </p:spTree>
    <p:extLst>
      <p:ext uri="{BB962C8B-B14F-4D97-AF65-F5344CB8AC3E}">
        <p14:creationId xmlns:p14="http://schemas.microsoft.com/office/powerpoint/2010/main" val="158168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i="1" dirty="0" err="1"/>
              <a:t>Hematological</a:t>
            </a:r>
            <a:endParaRPr lang="en-IN" b="1" i="1" dirty="0"/>
          </a:p>
          <a:p>
            <a:pPr marL="68580" indent="0">
              <a:buNone/>
            </a:pPr>
            <a:r>
              <a:rPr lang="en-IN" dirty="0"/>
              <a:t> Idiopathic thrombocytopenic </a:t>
            </a:r>
            <a:r>
              <a:rPr lang="en-IN" dirty="0" err="1"/>
              <a:t>purpura</a:t>
            </a:r>
            <a:r>
              <a:rPr lang="en-IN" dirty="0"/>
              <a:t>.</a:t>
            </a:r>
          </a:p>
          <a:p>
            <a:pPr marL="68580" indent="0">
              <a:buNone/>
            </a:pPr>
            <a:r>
              <a:rPr lang="en-IN" dirty="0"/>
              <a:t> </a:t>
            </a:r>
            <a:r>
              <a:rPr lang="en-IN" dirty="0" err="1"/>
              <a:t>Leukemia</a:t>
            </a:r>
            <a:r>
              <a:rPr lang="en-IN" dirty="0"/>
              <a:t>. </a:t>
            </a:r>
          </a:p>
          <a:p>
            <a:pPr marL="68580" indent="0">
              <a:buNone/>
            </a:pPr>
            <a:r>
              <a:rPr lang="en-IN" dirty="0"/>
              <a:t> Platelet deficiency</a:t>
            </a:r>
            <a:r>
              <a:rPr lang="en-IN" dirty="0" smtClean="0"/>
              <a:t>.</a:t>
            </a:r>
          </a:p>
          <a:p>
            <a:r>
              <a:rPr lang="en-IN" b="1" i="1" dirty="0"/>
              <a:t>Emotional upset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691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590</TotalTime>
  <Words>1752</Words>
  <Application>Microsoft Office PowerPoint</Application>
  <PresentationFormat>On-screen Show (4:3)</PresentationFormat>
  <Paragraphs>357</Paragraphs>
  <Slides>56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Austin</vt:lpstr>
      <vt:lpstr>AUB</vt:lpstr>
      <vt:lpstr>OBJECTIVES</vt:lpstr>
      <vt:lpstr> MENORRHAGIA (Syn : Hypermenorrhea) </vt:lpstr>
      <vt:lpstr>Causes</vt:lpstr>
      <vt:lpstr>1.ORGANIC</vt:lpstr>
      <vt:lpstr>Pelvic causes ctnd..</vt:lpstr>
      <vt:lpstr>PowerPoint Presentation</vt:lpstr>
      <vt:lpstr>PowerPoint Presentation</vt:lpstr>
      <vt:lpstr>PowerPoint Presentation</vt:lpstr>
      <vt:lpstr>2.Functional</vt:lpstr>
      <vt:lpstr>Diagnosis </vt:lpstr>
      <vt:lpstr>Treatment </vt:lpstr>
      <vt:lpstr>POLY MENORRHEA (Syn : Epimenorrhea)</vt:lpstr>
      <vt:lpstr>Causes</vt:lpstr>
      <vt:lpstr> </vt:lpstr>
      <vt:lpstr>METRORRHAGIA</vt:lpstr>
      <vt:lpstr>Causes of ac yclic bleeding </vt:lpstr>
      <vt:lpstr>PowerPoint Presentation</vt:lpstr>
      <vt:lpstr>PowerPoint Presentation</vt:lpstr>
      <vt:lpstr>Menometrorrhagia</vt:lpstr>
      <vt:lpstr>Treatment </vt:lpstr>
      <vt:lpstr>OLIGOMENORRHEA</vt:lpstr>
      <vt:lpstr>Common causes of gomenoolirrhea </vt:lpstr>
      <vt:lpstr>HYPOMENORRHEA</vt:lpstr>
      <vt:lpstr>PowerPoint Presentation</vt:lpstr>
      <vt:lpstr>Management</vt:lpstr>
      <vt:lpstr>PowerPoint Presentation</vt:lpstr>
      <vt:lpstr>OBJECTIVES</vt:lpstr>
      <vt:lpstr>PowerPoint Presentation</vt:lpstr>
      <vt:lpstr>DUB</vt:lpstr>
      <vt:lpstr>PowerPoint Presentation</vt:lpstr>
      <vt:lpstr>PowerPoint Presentation</vt:lpstr>
      <vt:lpstr>PowerPoint Presentation</vt:lpstr>
      <vt:lpstr>Ovular bleeding </vt:lpstr>
      <vt:lpstr>PowerPoint Presentation</vt:lpstr>
      <vt:lpstr>PowerPoint Presentation</vt:lpstr>
      <vt:lpstr>PowerPoint Presentation</vt:lpstr>
      <vt:lpstr>Anovular bleeding </vt:lpstr>
      <vt:lpstr>PowerPoint Presentation</vt:lpstr>
      <vt:lpstr>Confusion in diagnosis</vt:lpstr>
      <vt:lpstr>Investigations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AUB</dc:title>
  <dc:creator>Aspire</dc:creator>
  <cp:lastModifiedBy>Aspire</cp:lastModifiedBy>
  <cp:revision>51</cp:revision>
  <dcterms:created xsi:type="dcterms:W3CDTF">2006-08-16T00:00:00Z</dcterms:created>
  <dcterms:modified xsi:type="dcterms:W3CDTF">2021-02-09T09:59:36Z</dcterms:modified>
</cp:coreProperties>
</file>