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5"/>
  </p:notesMasterIdLst>
  <p:sldIdLst>
    <p:sldId id="256" r:id="rId2"/>
    <p:sldId id="400" r:id="rId3"/>
    <p:sldId id="347" r:id="rId4"/>
    <p:sldId id="260" r:id="rId5"/>
    <p:sldId id="262" r:id="rId6"/>
    <p:sldId id="263" r:id="rId7"/>
    <p:sldId id="266" r:id="rId8"/>
    <p:sldId id="381" r:id="rId9"/>
    <p:sldId id="382" r:id="rId10"/>
    <p:sldId id="258" r:id="rId11"/>
    <p:sldId id="317" r:id="rId12"/>
    <p:sldId id="318" r:id="rId13"/>
    <p:sldId id="268" r:id="rId14"/>
    <p:sldId id="326" r:id="rId15"/>
    <p:sldId id="348" r:id="rId16"/>
    <p:sldId id="270" r:id="rId17"/>
    <p:sldId id="271" r:id="rId18"/>
    <p:sldId id="330" r:id="rId19"/>
    <p:sldId id="273" r:id="rId20"/>
    <p:sldId id="345" r:id="rId21"/>
    <p:sldId id="274" r:id="rId22"/>
    <p:sldId id="275" r:id="rId23"/>
    <p:sldId id="331" r:id="rId24"/>
    <p:sldId id="357" r:id="rId25"/>
    <p:sldId id="356" r:id="rId26"/>
    <p:sldId id="349" r:id="rId27"/>
    <p:sldId id="350" r:id="rId28"/>
    <p:sldId id="351" r:id="rId29"/>
    <p:sldId id="373" r:id="rId30"/>
    <p:sldId id="380" r:id="rId31"/>
    <p:sldId id="333" r:id="rId32"/>
    <p:sldId id="332" r:id="rId33"/>
    <p:sldId id="335" r:id="rId34"/>
    <p:sldId id="336" r:id="rId35"/>
    <p:sldId id="334" r:id="rId36"/>
    <p:sldId id="277" r:id="rId37"/>
    <p:sldId id="359" r:id="rId38"/>
    <p:sldId id="279" r:id="rId39"/>
    <p:sldId id="280" r:id="rId40"/>
    <p:sldId id="360" r:id="rId41"/>
    <p:sldId id="383" r:id="rId42"/>
    <p:sldId id="384" r:id="rId43"/>
    <p:sldId id="385" r:id="rId44"/>
    <p:sldId id="281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282" r:id="rId55"/>
    <p:sldId id="283" r:id="rId56"/>
    <p:sldId id="337" r:id="rId57"/>
    <p:sldId id="285" r:id="rId58"/>
    <p:sldId id="368" r:id="rId59"/>
    <p:sldId id="369" r:id="rId60"/>
    <p:sldId id="286" r:id="rId61"/>
    <p:sldId id="287" r:id="rId62"/>
    <p:sldId id="366" r:id="rId63"/>
    <p:sldId id="288" r:id="rId64"/>
    <p:sldId id="361" r:id="rId65"/>
    <p:sldId id="362" r:id="rId66"/>
    <p:sldId id="372" r:id="rId67"/>
    <p:sldId id="289" r:id="rId68"/>
    <p:sldId id="290" r:id="rId69"/>
    <p:sldId id="374" r:id="rId70"/>
    <p:sldId id="291" r:id="rId71"/>
    <p:sldId id="292" r:id="rId72"/>
    <p:sldId id="293" r:id="rId73"/>
    <p:sldId id="294" r:id="rId74"/>
    <p:sldId id="295" r:id="rId75"/>
    <p:sldId id="339" r:id="rId76"/>
    <p:sldId id="340" r:id="rId77"/>
    <p:sldId id="296" r:id="rId78"/>
    <p:sldId id="364" r:id="rId79"/>
    <p:sldId id="395" r:id="rId80"/>
    <p:sldId id="298" r:id="rId81"/>
    <p:sldId id="300" r:id="rId82"/>
    <p:sldId id="301" r:id="rId83"/>
    <p:sldId id="302" r:id="rId84"/>
    <p:sldId id="303" r:id="rId85"/>
    <p:sldId id="304" r:id="rId86"/>
    <p:sldId id="376" r:id="rId87"/>
    <p:sldId id="305" r:id="rId88"/>
    <p:sldId id="306" r:id="rId89"/>
    <p:sldId id="307" r:id="rId90"/>
    <p:sldId id="375" r:id="rId91"/>
    <p:sldId id="377" r:id="rId92"/>
    <p:sldId id="310" r:id="rId93"/>
    <p:sldId id="311" r:id="rId94"/>
    <p:sldId id="379" r:id="rId95"/>
    <p:sldId id="396" r:id="rId96"/>
    <p:sldId id="397" r:id="rId97"/>
    <p:sldId id="398" r:id="rId98"/>
    <p:sldId id="399" r:id="rId99"/>
    <p:sldId id="312" r:id="rId100"/>
    <p:sldId id="313" r:id="rId101"/>
    <p:sldId id="314" r:id="rId102"/>
    <p:sldId id="371" r:id="rId103"/>
    <p:sldId id="401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94169" autoAdjust="0"/>
  </p:normalViewPr>
  <p:slideViewPr>
    <p:cSldViewPr>
      <p:cViewPr>
        <p:scale>
          <a:sx n="59" d="100"/>
          <a:sy n="59" d="100"/>
        </p:scale>
        <p:origin x="-36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2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3C3A-9E8C-42E7-AFCC-36CE6B56E49A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6A721-20E3-439C-920E-7AA0470B1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A721-20E3-439C-920E-7AA0470B14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A721-20E3-439C-920E-7AA0470B14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LV end diastolic pressure (LVEDP)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A721-20E3-439C-920E-7AA0470B14BE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CE1C93-25BB-49E7-9157-A707AC853DF4}" type="datetimeFigureOut">
              <a:rPr lang="en-US" smtClean="0"/>
              <a:pPr/>
              <a:t>1/29/2022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313CF5-5E25-4A08-A973-5B63529135F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643866" cy="1470025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HEMODYNAMIC MONITORING</a:t>
            </a:r>
            <a:endParaRPr lang="en-IN" sz="4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57620" y="3000372"/>
          <a:ext cx="5000660" cy="114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</a:tblGrid>
              <a:tr h="11430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Dr.Sr. Philo Resmi .Vice Principal</a:t>
                      </a:r>
                    </a:p>
                    <a:p>
                      <a:r>
                        <a:rPr lang="en-US" sz="2400" dirty="0" smtClean="0"/>
                        <a:t>                                        JMCON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0"/>
            <a:ext cx="6316662" cy="1143000"/>
          </a:xfrm>
        </p:spPr>
        <p:txBody>
          <a:bodyPr/>
          <a:lstStyle/>
          <a:p>
            <a:r>
              <a:rPr lang="en-US" dirty="0"/>
              <a:t>NON INVASIVE BP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685" y="1214422"/>
            <a:ext cx="6591315" cy="52689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Auscultatory</a:t>
            </a:r>
            <a:r>
              <a:rPr lang="en-US" dirty="0"/>
              <a:t> method first proposed by </a:t>
            </a:r>
            <a:r>
              <a:rPr lang="en-US" dirty="0" err="1"/>
              <a:t>Korotkoff</a:t>
            </a:r>
            <a:r>
              <a:rPr lang="en-US" dirty="0"/>
              <a:t>.</a:t>
            </a:r>
          </a:p>
          <a:p>
            <a:r>
              <a:rPr lang="en-US" dirty="0"/>
              <a:t>BP is the pressure exerted by blood on the walls of arteries during ventricular systole &amp; diastole.</a:t>
            </a:r>
          </a:p>
          <a:p>
            <a:r>
              <a:rPr lang="en-US" dirty="0"/>
              <a:t>The average normal BP is 120/80 mmHg.</a:t>
            </a:r>
          </a:p>
          <a:p>
            <a:pPr>
              <a:buNone/>
            </a:pPr>
            <a:r>
              <a:rPr lang="en-US" u="sng" dirty="0"/>
              <a:t>FACTORS AFFECTING BP</a:t>
            </a:r>
          </a:p>
          <a:p>
            <a:r>
              <a:rPr lang="en-US" dirty="0"/>
              <a:t>Cardiac Output</a:t>
            </a:r>
          </a:p>
          <a:p>
            <a:r>
              <a:rPr lang="en-US" dirty="0"/>
              <a:t>Distension of arteries</a:t>
            </a:r>
          </a:p>
          <a:p>
            <a:r>
              <a:rPr lang="en-US" dirty="0"/>
              <a:t>Volume</a:t>
            </a:r>
          </a:p>
          <a:p>
            <a:r>
              <a:rPr lang="en-US" dirty="0"/>
              <a:t>Viscosity</a:t>
            </a:r>
          </a:p>
          <a:p>
            <a:r>
              <a:rPr lang="en-US" dirty="0"/>
              <a:t>Velocity of blood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098" name="Picture 2" descr="C:\Users\lamya\Desktop\blood-pres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029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SAFETY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should be in a nonelectric bed. If an electric bed must be used, it should be unplugged from the wall outlet or properly grounded.</a:t>
            </a:r>
          </a:p>
          <a:p>
            <a:r>
              <a:rPr lang="en-US" dirty="0"/>
              <a:t>Bed linens should be changed immediately when wet.</a:t>
            </a:r>
          </a:p>
          <a:p>
            <a:r>
              <a:rPr lang="en-US" dirty="0"/>
              <a:t>The CO computer cable should be </a:t>
            </a:r>
          </a:p>
          <a:p>
            <a:pPr>
              <a:buNone/>
            </a:pPr>
            <a:r>
              <a:rPr lang="en-US" dirty="0"/>
              <a:t>    inspected for continuity before use.</a:t>
            </a:r>
          </a:p>
          <a:p>
            <a:r>
              <a:rPr lang="en-US" dirty="0"/>
              <a:t>The computer and the cable should be kept dry and clean.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err="1"/>
              <a:t>Hemodynamics</a:t>
            </a: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Hemodynamic monitoring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Types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Purpose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Indication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Noninvasive measurements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Arterial pressure monitoring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PA pressure monitoring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/>
              <a:t>Cardiac output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6316662" cy="1143000"/>
          </a:xfrm>
        </p:spPr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Tx/>
              <a:buSzTx/>
              <a:defRPr/>
            </a:pPr>
            <a:r>
              <a:rPr lang="en-US" b="1" dirty="0"/>
              <a:t>Cecelia.g.a.et al; nursing procedures; 3</a:t>
            </a:r>
            <a:r>
              <a:rPr lang="en-US" b="1" baseline="30000" dirty="0"/>
              <a:t>rd</a:t>
            </a:r>
            <a:r>
              <a:rPr lang="en-US" b="1" dirty="0"/>
              <a:t> edition.</a:t>
            </a:r>
            <a:endParaRPr lang="en-IN" dirty="0"/>
          </a:p>
          <a:p>
            <a:pPr lvl="0">
              <a:buClrTx/>
              <a:buSzTx/>
              <a:defRPr/>
            </a:pPr>
            <a:r>
              <a:rPr lang="en-US" b="1" dirty="0" err="1"/>
              <a:t>Smeltzer.s.c;bare.g.b;brunner</a:t>
            </a:r>
            <a:r>
              <a:rPr lang="en-US" b="1" dirty="0"/>
              <a:t> and </a:t>
            </a:r>
            <a:r>
              <a:rPr lang="en-US" b="1" dirty="0" err="1"/>
              <a:t>sudharths</a:t>
            </a:r>
            <a:r>
              <a:rPr lang="en-US" b="1" dirty="0"/>
              <a:t> text book of medical surgical nursing ; 10</a:t>
            </a:r>
            <a:r>
              <a:rPr lang="en-US" b="1" baseline="30000" dirty="0"/>
              <a:t>th</a:t>
            </a:r>
            <a:r>
              <a:rPr lang="en-US" b="1" dirty="0"/>
              <a:t> edition ; Lippincott Williams and Wilkins company.</a:t>
            </a:r>
            <a:endParaRPr lang="en-IN" dirty="0"/>
          </a:p>
          <a:p>
            <a:pPr lvl="0">
              <a:buClrTx/>
              <a:buSzTx/>
              <a:defRPr/>
            </a:pPr>
            <a:r>
              <a:rPr lang="en-US" b="1" dirty="0" err="1"/>
              <a:t>Braunwald.e;etal;harrisons</a:t>
            </a:r>
            <a:r>
              <a:rPr lang="en-US" b="1" dirty="0"/>
              <a:t> principles of internal medicine;15</a:t>
            </a:r>
            <a:r>
              <a:rPr lang="en-US" b="1" baseline="30000" dirty="0"/>
              <a:t>th</a:t>
            </a:r>
            <a:r>
              <a:rPr lang="en-US" b="1" dirty="0"/>
              <a:t> edition.</a:t>
            </a:r>
            <a:endParaRPr lang="en-IN" dirty="0"/>
          </a:p>
          <a:p>
            <a:pPr lvl="0">
              <a:buClrTx/>
              <a:buSzTx/>
              <a:defRPr/>
            </a:pPr>
            <a:r>
              <a:rPr lang="en-US" dirty="0"/>
              <a:t>www.wikepedia.org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  <a:p>
            <a:r>
              <a:rPr lang="en-US" sz="4800" b="1" dirty="0" smtClean="0"/>
              <a:t> </a:t>
            </a:r>
            <a:r>
              <a:rPr lang="en-US" sz="4800" b="1" dirty="0" smtClean="0"/>
              <a:t>       THANK YOU</a:t>
            </a:r>
            <a:endParaRPr lang="en-IN" sz="4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3" y="1571612"/>
            <a:ext cx="6326187" cy="4525963"/>
          </a:xfrm>
        </p:spPr>
        <p:txBody>
          <a:bodyPr/>
          <a:lstStyle/>
          <a:p>
            <a:r>
              <a:rPr lang="en-IN" dirty="0"/>
              <a:t>For each heartbeat, BP varies between systolic and diastolic pressures. </a:t>
            </a:r>
          </a:p>
          <a:p>
            <a:r>
              <a:rPr lang="en-IN" dirty="0"/>
              <a:t>Systolic pressure is peak pressure in the arteries, which occurs near the end of the cardiac cycle when the ventricles are contracting.</a:t>
            </a:r>
          </a:p>
          <a:p>
            <a:r>
              <a:rPr lang="en-IN" dirty="0"/>
              <a:t> Diastolic pressure is minimum pressure in the arteries, which occurs near the beginning of the cardiac cycle when the ventricles are filled with blood.</a:t>
            </a:r>
          </a:p>
        </p:txBody>
      </p:sp>
      <p:pic>
        <p:nvPicPr>
          <p:cNvPr id="5122" name="Picture 2" descr="C:\Users\lamya\Desktop\armwithbpcuf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857488" cy="3786190"/>
          </a:xfrm>
          <a:prstGeom prst="rect">
            <a:avLst/>
          </a:prstGeom>
          <a:noFill/>
        </p:spPr>
      </p:pic>
      <p:pic>
        <p:nvPicPr>
          <p:cNvPr id="5" name="Picture 2" descr="C:\Users\lamya\Desktop\nurse-taking-blood-pres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488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-214338"/>
            <a:ext cx="6316662" cy="1143000"/>
          </a:xfrm>
        </p:spPr>
        <p:txBody>
          <a:bodyPr/>
          <a:lstStyle/>
          <a:p>
            <a:r>
              <a:rPr lang="en-US" dirty="0"/>
              <a:t>TYPES OF NIBP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1142960"/>
            <a:ext cx="6326187" cy="5715040"/>
          </a:xfrm>
        </p:spPr>
        <p:txBody>
          <a:bodyPr/>
          <a:lstStyle/>
          <a:p>
            <a:r>
              <a:rPr lang="en-US" dirty="0" err="1"/>
              <a:t>Auscultatory</a:t>
            </a:r>
            <a:r>
              <a:rPr lang="en-US" dirty="0"/>
              <a:t> method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Sphygmomanometer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Digital monitor</a:t>
            </a:r>
          </a:p>
          <a:p>
            <a:endParaRPr lang="en-US" dirty="0"/>
          </a:p>
          <a:p>
            <a:r>
              <a:rPr lang="en-US" dirty="0" err="1"/>
              <a:t>Oscillometric</a:t>
            </a:r>
            <a:r>
              <a:rPr lang="en-US" dirty="0"/>
              <a:t> method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Palpatory</a:t>
            </a:r>
            <a:r>
              <a:rPr lang="en-US" dirty="0"/>
              <a:t> method</a:t>
            </a:r>
          </a:p>
          <a:p>
            <a:endParaRPr lang="en-IN" dirty="0"/>
          </a:p>
        </p:txBody>
      </p:sp>
      <p:pic>
        <p:nvPicPr>
          <p:cNvPr id="6146" name="Picture 2" descr="C:\Users\lamya\Desktop\Semi-Automatic-Digital-Blood-Pressure-Monitor-XJ-2001AC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447907" cy="3643314"/>
          </a:xfrm>
          <a:prstGeom prst="rect">
            <a:avLst/>
          </a:prstGeom>
          <a:noFill/>
        </p:spPr>
      </p:pic>
      <p:pic>
        <p:nvPicPr>
          <p:cNvPr id="6148" name="Picture 4" descr="C:\Users\lamya\Desktop\sphygnoman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857364"/>
            <a:ext cx="25146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ENSURE CORRECT BP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Cuff size must be appropriate for patient (bladder width </a:t>
            </a:r>
            <a:r>
              <a:rPr lang="en-US" dirty="0" err="1"/>
              <a:t>atleast</a:t>
            </a:r>
            <a:r>
              <a:rPr lang="en-US" dirty="0"/>
              <a:t> 40% &amp; length </a:t>
            </a:r>
            <a:r>
              <a:rPr lang="en-US" dirty="0" err="1"/>
              <a:t>atleast</a:t>
            </a:r>
            <a:r>
              <a:rPr lang="en-US" dirty="0"/>
              <a:t> 80% of limb circumference)</a:t>
            </a:r>
          </a:p>
          <a:p>
            <a:r>
              <a:rPr lang="en-US" dirty="0"/>
              <a:t>Calibration of manometer should be done routinely to ensure accuracy of BP reading.</a:t>
            </a:r>
          </a:p>
          <a:p>
            <a:r>
              <a:rPr lang="en-US" dirty="0"/>
              <a:t>Positioning of cuff : no less than 2.5 cm from ante </a:t>
            </a:r>
            <a:r>
              <a:rPr lang="en-US" dirty="0" err="1"/>
              <a:t>cubital</a:t>
            </a:r>
            <a:r>
              <a:rPr lang="en-US" dirty="0"/>
              <a:t> </a:t>
            </a:r>
            <a:r>
              <a:rPr lang="en-US" dirty="0" err="1"/>
              <a:t>fossa</a:t>
            </a:r>
            <a:endParaRPr lang="en-US" dirty="0"/>
          </a:p>
          <a:p>
            <a:r>
              <a:rPr lang="en-US" dirty="0"/>
              <a:t>Cuff is firmly wrapped around the arm &amp; the cuff bladder is centered over the brachial artery.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0"/>
            <a:ext cx="6316662" cy="1143000"/>
          </a:xfrm>
        </p:spPr>
        <p:txBody>
          <a:bodyPr/>
          <a:lstStyle/>
          <a:p>
            <a:r>
              <a:rPr lang="en-US" dirty="0"/>
              <a:t>PULSE 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071546"/>
            <a:ext cx="6715140" cy="5643578"/>
          </a:xfrm>
        </p:spPr>
        <p:txBody>
          <a:bodyPr/>
          <a:lstStyle/>
          <a:p>
            <a:r>
              <a:rPr lang="en-IN" dirty="0"/>
              <a:t>Represents the tactile arterial palpation of the heartbeat. </a:t>
            </a:r>
          </a:p>
          <a:p>
            <a:r>
              <a:rPr lang="en-IN" dirty="0"/>
              <a:t>The pulse may be palpated in any place that allows an artery to be compressed against a bone.</a:t>
            </a:r>
          </a:p>
          <a:p>
            <a:r>
              <a:rPr lang="en-IN" dirty="0"/>
              <a:t> In most people, the pulse is an accurate measure of heart rate.</a:t>
            </a:r>
          </a:p>
          <a:p>
            <a:r>
              <a:rPr lang="en-IN" dirty="0"/>
              <a:t> Under certain circumstances, including arrhythmias, some of the heart beats are ineffective, and the aorta is not stretched enough to create a palpable pressure wave. </a:t>
            </a:r>
          </a:p>
          <a:p>
            <a:r>
              <a:rPr lang="en-IN" dirty="0"/>
              <a:t>The pulse is too irregular and the heart rate can be (much) higher than the pulse rate.</a:t>
            </a:r>
          </a:p>
        </p:txBody>
      </p:sp>
      <p:pic>
        <p:nvPicPr>
          <p:cNvPr id="16386" name="Picture 2" descr="C:\Users\lamya\Desktop\pulse-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0298" cy="3481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TO CHECK PULSE RATE</a:t>
            </a:r>
            <a:endParaRPr lang="en-IN" dirty="0"/>
          </a:p>
        </p:txBody>
      </p:sp>
      <p:pic>
        <p:nvPicPr>
          <p:cNvPr id="17413" name="Picture 5" descr="C:\Users\lamya\Desktop\531_0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928802"/>
            <a:ext cx="4155680" cy="4389437"/>
          </a:xfrm>
          <a:prstGeom prst="rect">
            <a:avLst/>
          </a:prstGeom>
          <a:noFill/>
        </p:spPr>
      </p:pic>
      <p:pic>
        <p:nvPicPr>
          <p:cNvPr id="17411" name="Picture 3" descr="C:\Users\lamya\Desktop\19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256"/>
            <a:ext cx="2500298" cy="2214578"/>
          </a:xfrm>
          <a:prstGeom prst="rect">
            <a:avLst/>
          </a:prstGeom>
          <a:noFill/>
        </p:spPr>
      </p:pic>
      <p:pic>
        <p:nvPicPr>
          <p:cNvPr id="17412" name="Picture 4" descr="C:\Users\lamya\Desktop\125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250029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857364"/>
            <a:ext cx="7286644" cy="7929618"/>
          </a:xfrm>
        </p:spPr>
        <p:txBody>
          <a:bodyPr/>
          <a:lstStyle/>
          <a:p>
            <a:r>
              <a:rPr lang="en-IN" sz="2000" b="1" dirty="0"/>
              <a:t>Heart rate</a:t>
            </a:r>
            <a:r>
              <a:rPr lang="en-IN" sz="2000" dirty="0"/>
              <a:t> is the number of heartbeats per unit of time -</a:t>
            </a:r>
          </a:p>
          <a:p>
            <a:endParaRPr lang="en-US" sz="2000" dirty="0"/>
          </a:p>
          <a:p>
            <a:r>
              <a:rPr lang="en-US" sz="2000" dirty="0"/>
              <a:t>HR can be obtained from ECG strip.</a:t>
            </a:r>
          </a:p>
          <a:p>
            <a:pPr lvl="1"/>
            <a:r>
              <a:rPr lang="en-US" dirty="0"/>
              <a:t>Regular rhythm : Count number of small boxes within an RR &amp; divide 1500 by that number.</a:t>
            </a:r>
          </a:p>
          <a:p>
            <a:pPr lvl="1"/>
            <a:r>
              <a:rPr lang="en-US" dirty="0"/>
              <a:t>Irregular rhythm : count the number of RR intervals in 6 </a:t>
            </a:r>
            <a:r>
              <a:rPr lang="en-US" dirty="0" err="1"/>
              <a:t>secs</a:t>
            </a:r>
            <a:r>
              <a:rPr lang="en-US" dirty="0"/>
              <a:t> &amp; multiply that number by 10.</a:t>
            </a:r>
          </a:p>
          <a:p>
            <a:pPr lvl="1"/>
            <a:endParaRPr lang="en-US" dirty="0"/>
          </a:p>
          <a:p>
            <a:r>
              <a:rPr lang="en-US" sz="2000" dirty="0"/>
              <a:t>Obtained by </a:t>
            </a:r>
            <a:r>
              <a:rPr lang="en-US" sz="2000" dirty="0" err="1"/>
              <a:t>auscultating</a:t>
            </a:r>
            <a:r>
              <a:rPr lang="en-US" sz="2000" dirty="0"/>
              <a:t> at the apex 4</a:t>
            </a:r>
            <a:r>
              <a:rPr lang="en-US" sz="2000" baseline="30000" dirty="0"/>
              <a:t>th</a:t>
            </a:r>
            <a:r>
              <a:rPr lang="en-US" sz="2000" dirty="0"/>
              <a:t> ICS on left of sternum.</a:t>
            </a:r>
          </a:p>
          <a:p>
            <a:endParaRPr lang="en-US" sz="2000" dirty="0"/>
          </a:p>
          <a:p>
            <a:r>
              <a:rPr lang="en-US" sz="2000" dirty="0"/>
              <a:t>Also be obtained by placing a pulse </a:t>
            </a:r>
            <a:r>
              <a:rPr lang="en-US" sz="2000" dirty="0" err="1"/>
              <a:t>oxymeter</a:t>
            </a:r>
            <a:r>
              <a:rPr lang="en-US" sz="2000" dirty="0"/>
              <a:t> probe on </a:t>
            </a:r>
            <a:r>
              <a:rPr lang="en-US" sz="2000" dirty="0" err="1"/>
              <a:t>fingertrip</a:t>
            </a:r>
            <a:r>
              <a:rPr lang="en-US" sz="2000" dirty="0"/>
              <a:t>, earlobe, forehead, or bridge of nose.</a:t>
            </a:r>
          </a:p>
          <a:p>
            <a:endParaRPr lang="en-IN" dirty="0"/>
          </a:p>
        </p:txBody>
      </p:sp>
      <p:pic>
        <p:nvPicPr>
          <p:cNvPr id="18439" name="Picture 7" descr="C:\Users\lamya\Desktop\FIG.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0"/>
            <a:ext cx="6316662" cy="1143000"/>
          </a:xfrm>
        </p:spPr>
        <p:txBody>
          <a:bodyPr/>
          <a:lstStyle/>
          <a:p>
            <a:r>
              <a:rPr lang="en-US" dirty="0"/>
              <a:t>RESPIRATORY 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88" y="1357298"/>
            <a:ext cx="6286512" cy="5500702"/>
          </a:xfrm>
        </p:spPr>
        <p:txBody>
          <a:bodyPr/>
          <a:lstStyle/>
          <a:p>
            <a:r>
              <a:rPr lang="en-US" dirty="0"/>
              <a:t>Respiratory Rate can be obtained by counting the chest movement during </a:t>
            </a:r>
            <a:r>
              <a:rPr lang="en-US" dirty="0" err="1"/>
              <a:t>inspiratory</a:t>
            </a:r>
            <a:r>
              <a:rPr lang="en-US" dirty="0"/>
              <a:t> phase &amp; counted for 1 full minute.</a:t>
            </a:r>
          </a:p>
          <a:p>
            <a:endParaRPr lang="en-US" dirty="0"/>
          </a:p>
          <a:p>
            <a:r>
              <a:rPr lang="en-US" dirty="0"/>
              <a:t>It can also be obtained by placing a probe of pulse </a:t>
            </a:r>
            <a:r>
              <a:rPr lang="en-US" dirty="0" err="1"/>
              <a:t>oxymetry</a:t>
            </a:r>
            <a:r>
              <a:rPr lang="en-US" dirty="0"/>
              <a:t> &amp; reading would be displayed on the monitor attached to it.</a:t>
            </a:r>
          </a:p>
          <a:p>
            <a:endParaRPr lang="en-IN" dirty="0"/>
          </a:p>
        </p:txBody>
      </p:sp>
      <p:pic>
        <p:nvPicPr>
          <p:cNvPr id="4" name="Picture 2" descr="http://www.triton.ru/pribor/K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928894" cy="3786190"/>
          </a:xfrm>
          <a:prstGeom prst="rect">
            <a:avLst/>
          </a:prstGeom>
          <a:noFill/>
        </p:spPr>
      </p:pic>
      <p:pic>
        <p:nvPicPr>
          <p:cNvPr id="65538" name="Picture 2" descr="http://www.o2demand.com/files/res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26" cy="3071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57864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MONITORING. SITES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786058"/>
            <a:ext cx="6326187" cy="4071942"/>
          </a:xfrm>
        </p:spPr>
        <p:txBody>
          <a:bodyPr/>
          <a:lstStyle/>
          <a:p>
            <a:r>
              <a:rPr lang="en-US" sz="2000" dirty="0" smtClean="0"/>
              <a:t>Axilla</a:t>
            </a:r>
            <a:endParaRPr lang="en-US" sz="2000" dirty="0"/>
          </a:p>
          <a:p>
            <a:r>
              <a:rPr lang="en-US" sz="2000" dirty="0" smtClean="0"/>
              <a:t>Oral</a:t>
            </a:r>
          </a:p>
          <a:p>
            <a:r>
              <a:rPr lang="en-US" sz="2000" dirty="0" smtClean="0"/>
              <a:t>Rectum</a:t>
            </a:r>
            <a:endParaRPr lang="en-US" sz="2000" dirty="0"/>
          </a:p>
          <a:p>
            <a:r>
              <a:rPr lang="en-US" sz="2000" dirty="0"/>
              <a:t>Tympanic membrane</a:t>
            </a:r>
          </a:p>
          <a:p>
            <a:r>
              <a:rPr lang="en-US" sz="2000" dirty="0"/>
              <a:t>Skin</a:t>
            </a:r>
          </a:p>
          <a:p>
            <a:r>
              <a:rPr lang="en-US" sz="2000" dirty="0"/>
              <a:t>Other sites</a:t>
            </a:r>
          </a:p>
          <a:p>
            <a:pPr lvl="1"/>
            <a:r>
              <a:rPr lang="en-US" sz="2000" dirty="0"/>
              <a:t>Nasopharyngeal</a:t>
            </a:r>
          </a:p>
          <a:p>
            <a:pPr lvl="1"/>
            <a:r>
              <a:rPr lang="en-US" sz="2000" dirty="0"/>
              <a:t>Esophageal</a:t>
            </a:r>
          </a:p>
          <a:p>
            <a:pPr lvl="1"/>
            <a:r>
              <a:rPr lang="en-US" sz="2000" dirty="0"/>
              <a:t>Bladder</a:t>
            </a:r>
          </a:p>
          <a:p>
            <a:endParaRPr lang="en-IN" dirty="0"/>
          </a:p>
        </p:txBody>
      </p:sp>
      <p:pic>
        <p:nvPicPr>
          <p:cNvPr id="76804" name="Picture 4" descr="http://www.allina.com/mdex/en1411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2786050" cy="1714512"/>
          </a:xfrm>
          <a:prstGeom prst="rect">
            <a:avLst/>
          </a:prstGeom>
          <a:noFill/>
        </p:spPr>
      </p:pic>
      <p:pic>
        <p:nvPicPr>
          <p:cNvPr id="76808" name="Picture 8" descr="http://t2.gstatic.com/images?q=tbn:U28KdUrbrL--fM:http://milestones.geoparent.com/wp-content/uploads/2008/09/temp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357562"/>
            <a:ext cx="235742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6316662" cy="1143000"/>
          </a:xfrm>
        </p:spPr>
        <p:txBody>
          <a:bodyPr/>
          <a:lstStyle/>
          <a:p>
            <a:r>
              <a:rPr lang="en-US" dirty="0"/>
              <a:t>PULSE OXIMETRY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3" y="1714488"/>
            <a:ext cx="6326187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a non-invasive method of continuously monitoring the oxygen saturation of hemoglobin.</a:t>
            </a:r>
          </a:p>
          <a:p>
            <a:r>
              <a:rPr lang="en-US" dirty="0"/>
              <a:t>PRINCIPLES :</a:t>
            </a:r>
          </a:p>
          <a:p>
            <a:pPr lvl="1"/>
            <a:r>
              <a:rPr lang="en-US" dirty="0" err="1"/>
              <a:t>Spectrophotometry</a:t>
            </a:r>
            <a:r>
              <a:rPr lang="en-US" dirty="0"/>
              <a:t> – </a:t>
            </a:r>
            <a:r>
              <a:rPr lang="en-US" dirty="0" err="1"/>
              <a:t>oxyhemoglobin</a:t>
            </a:r>
            <a:r>
              <a:rPr lang="en-US" dirty="0"/>
              <a:t> and </a:t>
            </a:r>
            <a:r>
              <a:rPr lang="en-US" dirty="0" err="1"/>
              <a:t>deoxyhemoglobin</a:t>
            </a:r>
            <a:r>
              <a:rPr lang="en-US" dirty="0"/>
              <a:t> differ in their  absorption of red and infra red light.</a:t>
            </a:r>
          </a:p>
          <a:p>
            <a:pPr lvl="1"/>
            <a:r>
              <a:rPr lang="en-US" dirty="0" err="1"/>
              <a:t>Photoplethysmography</a:t>
            </a:r>
            <a:r>
              <a:rPr lang="en-US" dirty="0"/>
              <a:t>-the volume of arterial blood in tissue and the light absorbed by blood changes during the pulse.</a:t>
            </a:r>
          </a:p>
          <a:p>
            <a:pPr lvl="1">
              <a:buNone/>
            </a:pPr>
            <a:r>
              <a:rPr lang="en-US" dirty="0">
                <a:solidFill>
                  <a:srgbClr val="C00000"/>
                </a:solidFill>
              </a:rPr>
              <a:t>      Normal SpO2 = 90 -100 %</a:t>
            </a:r>
          </a:p>
          <a:p>
            <a:endParaRPr lang="en-IN" dirty="0"/>
          </a:p>
        </p:txBody>
      </p:sp>
      <p:pic>
        <p:nvPicPr>
          <p:cNvPr id="75778" name="Picture 2" descr="http://www.intheiropinion.com/uploads/image/pul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2857488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OBJECTIVE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teaching students acquire </a:t>
            </a:r>
            <a:r>
              <a:rPr lang="en-US" smtClean="0"/>
              <a:t>knowledge about Haemo </a:t>
            </a:r>
            <a:r>
              <a:rPr lang="en-US" dirty="0" smtClean="0"/>
              <a:t>dynamic monitoring and able to explain and apply this knowledge while working  in the  educational and clinical set up.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6316662" cy="1143000"/>
          </a:xfrm>
        </p:spPr>
        <p:txBody>
          <a:bodyPr/>
          <a:lstStyle/>
          <a:p>
            <a:r>
              <a:rPr lang="en-US" dirty="0"/>
              <a:t>PULSE OXIMETRY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principle of pulse </a:t>
            </a:r>
            <a:r>
              <a:rPr lang="en-IN" dirty="0" err="1"/>
              <a:t>oximetry</a:t>
            </a:r>
            <a:r>
              <a:rPr lang="en-IN" dirty="0"/>
              <a:t> is based on the red and infrared light absorption characteristics of oxygenated and deoxygenated </a:t>
            </a:r>
            <a:r>
              <a:rPr lang="en-IN" dirty="0" err="1"/>
              <a:t>hemoglobin</a:t>
            </a:r>
            <a:r>
              <a:rPr lang="en-IN" dirty="0"/>
              <a:t>.</a:t>
            </a:r>
          </a:p>
          <a:p>
            <a:r>
              <a:rPr lang="en-IN" dirty="0"/>
              <a:t> Oxygenated </a:t>
            </a:r>
            <a:r>
              <a:rPr lang="en-IN" dirty="0" err="1"/>
              <a:t>hemoglobin</a:t>
            </a:r>
            <a:r>
              <a:rPr lang="en-IN" dirty="0"/>
              <a:t> absorbs more infrared light and allows more red light to pass through.</a:t>
            </a:r>
          </a:p>
          <a:p>
            <a:r>
              <a:rPr lang="en-IN" dirty="0"/>
              <a:t> Deoxygenated (or reduced) </a:t>
            </a:r>
            <a:r>
              <a:rPr lang="en-IN" dirty="0" err="1"/>
              <a:t>hemoglobin</a:t>
            </a:r>
            <a:r>
              <a:rPr lang="en-IN" dirty="0"/>
              <a:t> absorbs more red light and allows more infrared light to pass through.</a:t>
            </a:r>
          </a:p>
        </p:txBody>
      </p:sp>
      <p:pic>
        <p:nvPicPr>
          <p:cNvPr id="74754" name="Picture 2" descr="http://www.intheiropinion.com/uploads/image/pul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14612" cy="3471845"/>
          </a:xfrm>
          <a:prstGeom prst="rect">
            <a:avLst/>
          </a:prstGeom>
          <a:noFill/>
        </p:spPr>
      </p:pic>
      <p:pic>
        <p:nvPicPr>
          <p:cNvPr id="74756" name="Picture 4" descr="http://www.favoriteplus.com/prodimages/FP200AD/lg-adult-finger-probe-sensor-FP200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2714612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0"/>
            <a:ext cx="59435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PULSE OXIMETRY PROBE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3" y="1571612"/>
            <a:ext cx="6326187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Probe attached to fingertip, earlobe, or bridge of nose.</a:t>
            </a:r>
          </a:p>
          <a:p>
            <a:r>
              <a:rPr lang="en-US" dirty="0"/>
              <a:t>SPO2 reading affected by :</a:t>
            </a:r>
          </a:p>
          <a:p>
            <a:pPr lvl="1"/>
            <a:r>
              <a:rPr lang="en-US" dirty="0"/>
              <a:t>Motion of extremity</a:t>
            </a:r>
          </a:p>
          <a:p>
            <a:pPr lvl="1"/>
            <a:r>
              <a:rPr lang="en-US" dirty="0"/>
              <a:t>Abnormal </a:t>
            </a:r>
            <a:r>
              <a:rPr lang="en-US" dirty="0" err="1"/>
              <a:t>Haemoglobin</a:t>
            </a:r>
            <a:endParaRPr lang="en-US" dirty="0"/>
          </a:p>
          <a:p>
            <a:pPr lvl="1"/>
            <a:r>
              <a:rPr lang="en-US" dirty="0"/>
              <a:t>Fingernail polish</a:t>
            </a:r>
          </a:p>
          <a:p>
            <a:pPr lvl="1"/>
            <a:r>
              <a:rPr lang="en-US" dirty="0"/>
              <a:t>Abnormal skin pigmentation</a:t>
            </a:r>
          </a:p>
          <a:p>
            <a:pPr lvl="1"/>
            <a:r>
              <a:rPr lang="en-US" dirty="0"/>
              <a:t>Anemia</a:t>
            </a:r>
          </a:p>
          <a:p>
            <a:pPr lvl="1"/>
            <a:r>
              <a:rPr lang="en-US" dirty="0"/>
              <a:t>Shock</a:t>
            </a:r>
          </a:p>
          <a:p>
            <a:pPr lvl="1"/>
            <a:r>
              <a:rPr lang="en-US" dirty="0" err="1"/>
              <a:t>Vasoconstricting</a:t>
            </a:r>
            <a:r>
              <a:rPr lang="en-US" dirty="0"/>
              <a:t> medication</a:t>
            </a:r>
          </a:p>
          <a:p>
            <a:pPr lvl="1"/>
            <a:r>
              <a:rPr lang="en-US" dirty="0"/>
              <a:t>Cardiac arrest</a:t>
            </a:r>
          </a:p>
          <a:p>
            <a:endParaRPr lang="en-IN" dirty="0"/>
          </a:p>
        </p:txBody>
      </p:sp>
      <p:pic>
        <p:nvPicPr>
          <p:cNvPr id="73730" name="Picture 2" descr="http://online.boundtree.co.uk/ProdImages/di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3071810"/>
          </a:xfrm>
          <a:prstGeom prst="rect">
            <a:avLst/>
          </a:prstGeom>
          <a:noFill/>
        </p:spPr>
      </p:pic>
      <p:pic>
        <p:nvPicPr>
          <p:cNvPr id="5" name="Picture 2" descr="http://www.intheiropinion.com/uploads/image/pul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386155"/>
            <a:ext cx="2500298" cy="3471845"/>
          </a:xfrm>
          <a:prstGeom prst="rect">
            <a:avLst/>
          </a:prstGeom>
          <a:noFill/>
        </p:spPr>
      </p:pic>
      <p:pic>
        <p:nvPicPr>
          <p:cNvPr id="60418" name="Picture 2" descr="http://i17.ebayimg.com/03/s/07/78/3f/d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285748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CAPILLARY REFILL TIME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693" y="2143116"/>
            <a:ext cx="5448307" cy="4525963"/>
          </a:xfrm>
        </p:spPr>
        <p:txBody>
          <a:bodyPr>
            <a:normAutofit fontScale="92500"/>
          </a:bodyPr>
          <a:lstStyle/>
          <a:p>
            <a:r>
              <a:rPr lang="en-IN" b="1" dirty="0"/>
              <a:t>Capillary refill</a:t>
            </a:r>
            <a:r>
              <a:rPr lang="en-IN" dirty="0"/>
              <a:t> is the rate at which blood refills empty capillaries.</a:t>
            </a:r>
          </a:p>
          <a:p>
            <a:r>
              <a:rPr lang="en-IN" dirty="0"/>
              <a:t> Measured by holding a hand higher than heart-level (prevents venous reflux), pressing the soft pad of a finger or toe until it turns white, and taking note of the time needed for colour to return once pressure is released.</a:t>
            </a:r>
          </a:p>
          <a:p>
            <a:r>
              <a:rPr lang="en-IN" dirty="0"/>
              <a:t> Normal refill time is less than 2 seconds.</a:t>
            </a:r>
          </a:p>
        </p:txBody>
      </p:sp>
      <p:pic>
        <p:nvPicPr>
          <p:cNvPr id="72706" name="Picture 2" descr="http://medicalimages.allrefer.com/large/nail-blanch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364330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CAPILLARY REFILL TIME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7091381" cy="504351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In neonates</a:t>
            </a:r>
            <a:r>
              <a:rPr lang="en-IN" dirty="0"/>
              <a:t>, capillary refill can be measured by pressing on the sternum for five seconds with a finger or thumb.</a:t>
            </a:r>
          </a:p>
          <a:p>
            <a:r>
              <a:rPr lang="en-IN" dirty="0"/>
              <a:t> The upper normal limit for capillary refill in neonates is 3 seconds.</a:t>
            </a:r>
          </a:p>
          <a:p>
            <a:r>
              <a:rPr lang="en-IN" dirty="0"/>
              <a:t>A common measure of dehydration and peripheral perfusion.</a:t>
            </a:r>
          </a:p>
          <a:p>
            <a:r>
              <a:rPr lang="en-IN" dirty="0"/>
              <a:t>It is useful as supporting evidence for a positive sign of poor perfusion to the extremities.</a:t>
            </a:r>
          </a:p>
        </p:txBody>
      </p:sp>
      <p:pic>
        <p:nvPicPr>
          <p:cNvPr id="71682" name="Picture 2" descr="http://medicalimages.allrefer.com/large/nail-blanch-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2000264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71810"/>
            <a:ext cx="7772400" cy="1362075"/>
          </a:xfrm>
        </p:spPr>
        <p:txBody>
          <a:bodyPr/>
          <a:lstStyle/>
          <a:p>
            <a:r>
              <a:rPr lang="en-US" dirty="0"/>
              <a:t>ELECTROCARDIOGRAM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7" descr="C:\Users\lamya\Desktop\FIG.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pic>
        <p:nvPicPr>
          <p:cNvPr id="5" name="Picture 7" descr="C:\Users\lamya\Desktop\FIG.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57800" y="2971800"/>
            <a:ext cx="6858000" cy="914400"/>
          </a:xfrm>
          <a:prstGeom prst="rect">
            <a:avLst/>
          </a:prstGeom>
          <a:noFill/>
        </p:spPr>
      </p:pic>
      <p:pic>
        <p:nvPicPr>
          <p:cNvPr id="6" name="Picture 7" descr="C:\Users\lamya\Desktop\FIG.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7" name="Picture 7" descr="C:\Users\lamya\Desktop\FIG.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57444" y="3186114"/>
            <a:ext cx="5429288" cy="914400"/>
          </a:xfrm>
          <a:prstGeom prst="rect">
            <a:avLst/>
          </a:prstGeom>
          <a:noFill/>
        </p:spPr>
      </p:pic>
      <p:pic>
        <p:nvPicPr>
          <p:cNvPr id="104450" name="Picture 2" descr="http://t2.gstatic.com/images?q=tbn:JMW6VMFDTm4QvM:http://www.joat.com.my/product/equipments/ecgs/schiller-at-1-01b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00108"/>
            <a:ext cx="385765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ECG is  a permanent record of the </a:t>
            </a:r>
            <a:r>
              <a:rPr lang="en-US" dirty="0">
                <a:solidFill>
                  <a:srgbClr val="FF0000"/>
                </a:solidFill>
              </a:rPr>
              <a:t>electrical impulses generated in the heart by the depolarization</a:t>
            </a:r>
            <a:r>
              <a:rPr lang="en-US" dirty="0"/>
              <a:t>.</a:t>
            </a:r>
          </a:p>
          <a:p>
            <a:r>
              <a:rPr lang="en-US" dirty="0"/>
              <a:t>These impulses are transmitted on the surface of the body where they are detected &amp; picked up by electrodes &amp; recorded as a tracing on a special graph paper.</a:t>
            </a:r>
          </a:p>
          <a:p>
            <a:r>
              <a:rPr lang="en-US" dirty="0"/>
              <a:t>It is a diagnostic tool in assessing the cardiovascular system.</a:t>
            </a:r>
          </a:p>
          <a:p>
            <a:endParaRPr lang="en-IN" dirty="0"/>
          </a:p>
        </p:txBody>
      </p:sp>
      <p:pic>
        <p:nvPicPr>
          <p:cNvPr id="5" name="Picture 7" descr="C:\Users\lamya\Desktop\FIG.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pic>
        <p:nvPicPr>
          <p:cNvPr id="105474" name="Picture 2" descr="http://t2.gstatic.com/images?q=tbn:JMW6VMFDTm4QvM:http://www.joat.com.my/product/equipments/ecgs/schiller-at-1-01b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143512"/>
            <a:ext cx="2876550" cy="1947865"/>
          </a:xfrm>
          <a:prstGeom prst="rect">
            <a:avLst/>
          </a:prstGeom>
          <a:noFill/>
        </p:spPr>
      </p:pic>
      <p:pic>
        <p:nvPicPr>
          <p:cNvPr id="105476" name="Picture 4" descr="http://nutritionfitnesslife.com/wp-content/uploads/2008/01/holter-moni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214950"/>
            <a:ext cx="2857488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8306" name="Picture 2" descr="http://www.virtualmedicalcentre.com/uploads/VMC/DiseaseImages/1287_ECG_Definition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572000" cy="6000768"/>
          </a:xfrm>
          <a:prstGeom prst="rect">
            <a:avLst/>
          </a:prstGeom>
          <a:noFill/>
        </p:spPr>
      </p:pic>
      <p:pic>
        <p:nvPicPr>
          <p:cNvPr id="98308" name="Picture 4" descr="http://www.biologycorner.com/anatomy/circulatory/images/ecg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543425" cy="5929330"/>
          </a:xfrm>
          <a:prstGeom prst="rect">
            <a:avLst/>
          </a:prstGeom>
          <a:noFill/>
        </p:spPr>
      </p:pic>
      <p:pic>
        <p:nvPicPr>
          <p:cNvPr id="6" name="Picture 7" descr="C:\Users\lamya\Desktop\FIG. 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9330" name="Picture 2" descr="http://www.anaesthesiauk.com/images_main/resources/ECG/ECG-resourc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9058" cy="6858000"/>
          </a:xfrm>
          <a:prstGeom prst="rect">
            <a:avLst/>
          </a:prstGeom>
          <a:noFill/>
        </p:spPr>
      </p:pic>
      <p:pic>
        <p:nvPicPr>
          <p:cNvPr id="99332" name="Picture 4" descr="http://compharm.net/ecg_scanner/basics/ec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0356" name="Picture 4" descr="http://nuclearcardiologyseminars.net/images/stressplac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5" y="0"/>
            <a:ext cx="3286116" cy="6858000"/>
          </a:xfrm>
          <a:prstGeom prst="rect">
            <a:avLst/>
          </a:prstGeom>
          <a:noFill/>
        </p:spPr>
      </p:pic>
      <p:pic>
        <p:nvPicPr>
          <p:cNvPr id="100358" name="Picture 6" descr="http://zone.ni.com/cms/images/devzone/tut/15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FIVE-ELECTRODE SYSTEM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02" y="1214422"/>
            <a:ext cx="6072198" cy="4525963"/>
          </a:xfrm>
        </p:spPr>
        <p:txBody>
          <a:bodyPr>
            <a:normAutofit fontScale="92500"/>
          </a:bodyPr>
          <a:lstStyle/>
          <a:p>
            <a:r>
              <a:rPr lang="en-IN" dirty="0"/>
              <a:t>The use of five electrodes allows the recording of the six standard limb leads (I, II, III, </a:t>
            </a:r>
            <a:r>
              <a:rPr lang="en-IN" dirty="0" err="1"/>
              <a:t>aVR</a:t>
            </a:r>
            <a:r>
              <a:rPr lang="en-IN" dirty="0"/>
              <a:t>, </a:t>
            </a:r>
            <a:r>
              <a:rPr lang="en-IN" dirty="0" err="1"/>
              <a:t>aVL</a:t>
            </a:r>
            <a:r>
              <a:rPr lang="en-IN" dirty="0"/>
              <a:t>, </a:t>
            </a:r>
            <a:r>
              <a:rPr lang="en-IN" dirty="0" err="1"/>
              <a:t>aVF</a:t>
            </a:r>
            <a:r>
              <a:rPr lang="en-IN" dirty="0"/>
              <a:t>), as well as one </a:t>
            </a:r>
            <a:r>
              <a:rPr lang="en-IN" dirty="0" err="1"/>
              <a:t>precordial</a:t>
            </a:r>
            <a:r>
              <a:rPr lang="en-IN" dirty="0"/>
              <a:t> </a:t>
            </a:r>
            <a:r>
              <a:rPr lang="en-IN" dirty="0" err="1"/>
              <a:t>unipolar</a:t>
            </a:r>
            <a:r>
              <a:rPr lang="en-IN" dirty="0"/>
              <a:t> lead.</a:t>
            </a:r>
          </a:p>
          <a:p>
            <a:r>
              <a:rPr lang="en-IN" dirty="0"/>
              <a:t> Generally, the </a:t>
            </a:r>
            <a:r>
              <a:rPr lang="en-IN" dirty="0" err="1"/>
              <a:t>unipolar</a:t>
            </a:r>
            <a:r>
              <a:rPr lang="en-IN" dirty="0"/>
              <a:t> lead is placed in the V</a:t>
            </a:r>
            <a:r>
              <a:rPr lang="en-IN" baseline="-25000" dirty="0"/>
              <a:t>5</a:t>
            </a:r>
            <a:r>
              <a:rPr lang="en-IN" dirty="0"/>
              <a:t> position, along the anterior </a:t>
            </a:r>
            <a:r>
              <a:rPr lang="en-IN" dirty="0" err="1"/>
              <a:t>axillary</a:t>
            </a:r>
            <a:r>
              <a:rPr lang="en-IN" dirty="0"/>
              <a:t> line in the fifth </a:t>
            </a:r>
            <a:r>
              <a:rPr lang="en-IN" dirty="0" err="1"/>
              <a:t>intercostal</a:t>
            </a:r>
            <a:r>
              <a:rPr lang="en-IN" dirty="0"/>
              <a:t> space .</a:t>
            </a:r>
          </a:p>
          <a:p>
            <a:r>
              <a:rPr lang="en-IN" dirty="0"/>
              <a:t>This allows one to monitor several areas of the myocardium for ischemia or to establish a differential diagnosis between </a:t>
            </a:r>
            <a:r>
              <a:rPr lang="en-IN" dirty="0" err="1"/>
              <a:t>atrial</a:t>
            </a:r>
            <a:r>
              <a:rPr lang="en-IN" dirty="0"/>
              <a:t> and ventricular arrhythmias. </a:t>
            </a:r>
          </a:p>
          <a:p>
            <a:endParaRPr lang="en-IN" dirty="0"/>
          </a:p>
        </p:txBody>
      </p:sp>
      <p:pic>
        <p:nvPicPr>
          <p:cNvPr id="106498" name="Picture 2" descr="http://web.squ.edu.om/med-Lib/MED_CD/E_CDs/anesthesia/site/content/figures/3032F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2928926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631666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Specific objectives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357430"/>
            <a:ext cx="678657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Explain </a:t>
            </a:r>
            <a:r>
              <a:rPr lang="en-US" sz="2400" dirty="0"/>
              <a:t>the importance of hemodynamic </a:t>
            </a:r>
            <a:r>
              <a:rPr lang="en-US" sz="2400" dirty="0" smtClean="0"/>
              <a:t>monitoring.</a:t>
            </a:r>
          </a:p>
          <a:p>
            <a:pPr>
              <a:buNone/>
            </a:pPr>
            <a:r>
              <a:rPr lang="en-US" sz="2400" dirty="0" smtClean="0"/>
              <a:t>    List down Indications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Explain the Invasive </a:t>
            </a:r>
            <a:r>
              <a:rPr lang="en-US" sz="2400" dirty="0"/>
              <a:t>and </a:t>
            </a:r>
            <a:r>
              <a:rPr lang="en-US" sz="2400" dirty="0" smtClean="0"/>
              <a:t>Non Invasive    methods</a:t>
            </a:r>
            <a:endParaRPr lang="en-US" sz="2400" dirty="0"/>
          </a:p>
          <a:p>
            <a:endParaRPr lang="en-IN" dirty="0"/>
          </a:p>
        </p:txBody>
      </p:sp>
      <p:sp>
        <p:nvSpPr>
          <p:cNvPr id="94210" name="AutoShape 2" descr="data:image/jpg;base64,/9j/4AAQSkZJRgABAQAAAQABAAD/2wCEAAkGBhQSEBUUExQUFRQWFx4UFRgYFRwXFxUUHhQXGBUXHBkaHSYgHBklGh8WHy8hIygqLDAsHSAxNTAqNjIsLCkBCQoKDgwOGg8PGi0kHiI2MjAvMDE1KS8sNTUsNC4vKS0vMTQ0LCw0NCkqKTUtLDUuLy4tLTUuLzUsLDQuLCwsLP/AABEIAHgAeAMBIgACEQEDEQH/xAAcAAEAAwADAQEAAAAAAAAAAAAABQYHAgMEAQj/xAA/EAACAQMCAwUFAwoFBQAAAAABAgMABBESIQUGMQcTQVFhIjJxgZFSYqEjM0JDcoKSsbLBFBWiwtEkNERks//EABoBAAIDAQEAAAAAAAAAAAAAAAAFAgMEBgH/xAAwEQABBAEDAQUHBAMAAAAAAAABAAIDEQQSITEFE0FRYfAigZGhscHRFBVx8TLC4f/aAAwDAQACEQMRAD8A3GlKUISlKUISuu4uFRSzsFVRlmYgBQOpJOwFdlYP2182yXF2OHw6ikZXWq5JlnbBVcDqFBGB5nPgKELUuXe0G1vrmSC2Z3Ma62fTiMjVpwpO539MVZay/sm7M7ixkNzPIqtJGUMKjVgEhhqfONQI6KD471Pc7dp0PDJo4pYpZDIhfKafZGrT0Yj1+lCFc6VWOVO0az4gdMEhEgGoxuuh8eJA6MPgTVnoQlKUoQlKUoQlKUoQlKUoQlKUoQvhrN4ez9oeOy8RlaM2xDShmbSYpNCrlgwxgDVvnxFaPITg4GT4Dpk1iFjbreFzNZTXtwN7tiVQxSsWJgUSSLjTjAVdsAGqJpTHVNLr8FNjdXfS0+DtB4e2rTeQeyNRy4XYeI1Y1D4Zqrcf5XseO3KyJeHMUegpGF141lgx1jOncjpj1ql2ENtMqmVbq7ce13S99Klqx/VDURh16HUdWR4DFS9jw+0aeMxSTWV0hzD3neIdXiojmOmRT0KqdxWL9wdr0uidXjWyu7AVYcL8F5eZux2awAu+HzSyPCwcIUBlG/vJoA1eq43GevStm4TcvJBG8iGN2RWdDsUYqCy/I5qL5c5jMzPBOqx3MQDOFJ0SRk4WaPO+gnIIO6nY+BM8rg9N6ZNcHC28LOQRyuVKUqS8SlKUISlKUIXzNeK843BEcSzRRnyeRVP0JzUXztfd3BGNTKJJkiYqSG0tnIBG4zjBI3Az0qhX3GWjxHaWyqXGVkHdhO7yuZNjqbZlODgk0tzM/wDTuDA2yd+QAtEMBl3talYcagnz3M0UuOvdyK+PDfSTXl5h5ijtE1PuzbIg95z/AGA2yfCsi4ldCG/ikjwrBonJGxBZ3R848HRRkeOgGvTHxQ8QvpJW9zOmMfZiBOkfE9T6mpQZnbRawKK34/TtUjtZ9lvP2Cl7zid3eE6nZE+whKrj1I3b517+Q54rOzv5pThYrmRpDjJ0pFEAB5nGAB61ynvUhTA61H8oLHeJxOykOBMVlyOoWSIRlh+y8efmKviPtbndWZwJhGltNB/KsvZuUl4bDKVGZmlmOeuXuJGOfXfFVaftOt572Wykt0eE3Mdkqt7Rdi0iyyFTtpVggAxnfOfKw9m9qbW1Nm7antJngLY06lOJY2xnYFHH418j7KbNeJHiH5TvC/eiPI7sSn9PGM5zvjOM1pSRUuXhZa+eA6u6s5JUDs2SY5VjeGEEnU2kHJz00r1rlfcIVd43KsOhUlT9RUZxrmAf4y8dTs9y+PUIqQ5+qGoabjrnpS4sDSQ0ePzN/Vdp07Gl7Frr2O/r3K38H7Rbq0cLcEzw53z+cUeYbx+DfUVrXCuKx3ESyxMGRhkH+YI8COmK/PEPE9Y0v41ZOzjmRrW5MGcxzZ0gnYShSUPz90/EeVXxyEGiq+p9MY+MyxinDc1wR+Vsl5xaGIgSyxxk9NbqufhqIrstb+OUZjdHHmrBh9Qawzlx+9aSVtLTlBIHcaiZJO8DSHO591VG+wBAxmp7hfE0m/P2vcyLgPJ7C6GIBGmVGD75XB9RS5/Vwx5aWbDzF/Bc7+jdpDr5WuZpULyfxEz2ccjMXJ1LqIwWCyMikj7RABPrSnQNi1hOyjOd7jElqvk0sx/cgYfzcVGcJ7O7WS0t5JGnXESSMFnZFDGMM7A9VBycgECnaVNiQeaWV0/zJgRf717uapFItrAe6+HnH/rRAZU/deTQnqNfrS5xYJpZHjZob/sfutA1aWhvff2VY4vw3hsdtPJaRTTSsrd3JonmQMw0lkdgV93IDDOw2NV7kpwqM3rWl3V6uKofEkEdyWAwk3st5d8BlT8XTI+KDzpfF1Js0vZ1XgnuCXRxujdw48qN43xfJO9RPCeZWtLpLhd8ApIuQveRNjUuTsGBAYZ2yPWnG4yGqKIpmw1uukOJHNAYzwVo8/aRZrcpcwvJIsyiK5iELh9K5MUwJGnWmWQjPtK2xyBn18w9q0AgIs3eWZhhCYmRIif03LgZI6hRnJA6CqRypyZLfCVYJYg8RX2JdQ/JsDpIdQ22oOuCu2BvUueyHiOcYtvj37Y/+ea1anEbBcp+jwIn6ZpTY5FH/qpQwigEnA2yf5k+p8fWuWa7OM8GaG5eCSWOQxYEgizoEvXRqbdtIxnYDJxXVpAGwA+FZ3CuV08eQJWaox7Hd7tvh4L6Gr1W90UZXBwyMGU/eBBHzzXhU71cuQeHDWZ3HQ6Ij5Y/OOPUn2M/dbzrNkziCMvKrfkFjCasq5ycB4RLMHDSwM5IXDTW8bM+MgagE3OPZGxPhXPjPIcNpbPKkk7lJEkAeQEZ75NRbABc4z7xONvKpYypIhRwGRxpZW3DKdiCPKvBDdmThF5BIxaW1SSMljlmRUMlu58y0ejfxIaoY2TFmhzS0aq9fVcTI18PeaU1yPJ+SnT7FzIP4tMn+6lefkWTL3g85kf5NbRf8Urfhu1Y8Z8h9FRKKeR5rr5y5blnkV440mUxNC8bPo2MiSK2cbjYgjbw61CQcs3iFilrGpbGom5BLY6ZYqWON+taXSq5sCGZxc8HfzNbeV0px5D4xTfoFnQ5W4g3VbZfjO7f0w/3qsc3XdzZP3MsUJEi5V1d8HfBwGT3gcfUVtlQfN/K6X1uYm2Ye1G/ij42PwPQjyqr9qxm7tZuPM/lbcbPcJR2ptvuWI3riWPUKgjUldWstnM0MylWHUeBHgynxU+BrxXKDOR0NTArZdzA8VsdjwpPk/mM2N4k+CyYMcqjq0RIJI82VgrAfEeNXvmntoj7po7BZHmYYErxlI4s9Ww2CzDwAGM9fI5XXWtsoOrG/gSScfDJ2q1shaKS7N6THkzCb4+fyK5RpgdST1JO5YncsT4knJri7V9kfFfI4s9ah5q95qmMHC77G21HJ6eNady5wu7uYA8UMCRj2ELzMNYG2oAQnbP45qK5A5Fa7IllBW2B+BmI8B9zzb5DzG0RQhVCqAFAwABgAAYAA8qi/DjyAO1FgccpB1LODKjjO45Wd/5BxBf1ETfs3I/3ItdFxy3dyEl7NixXQSt0qFk3yhKupZdzscjc+dafSqx0nGadTQQfIkJOc2Vwp1H3BVfkvgssPevKgi192qprDlVjj0Akgkb/ABOwFfas9KYRxiNgY3gLK5xcbKUpSrFFKUpQhQfM/KMF9HplBDD3JF99D6HxHmDtWJ81cmT2DYcaoicJIo9lvQj9FvQ/LNfoiqF2lyBzDEwDIn/USL4ECWKNQfQhpfpVE+lrdR9XsmmB1CTHdp5b4fhYpmhNXPn/ALPWs2MsWWtifi0R8FbzXyb5HfrSetUEEGiuviyWys1MNg+qX1I87mtE7Puzn/Ehbi42g6omd5cHqcdEz8z6Dr5eT+Su8t5LydfyMcbvGp/WsqMdR+4CPmfTroXZu2m2aE/qmGP2XiST+ovUm1rDXd4J+FflJOo55jBjhO/efsPWytcUQUAKAABgADAAHQAeVc6UrYuXSlKUISlKUISlKUISvma8fGOJC3gkmYEiNC5A6nAzj0+J2HU1R7u/km/Pykg/qo2McQ9Mgh5PixwfsjpWLLzosQAyd/ACuhgfKaarnfcxW0JxLPEjfZLjV/DnP4VReZbpbt7losspgWFG0suWxK5xqAz7TJ9K5QTRxjEaog8kUL/SK81xxyMHBcFvBc5Y/ujLH6VzmV1aTJZ2UcdcfI2mcOD2Z1uKvvC+KwXsHsskgZB3iZDFdS7o69QeowfKs8HZAf8AMcf+HjvM59rr+Z88/e+z61P8q8MmkuluHRo40RkBdSry6tPs6T7QjGM+1jJxgdTV5rp4HOmjD5G6T4LIzIfiuc2J1g+r/kKrc5cSiis5LZGQSyR9zHEvvBXwmyDcKFJ36bVG8B4tHbXEhl1KkkceGCMy60eUEEqDg6WTrXRxvhk9vPM4R5IpX73UilipIAKuq+1tjYgEY22xvH2/HoycB11eI1AMP3Thh9KQ5+ZkQ5If2fstsfzf9K+DHZJEQHbn4rQrDmG3mOIpo3b7Icav4fe/CpDNZrPNHIMSKrj765x8CRt8q7Y+OvaoXjlZo0GpopG1qVHUI7e0jY6ZJUnAx4jTjdbjkcGyNLSfeFVLgSMFjdaNSuKNkZrlT5L0pSlCEpSlCFxdARg7g7EeY8qr8nIFmTtGyDySWRF+Sq2APQAUpUXMa7/IWvQ4t4K5R8h2Q6wBv22eT8HYipaz4ZFCMRRxxjyRFQf6QKUr0NDeAgknlenFfaUr1eL5prz3nDYpRiWNJB5Ogcf6gaUoQomTkSyJ/wC3Rf2C0f8AQRXO15KtI3DrCCynKl2aTSfAjWxAPrSlR0Nu63UtTqq1OYpSlSUUpSl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lead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6316662" cy="1143000"/>
          </a:xfrm>
        </p:spPr>
        <p:txBody>
          <a:bodyPr/>
          <a:lstStyle/>
          <a:p>
            <a:r>
              <a:rPr lang="en-US" dirty="0"/>
              <a:t>TYPES OF LEADS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3" y="2143116"/>
            <a:ext cx="6326187" cy="4525963"/>
          </a:xfrm>
        </p:spPr>
        <p:txBody>
          <a:bodyPr/>
          <a:lstStyle/>
          <a:p>
            <a:r>
              <a:rPr lang="en-US" dirty="0"/>
              <a:t>Surface leads</a:t>
            </a:r>
          </a:p>
          <a:p>
            <a:endParaRPr lang="en-US" dirty="0"/>
          </a:p>
          <a:p>
            <a:r>
              <a:rPr lang="en-US" dirty="0"/>
              <a:t>Esophageal leads</a:t>
            </a:r>
          </a:p>
          <a:p>
            <a:endParaRPr lang="en-US" dirty="0"/>
          </a:p>
          <a:p>
            <a:r>
              <a:rPr lang="en-US" dirty="0" err="1"/>
              <a:t>Epicardial</a:t>
            </a:r>
            <a:r>
              <a:rPr lang="en-US" dirty="0"/>
              <a:t> leads</a:t>
            </a:r>
          </a:p>
          <a:p>
            <a:endParaRPr lang="en-US" dirty="0"/>
          </a:p>
          <a:p>
            <a:r>
              <a:rPr lang="en-US" dirty="0"/>
              <a:t>Intra cardiac leads</a:t>
            </a:r>
            <a:endParaRPr lang="en-IN" dirty="0"/>
          </a:p>
        </p:txBody>
      </p:sp>
      <p:pic>
        <p:nvPicPr>
          <p:cNvPr id="4" name="Picture 7" descr="C:\Users\lamya\Desktop\FIG.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pic>
        <p:nvPicPr>
          <p:cNvPr id="53250" name="Picture 2" descr="http://img.wdtrade.com/wdtrade/tradeimage/2022/3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3" y="928670"/>
            <a:ext cx="3214678" cy="4643470"/>
          </a:xfrm>
          <a:prstGeom prst="rect">
            <a:avLst/>
          </a:prstGeom>
          <a:noFill/>
        </p:spPr>
      </p:pic>
      <p:sp>
        <p:nvSpPr>
          <p:cNvPr id="53252" name="AutoShape 4" descr="http://img.industry-medical.com/file/afec7cbb-9f96-471b-899a-78a2f8ba5a73/ecg-monitoring-cab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3256" name="Picture 8" descr="http://cogprints.org/4293/1/antrett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2786050" cy="5000636"/>
          </a:xfrm>
          <a:prstGeom prst="rect">
            <a:avLst/>
          </a:prstGeom>
          <a:noFill/>
        </p:spPr>
      </p:pic>
      <p:sp>
        <p:nvSpPr>
          <p:cNvPr id="53258" name="AutoShape 10" descr="http://nutritionfitnesslife.com/wp-content/uploads/2008/01/holter-monito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0"/>
            <a:ext cx="6316662" cy="1143000"/>
          </a:xfrm>
        </p:spPr>
        <p:txBody>
          <a:bodyPr/>
          <a:lstStyle/>
          <a:p>
            <a:r>
              <a:rPr lang="en-US" dirty="0"/>
              <a:t>SURFACE LEADS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743" y="1785926"/>
            <a:ext cx="7234257" cy="4829196"/>
          </a:xfrm>
        </p:spPr>
        <p:txBody>
          <a:bodyPr/>
          <a:lstStyle/>
          <a:p>
            <a:pPr>
              <a:buNone/>
            </a:pPr>
            <a:r>
              <a:rPr lang="en-US" dirty="0"/>
              <a:t>The standard lead system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3 bipolar limb leads-I,II,III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3 </a:t>
            </a:r>
            <a:r>
              <a:rPr lang="en-US" sz="2400" dirty="0" err="1"/>
              <a:t>unipolar</a:t>
            </a:r>
            <a:r>
              <a:rPr lang="en-US" sz="2400" dirty="0"/>
              <a:t> limb leads-</a:t>
            </a:r>
            <a:r>
              <a:rPr lang="en-US" sz="2400" dirty="0" err="1"/>
              <a:t>aVR,aVL,aVF</a:t>
            </a:r>
            <a:r>
              <a:rPr lang="en-US" sz="2400" dirty="0"/>
              <a:t>(augmented limb leads)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6 standard chest leads or </a:t>
            </a:r>
            <a:r>
              <a:rPr lang="en-US" sz="2400" dirty="0" err="1"/>
              <a:t>precordial</a:t>
            </a:r>
            <a:r>
              <a:rPr lang="en-US" sz="2400" dirty="0"/>
              <a:t> leads(V1 to V6)</a:t>
            </a:r>
            <a:endParaRPr lang="en-IN" sz="2400" dirty="0"/>
          </a:p>
        </p:txBody>
      </p:sp>
      <p:pic>
        <p:nvPicPr>
          <p:cNvPr id="52226" name="Picture 2" descr="http://rpw.chem.ox.ac.uk/ECG%20etc/Field%2012%20Lead%20ECG%20Diagnosis_files/tria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000232" cy="3500438"/>
          </a:xfrm>
          <a:prstGeom prst="rect">
            <a:avLst/>
          </a:prstGeom>
          <a:noFill/>
        </p:spPr>
      </p:pic>
      <p:pic>
        <p:nvPicPr>
          <p:cNvPr id="52230" name="Picture 6" descr="http://www.ncbi.nlm.nih.gov/bookshelf/picrender.fcgi?book=cardio&amp;part=A39&amp;blobname=ch3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357186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-214338"/>
            <a:ext cx="6316662" cy="1143000"/>
          </a:xfrm>
        </p:spPr>
        <p:txBody>
          <a:bodyPr/>
          <a:lstStyle/>
          <a:p>
            <a:r>
              <a:rPr lang="en-US" dirty="0"/>
              <a:t>ESOPHAGEAL LEADS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467" y="928670"/>
            <a:ext cx="6540533" cy="4525963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The </a:t>
            </a:r>
            <a:r>
              <a:rPr lang="en-IN" dirty="0" err="1"/>
              <a:t>esophageal</a:t>
            </a:r>
            <a:r>
              <a:rPr lang="en-IN" dirty="0"/>
              <a:t> electrodes are incorporated into an </a:t>
            </a:r>
            <a:r>
              <a:rPr lang="en-IN" dirty="0" err="1"/>
              <a:t>esophageal</a:t>
            </a:r>
            <a:r>
              <a:rPr lang="en-IN" dirty="0"/>
              <a:t> stethoscope and are welded to conventional ECG wires</a:t>
            </a:r>
          </a:p>
          <a:p>
            <a:r>
              <a:rPr lang="en-IN" dirty="0"/>
              <a:t>One passed into the </a:t>
            </a:r>
            <a:r>
              <a:rPr lang="en-IN" dirty="0" err="1"/>
              <a:t>esophagus</a:t>
            </a:r>
            <a:r>
              <a:rPr lang="en-IN" dirty="0"/>
              <a:t> with the tip positioned at the level of the heart. It provides an excellent means of monitoring heart sounds and respiration </a:t>
            </a:r>
            <a:endParaRPr lang="en-US" dirty="0"/>
          </a:p>
          <a:p>
            <a:r>
              <a:rPr lang="en-US" dirty="0"/>
              <a:t>Often the P wave is not detected or the relationship of the P wave to the QRS complex is unclear on surface leads.</a:t>
            </a:r>
          </a:p>
          <a:p>
            <a:r>
              <a:rPr lang="en-US" dirty="0"/>
              <a:t>P waves are much larger in esophageal due to the proximity of esophagus to right atrium.</a:t>
            </a:r>
          </a:p>
          <a:p>
            <a:r>
              <a:rPr lang="en-US" dirty="0"/>
              <a:t>Care must be taken to avoid esophageal burns.</a:t>
            </a:r>
          </a:p>
          <a:p>
            <a:endParaRPr lang="en-IN" dirty="0"/>
          </a:p>
        </p:txBody>
      </p:sp>
      <p:pic>
        <p:nvPicPr>
          <p:cNvPr id="51202" name="Picture 2" descr="http://web.squ.edu.om/med-Lib/MED_CD/E_CDs/anesthesia/site/content/figures/3032f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EPICARDIAL LEADS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Temporary </a:t>
            </a:r>
            <a:r>
              <a:rPr lang="en-US" dirty="0" err="1"/>
              <a:t>transcutaneous</a:t>
            </a:r>
            <a:r>
              <a:rPr lang="en-US" dirty="0"/>
              <a:t> pacing wires sutured to the atrium and ventricle.</a:t>
            </a:r>
          </a:p>
          <a:p>
            <a:r>
              <a:rPr lang="en-US" dirty="0"/>
              <a:t>Allow monitoring of electrical activity directly from the surface of heart.</a:t>
            </a:r>
          </a:p>
          <a:p>
            <a:r>
              <a:rPr lang="en-US" dirty="0"/>
              <a:t>Helps in detecting </a:t>
            </a:r>
            <a:r>
              <a:rPr lang="en-US" dirty="0" err="1"/>
              <a:t>atrial</a:t>
            </a:r>
            <a:r>
              <a:rPr lang="en-US" dirty="0"/>
              <a:t> activity in situations in which the surface ECG fails to detect P waves.</a:t>
            </a:r>
          </a:p>
          <a:p>
            <a:r>
              <a:rPr lang="en-US" dirty="0"/>
              <a:t>Ventricular </a:t>
            </a:r>
            <a:r>
              <a:rPr lang="en-US" dirty="0" err="1"/>
              <a:t>epicardial</a:t>
            </a:r>
            <a:r>
              <a:rPr lang="en-US" dirty="0"/>
              <a:t> </a:t>
            </a:r>
            <a:r>
              <a:rPr lang="en-US" dirty="0" err="1"/>
              <a:t>electrograms</a:t>
            </a:r>
            <a:r>
              <a:rPr lang="en-US" dirty="0"/>
              <a:t> are of little value because QRS complex is readily detected on surface ECG.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642918"/>
            <a:ext cx="631666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RISKS OF ECG MONITORING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3" y="2332037"/>
            <a:ext cx="6326187" cy="4525963"/>
          </a:xfrm>
        </p:spPr>
        <p:txBody>
          <a:bodyPr/>
          <a:lstStyle/>
          <a:p>
            <a:r>
              <a:rPr lang="en-US" sz="2800" dirty="0"/>
              <a:t>Electrical shock injury</a:t>
            </a:r>
          </a:p>
          <a:p>
            <a:r>
              <a:rPr lang="en-US" sz="2800" dirty="0"/>
              <a:t>Burns</a:t>
            </a:r>
          </a:p>
          <a:p>
            <a:r>
              <a:rPr lang="en-US" sz="2800" dirty="0"/>
              <a:t>Artifacts</a:t>
            </a:r>
          </a:p>
          <a:p>
            <a:r>
              <a:rPr lang="en-US" sz="2800" dirty="0"/>
              <a:t>Institution of inappropriate therapy due to misdiagnosis of </a:t>
            </a:r>
            <a:r>
              <a:rPr lang="en-US" sz="2800" dirty="0" err="1"/>
              <a:t>arrythmias</a:t>
            </a:r>
            <a:endParaRPr lang="en-US" sz="2800" dirty="0"/>
          </a:p>
          <a:p>
            <a:endParaRPr lang="en-IN" sz="2800" dirty="0"/>
          </a:p>
        </p:txBody>
      </p:sp>
      <p:pic>
        <p:nvPicPr>
          <p:cNvPr id="4" name="Picture 7" descr="C:\Users\lamya\Desktop\FIG.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pic>
        <p:nvPicPr>
          <p:cNvPr id="5" name="Picture 8" descr="http://www.ncbi.nlm.nih.gov/bookshelf/picrender.fcgi?book=cardio&amp;part=A39&amp;blobname=ch3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57173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292892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ABNORMAL  	ECG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1357298"/>
            <a:ext cx="6326187" cy="4143404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u="sng" dirty="0"/>
              <a:t>P WAVE</a:t>
            </a:r>
            <a:r>
              <a:rPr lang="en-US" b="1" u="sng" dirty="0"/>
              <a:t> </a:t>
            </a:r>
            <a:r>
              <a:rPr lang="en-US" dirty="0"/>
              <a:t>:Abnormal or absence of P wave indicates that an area other than SA Node is acting as a pacemaker.</a:t>
            </a:r>
          </a:p>
          <a:p>
            <a:r>
              <a:rPr lang="en-US" sz="2200" b="1" u="sng" dirty="0"/>
              <a:t>PR INTERVAL </a:t>
            </a:r>
            <a:r>
              <a:rPr lang="en-US" dirty="0"/>
              <a:t>:Prolonged PR interval indicates conduction block.</a:t>
            </a:r>
          </a:p>
          <a:p>
            <a:r>
              <a:rPr lang="en-US" sz="2200" b="1" u="sng" dirty="0"/>
              <a:t>QRS COMPLEX </a:t>
            </a:r>
            <a:r>
              <a:rPr lang="en-US" b="1" dirty="0"/>
              <a:t>:</a:t>
            </a:r>
            <a:r>
              <a:rPr lang="en-US" dirty="0"/>
              <a:t>Prolonged QRS complex indicates abnormal sequence of conduction through the ventricles.</a:t>
            </a:r>
          </a:p>
          <a:p>
            <a:r>
              <a:rPr lang="en-US" sz="2200" b="1" u="sng" dirty="0"/>
              <a:t>ST SEGMENT </a:t>
            </a:r>
            <a:r>
              <a:rPr lang="en-US" dirty="0"/>
              <a:t>:Elevation or depression represents ischemia or infarction.</a:t>
            </a:r>
          </a:p>
          <a:p>
            <a:r>
              <a:rPr lang="en-US" sz="2200" b="1" u="sng" dirty="0"/>
              <a:t>T WAVE </a:t>
            </a:r>
            <a:r>
              <a:rPr lang="en-US" dirty="0"/>
              <a:t>:Flat T wave indicates ischemia, inverted T wave indicates Myocardial Infarction, spiky T wave indicates </a:t>
            </a:r>
            <a:r>
              <a:rPr lang="en-US" dirty="0" err="1"/>
              <a:t>hyperkalemia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pic>
        <p:nvPicPr>
          <p:cNvPr id="48130" name="Picture 2" descr="http://eleceng.dit.ie/tburke/biomed/ec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429684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7772400" cy="1362075"/>
          </a:xfrm>
        </p:spPr>
        <p:txBody>
          <a:bodyPr/>
          <a:lstStyle/>
          <a:p>
            <a:r>
              <a:rPr lang="en-US" dirty="0"/>
              <a:t>ABG  ANALYSIS</a:t>
            </a:r>
            <a:endParaRPr lang="en-IN" dirty="0"/>
          </a:p>
        </p:txBody>
      </p:sp>
      <p:pic>
        <p:nvPicPr>
          <p:cNvPr id="4" name="Picture 2" descr="http://campuspages.cvcc.vccs.edu/HodgesL/newpag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643438" cy="5572140"/>
          </a:xfrm>
          <a:prstGeom prst="rect">
            <a:avLst/>
          </a:prstGeom>
          <a:noFill/>
        </p:spPr>
      </p:pic>
      <p:pic>
        <p:nvPicPr>
          <p:cNvPr id="107522" name="Picture 2" descr="http://www.rtmagazine.com/issues/images/2007-10/2007-10_03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471490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2" y="285728"/>
            <a:ext cx="6316662" cy="1143000"/>
          </a:xfrm>
        </p:spPr>
        <p:txBody>
          <a:bodyPr/>
          <a:lstStyle/>
          <a:p>
            <a:r>
              <a:rPr lang="en-US" dirty="0"/>
              <a:t>ABG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06" y="1571612"/>
            <a:ext cx="5968997" cy="4525963"/>
          </a:xfrm>
        </p:spPr>
        <p:txBody>
          <a:bodyPr/>
          <a:lstStyle/>
          <a:p>
            <a:r>
              <a:rPr lang="en-US" dirty="0"/>
              <a:t>The procedure involves obtaining</a:t>
            </a:r>
          </a:p>
          <a:p>
            <a:pPr>
              <a:buNone/>
            </a:pPr>
            <a:r>
              <a:rPr lang="en-US" dirty="0"/>
              <a:t>     arterial blood from a direct arterial puncture  or from an arterial line.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NORMAL VALUES : </a:t>
            </a:r>
          </a:p>
          <a:p>
            <a:pPr lvl="1"/>
            <a:r>
              <a:rPr lang="en-US" dirty="0"/>
              <a:t>PaO</a:t>
            </a:r>
            <a:r>
              <a:rPr lang="en-US" baseline="-25000" dirty="0"/>
              <a:t>2</a:t>
            </a:r>
            <a:r>
              <a:rPr lang="en-US" dirty="0"/>
              <a:t> : 80-100 mm Hg</a:t>
            </a:r>
          </a:p>
          <a:p>
            <a:pPr lvl="1"/>
            <a:r>
              <a:rPr lang="en-US" dirty="0"/>
              <a:t>SaO</a:t>
            </a:r>
            <a:r>
              <a:rPr lang="en-US" baseline="-25000" dirty="0"/>
              <a:t>2</a:t>
            </a:r>
            <a:r>
              <a:rPr lang="en-US" dirty="0"/>
              <a:t> : 93 – 100%</a:t>
            </a:r>
          </a:p>
          <a:p>
            <a:pPr lvl="1"/>
            <a:r>
              <a:rPr lang="en-US" dirty="0"/>
              <a:t>pH      : 7.35 – 7.45</a:t>
            </a:r>
          </a:p>
          <a:p>
            <a:pPr lvl="1"/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 : 35 – 45 mm Hg</a:t>
            </a:r>
          </a:p>
          <a:p>
            <a:pPr lvl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dirty="0"/>
              <a:t> : 22 – 26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endParaRPr lang="en-IN" dirty="0"/>
          </a:p>
        </p:txBody>
      </p:sp>
      <p:pic>
        <p:nvPicPr>
          <p:cNvPr id="47106" name="Picture 2" descr="http://1.bp.blogspot.com/_6Eidf7tDOXg/TG9I5HBvneI/AAAAAAAAB_o/TXKeC6xetMU/s1600/bloodtest_A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57186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6316662" cy="1143000"/>
          </a:xfrm>
        </p:spPr>
        <p:txBody>
          <a:bodyPr/>
          <a:lstStyle/>
          <a:p>
            <a:r>
              <a:rPr lang="en-US" dirty="0"/>
              <a:t>EVALUATING ABG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500174"/>
            <a:ext cx="6326187" cy="4525963"/>
          </a:xfrm>
        </p:spPr>
        <p:txBody>
          <a:bodyPr/>
          <a:lstStyle/>
          <a:p>
            <a:r>
              <a:rPr lang="en-US" dirty="0"/>
              <a:t>If pH &lt; 7.35, </a:t>
            </a:r>
            <a:r>
              <a:rPr lang="en-US" dirty="0" err="1"/>
              <a:t>Acidemia</a:t>
            </a:r>
            <a:endParaRPr lang="en-US" dirty="0"/>
          </a:p>
          <a:p>
            <a:r>
              <a:rPr lang="en-US" dirty="0"/>
              <a:t>If pH &gt; 7.45 , </a:t>
            </a:r>
            <a:r>
              <a:rPr lang="en-US" dirty="0" err="1"/>
              <a:t>Alkalemia</a:t>
            </a:r>
            <a:endParaRPr lang="en-US" dirty="0"/>
          </a:p>
          <a:p>
            <a:r>
              <a:rPr lang="en-US" dirty="0"/>
              <a:t>If PaCO2 &lt; 35 mmHg ,Respiratory Alkalosis</a:t>
            </a:r>
          </a:p>
          <a:p>
            <a:r>
              <a:rPr lang="en-US" dirty="0"/>
              <a:t>If PaCO2 &gt; 45 mmHg , Respiratory Acidosis</a:t>
            </a:r>
          </a:p>
          <a:p>
            <a:r>
              <a:rPr lang="en-US" dirty="0"/>
              <a:t>If HCO3 &lt; 22 </a:t>
            </a:r>
            <a:r>
              <a:rPr lang="en-US" dirty="0" err="1"/>
              <a:t>mEq</a:t>
            </a:r>
            <a:r>
              <a:rPr lang="en-US" dirty="0"/>
              <a:t> /L, Metabolic Acidosis</a:t>
            </a:r>
          </a:p>
          <a:p>
            <a:r>
              <a:rPr lang="en-US" dirty="0"/>
              <a:t>If HCO3 &gt;26 </a:t>
            </a:r>
            <a:r>
              <a:rPr lang="en-US" dirty="0" err="1"/>
              <a:t>mEq</a:t>
            </a:r>
            <a:r>
              <a:rPr lang="en-US" dirty="0"/>
              <a:t>/L, Metabolic Alkalosis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860848"/>
            <a:ext cx="6326187" cy="4997152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 err="1"/>
              <a:t>Hemodynamics</a:t>
            </a:r>
            <a:r>
              <a:rPr lang="en-US" dirty="0"/>
              <a:t> refers to the dynamic </a:t>
            </a:r>
            <a:r>
              <a:rPr lang="en-US" dirty="0">
                <a:solidFill>
                  <a:srgbClr val="FF0000"/>
                </a:solidFill>
              </a:rPr>
              <a:t>movement of blood </a:t>
            </a:r>
            <a:r>
              <a:rPr lang="en-US" dirty="0"/>
              <a:t>through the cardiovascular system.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the study of blood flow </a:t>
            </a:r>
            <a:r>
              <a:rPr lang="en-US" dirty="0"/>
              <a:t>or the circulation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00042"/>
            <a:ext cx="7772400" cy="1362075"/>
          </a:xfrm>
        </p:spPr>
        <p:txBody>
          <a:bodyPr/>
          <a:lstStyle/>
          <a:p>
            <a:r>
              <a:rPr lang="en-US" dirty="0"/>
              <a:t>INVASIVE METHODS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5" descr="1603817-1607632-1681045-1720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72166" y="1857364"/>
          <a:ext cx="30718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</a:tblGrid>
              <a:tr h="124790">
                <a:tc>
                  <a:txBody>
                    <a:bodyPr/>
                    <a:lstStyle/>
                    <a:p>
                      <a:r>
                        <a:rPr lang="en-US" dirty="0" smtClean="0"/>
                        <a:t>SWAN GANZ CATHETER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Invasive Hemodynamic Monitoring System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7586663" cy="4198938"/>
          </a:xfr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334000" y="1905000"/>
            <a:ext cx="881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Perpetua" pitchFamily="18" charset="0"/>
              </a:rPr>
              <a:t>Monitor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153400" y="2786058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Perpetua" pitchFamily="18" charset="0"/>
              </a:rPr>
              <a:t>Flush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524000" y="1981200"/>
            <a:ext cx="161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Perpetua" pitchFamily="18" charset="0"/>
              </a:rPr>
              <a:t>Transducer</a:t>
            </a:r>
            <a:endParaRPr lang="en-US" dirty="0">
              <a:latin typeface="Perpetua" pitchFamily="18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2438400" y="4191000"/>
            <a:ext cx="91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Perpetua" pitchFamily="18" charset="0"/>
              </a:rPr>
              <a:t>Catheter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Hemodynamic monitoring system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MONITOR</a:t>
            </a:r>
          </a:p>
          <a:p>
            <a:pPr lvl="1" eaLnBrk="1" hangingPunct="1"/>
            <a:r>
              <a:rPr lang="en-US" smtClean="0"/>
              <a:t>scale</a:t>
            </a:r>
          </a:p>
          <a:p>
            <a:pPr eaLnBrk="1" hangingPunct="1"/>
            <a:r>
              <a:rPr lang="en-US" smtClean="0"/>
              <a:t>FLUSH SYSTEM</a:t>
            </a:r>
          </a:p>
          <a:p>
            <a:pPr lvl="1" eaLnBrk="1" hangingPunct="1"/>
            <a:r>
              <a:rPr lang="en-US" smtClean="0"/>
              <a:t>Heparin vs non heparenized</a:t>
            </a:r>
          </a:p>
          <a:p>
            <a:pPr lvl="1" eaLnBrk="1" hangingPunct="1"/>
            <a:r>
              <a:rPr lang="en-US" smtClean="0"/>
              <a:t>Pressure bag</a:t>
            </a:r>
          </a:p>
          <a:p>
            <a:pPr eaLnBrk="1" hangingPunct="1"/>
            <a:r>
              <a:rPr lang="en-US" smtClean="0"/>
              <a:t>TRANSDUCER</a:t>
            </a:r>
          </a:p>
          <a:p>
            <a:pPr lvl="1" eaLnBrk="1" hangingPunct="1"/>
            <a:r>
              <a:rPr lang="en-US" smtClean="0"/>
              <a:t>Disposable vs reusable</a:t>
            </a:r>
          </a:p>
          <a:p>
            <a:pPr eaLnBrk="1" hangingPunct="1"/>
            <a:r>
              <a:rPr lang="en-US" smtClean="0"/>
              <a:t>CATHETER</a:t>
            </a:r>
          </a:p>
          <a:p>
            <a:pPr lvl="1" eaLnBrk="1" hangingPunct="1"/>
            <a:r>
              <a:rPr lang="en-US" smtClean="0"/>
              <a:t>Pressure lines</a:t>
            </a:r>
          </a:p>
          <a:p>
            <a:pPr lvl="1" eaLnBrk="1" hangingPunct="1"/>
            <a:r>
              <a:rPr lang="en-US" smtClean="0"/>
              <a:t>Invasive lines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Steps of hemodynamic monitoring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Flushing</a:t>
            </a:r>
          </a:p>
          <a:p>
            <a:pPr eaLnBrk="1" hangingPunct="1"/>
            <a:r>
              <a:rPr lang="en-US" smtClean="0"/>
              <a:t>Levelling</a:t>
            </a:r>
          </a:p>
          <a:p>
            <a:pPr eaLnBrk="1" hangingPunct="1"/>
            <a:r>
              <a:rPr lang="en-US" smtClean="0"/>
              <a:t>Zeroing</a:t>
            </a:r>
          </a:p>
          <a:p>
            <a:pPr eaLnBrk="1" hangingPunct="1"/>
            <a:r>
              <a:rPr lang="en-US" smtClean="0"/>
              <a:t>Square wave test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phle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71810"/>
            <a:ext cx="4572000" cy="302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1285860"/>
            <a:ext cx="6316662" cy="1143000"/>
          </a:xfrm>
        </p:spPr>
        <p:txBody>
          <a:bodyPr/>
          <a:lstStyle/>
          <a:p>
            <a:r>
              <a:rPr lang="en-US" dirty="0"/>
              <a:t>INVASIVE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2571744"/>
            <a:ext cx="6326187" cy="4525963"/>
          </a:xfrm>
        </p:spPr>
        <p:txBody>
          <a:bodyPr/>
          <a:lstStyle/>
          <a:p>
            <a:r>
              <a:rPr lang="en-US" dirty="0"/>
              <a:t>Central Venous Pressure Monitoring</a:t>
            </a:r>
          </a:p>
          <a:p>
            <a:endParaRPr lang="en-US" dirty="0"/>
          </a:p>
          <a:p>
            <a:r>
              <a:rPr lang="en-US" dirty="0"/>
              <a:t>Intra Arterial BP Monitoring</a:t>
            </a:r>
          </a:p>
          <a:p>
            <a:endParaRPr lang="en-US" dirty="0"/>
          </a:p>
          <a:p>
            <a:r>
              <a:rPr lang="en-US" dirty="0"/>
              <a:t>Pulmonary Arterial Pressure Monitoring</a:t>
            </a:r>
          </a:p>
          <a:p>
            <a:endParaRPr lang="en-US" dirty="0"/>
          </a:p>
          <a:p>
            <a:r>
              <a:rPr lang="en-US" dirty="0"/>
              <a:t>Cardiac Output</a:t>
            </a:r>
          </a:p>
          <a:p>
            <a:endParaRPr lang="en-US" dirty="0"/>
          </a:p>
        </p:txBody>
      </p:sp>
      <p:pic>
        <p:nvPicPr>
          <p:cNvPr id="61442" name="Picture 2" descr="http://www.rnceus.com/hemo/Images/cvp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235742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Content Placeholder 3" descr="cvp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3124200"/>
            <a:ext cx="3886200" cy="3733800"/>
          </a:xfrm>
        </p:spPr>
      </p:pic>
      <p:pic>
        <p:nvPicPr>
          <p:cNvPr id="1029" name="Picture 6" descr="cvp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38600" y="152400"/>
            <a:ext cx="914400" cy="6553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P</a:t>
            </a:r>
            <a:r>
              <a:rPr lang="en-US" sz="32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g</a:t>
            </a:r>
            <a:endParaRPr lang="en-IN" sz="3200" dirty="0"/>
          </a:p>
        </p:txBody>
      </p:sp>
      <p:pic>
        <p:nvPicPr>
          <p:cNvPr id="1031" name="Picture 8" descr="cvp cat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62600" y="228600"/>
          <a:ext cx="3124200" cy="2819400"/>
        </p:xfrm>
        <a:graphic>
          <a:graphicData uri="http://schemas.openxmlformats.org/presentationml/2006/ole">
            <p:oleObj spid="_x0000_s1026" name="Slide" r:id="rId6" imgW="6800760" imgH="50864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596" y="500042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CENTRAL VENOUS PRESSURE MONITORING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05000"/>
            <a:ext cx="8229600" cy="42259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200" kern="0" dirty="0">
                <a:latin typeface="+mn-lt"/>
                <a:cs typeface="+mn-cs"/>
              </a:rPr>
              <a:t>Refers to the pressure of blood in the RA or vena cava.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Purpose </a:t>
            </a:r>
          </a:p>
          <a:p>
            <a:pPr indent="5334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3200" dirty="0">
                <a:latin typeface="+mn-lt"/>
                <a:cs typeface="+mn-cs"/>
              </a:rPr>
              <a:t>It serve as a guide to fluid balance in critically ill patients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3200" dirty="0">
                <a:latin typeface="+mn-lt"/>
                <a:cs typeface="+mn-cs"/>
              </a:rPr>
              <a:t>Estimate the circulating blood volume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3200" dirty="0">
                <a:latin typeface="+mn-lt"/>
                <a:cs typeface="+mn-cs"/>
              </a:rPr>
              <a:t>Assist in monitoring circulatory failure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/>
              <a:t>Indications for inserting central  lines</a:t>
            </a:r>
            <a:endParaRPr lang="en-IN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2800" lvl="1" indent="-3683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en-GB" sz="2800" dirty="0" smtClean="0"/>
              <a:t>Fluid resuscitation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en-GB" sz="2800" dirty="0" smtClean="0"/>
              <a:t>Parenteral feeding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en-GB" sz="2800" dirty="0" smtClean="0"/>
              <a:t> Measurement of central venous pressure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en-GB" sz="2800" dirty="0" smtClean="0"/>
              <a:t> Poor venous access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en-GB" sz="2800" dirty="0" smtClean="0"/>
              <a:t> Administration of irritant drugs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714356"/>
            <a:ext cx="8229600" cy="11430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 central line insertion sites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76400"/>
            <a:ext cx="71628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kern="0" dirty="0">
                <a:latin typeface="+mn-lt"/>
                <a:cs typeface="+mn-cs"/>
              </a:rPr>
              <a:t>Internal jugular vein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kern="0" dirty="0" err="1">
                <a:latin typeface="+mn-lt"/>
                <a:cs typeface="+mn-cs"/>
              </a:rPr>
              <a:t>Subclavian</a:t>
            </a:r>
            <a:r>
              <a:rPr lang="en-GB" sz="3200" kern="0" dirty="0">
                <a:latin typeface="+mn-lt"/>
                <a:cs typeface="+mn-cs"/>
              </a:rPr>
              <a:t> vein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kern="0" dirty="0">
                <a:latin typeface="+mn-lt"/>
                <a:cs typeface="+mn-cs"/>
              </a:rPr>
              <a:t>F</a:t>
            </a:r>
            <a:r>
              <a:rPr lang="en-GB" sz="3200" kern="0" dirty="0" err="1">
                <a:latin typeface="+mn-lt"/>
                <a:cs typeface="+mn-cs"/>
              </a:rPr>
              <a:t>emoral</a:t>
            </a:r>
            <a:r>
              <a:rPr lang="en-GB" sz="3200" kern="0" dirty="0">
                <a:latin typeface="+mn-lt"/>
                <a:cs typeface="+mn-cs"/>
              </a:rPr>
              <a:t> (as a last resort)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3200" kern="0" dirty="0">
                <a:latin typeface="+mn-lt"/>
                <a:cs typeface="+mn-cs"/>
              </a:rPr>
              <a:t>Peripherally inserted central catheters (PICC)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TYPES OF CENTRAL LINE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2071678"/>
            <a:ext cx="40386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latin typeface="+mn-lt"/>
                <a:cs typeface="+mn-cs"/>
              </a:rPr>
              <a:t>Single lumen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latin typeface="+mn-lt"/>
                <a:cs typeface="+mn-cs"/>
              </a:rPr>
              <a:t>Triple lumen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latin typeface="+mn-lt"/>
                <a:cs typeface="+mn-cs"/>
              </a:rPr>
              <a:t>Quadruple lumen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86124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PURPOSES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809" y="1714488"/>
            <a:ext cx="6734191" cy="4329130"/>
          </a:xfrm>
        </p:spPr>
        <p:txBody>
          <a:bodyPr>
            <a:normAutofit fontScale="92500" lnSpcReduction="10000"/>
          </a:bodyPr>
          <a:lstStyle/>
          <a:p>
            <a:pPr lvl="0"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</a:rPr>
              <a:t>Early detection</a:t>
            </a:r>
            <a:r>
              <a:rPr lang="en-US" dirty="0"/>
              <a:t>, identification, and treatment of life-threatening conditions such as heart failure and cardiac </a:t>
            </a:r>
            <a:r>
              <a:rPr lang="en-US" dirty="0" err="1"/>
              <a:t>tamponade</a:t>
            </a:r>
            <a:r>
              <a:rPr lang="en-US" dirty="0"/>
              <a:t>.</a:t>
            </a:r>
          </a:p>
          <a:p>
            <a:pPr lvl="0" fontAlgn="auto">
              <a:spcAft>
                <a:spcPts val="0"/>
              </a:spcAft>
              <a:buClrTx/>
              <a:buSzTx/>
              <a:defRPr/>
            </a:pPr>
            <a:endParaRPr lang="en-US" dirty="0"/>
          </a:p>
          <a:p>
            <a:pPr lvl="0"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dirty="0"/>
              <a:t>Evaluate the patient’s </a:t>
            </a:r>
            <a:r>
              <a:rPr lang="en-US" dirty="0">
                <a:solidFill>
                  <a:srgbClr val="FF0000"/>
                </a:solidFill>
              </a:rPr>
              <a:t>immediate response to treatment </a:t>
            </a:r>
            <a:r>
              <a:rPr lang="en-US" dirty="0"/>
              <a:t>such as drugs and mechanical support.</a:t>
            </a:r>
          </a:p>
          <a:p>
            <a:pPr lvl="0" fontAlgn="auto">
              <a:spcAft>
                <a:spcPts val="0"/>
              </a:spcAft>
              <a:buClrTx/>
              <a:buSzTx/>
              <a:defRPr/>
            </a:pPr>
            <a:endParaRPr lang="en-US" dirty="0"/>
          </a:p>
          <a:p>
            <a:pPr lvl="0"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</a:rPr>
              <a:t>Evaluate the effec</a:t>
            </a:r>
            <a:r>
              <a:rPr lang="en-US" dirty="0"/>
              <a:t>tiveness of cardiovascular function such as cardiac output and cardiac index.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CVP WAVEFORM</a:t>
            </a:r>
          </a:p>
        </p:txBody>
      </p:sp>
      <p:pic>
        <p:nvPicPr>
          <p:cNvPr id="23555" name="Picture 4" descr=" Normal central venous pressure wave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7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5029200" cy="44196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2200" b="1" smtClean="0"/>
              <a:t>a wave</a:t>
            </a:r>
            <a:r>
              <a:rPr lang="en-US" sz="2200" smtClean="0"/>
              <a:t>:  rise in pressure due to atrial contraction</a:t>
            </a:r>
          </a:p>
          <a:p>
            <a:pPr lvl="1" eaLnBrk="1" hangingPunct="1">
              <a:buFontTx/>
              <a:buChar char="•"/>
            </a:pPr>
            <a:r>
              <a:rPr lang="en-US" sz="2200" b="1" smtClean="0"/>
              <a:t>x decent</a:t>
            </a:r>
            <a:r>
              <a:rPr lang="en-US" sz="2200" smtClean="0"/>
              <a:t>:  fall in pressure due to atrial relaxation</a:t>
            </a:r>
          </a:p>
          <a:p>
            <a:pPr lvl="1" eaLnBrk="1" hangingPunct="1">
              <a:buFontTx/>
              <a:buChar char="•"/>
            </a:pPr>
            <a:r>
              <a:rPr lang="en-US" sz="2200" b="1" smtClean="0"/>
              <a:t>c wave</a:t>
            </a:r>
            <a:r>
              <a:rPr lang="en-US" sz="2200" smtClean="0"/>
              <a:t>:  rise in pressure due to ventricular contraction and closure of the tricuspid valve</a:t>
            </a:r>
          </a:p>
          <a:p>
            <a:pPr lvl="1" eaLnBrk="1" hangingPunct="1">
              <a:buFontTx/>
              <a:buChar char="•"/>
            </a:pPr>
            <a:r>
              <a:rPr lang="en-US" sz="2200" b="1" smtClean="0"/>
              <a:t>v wave</a:t>
            </a:r>
            <a:r>
              <a:rPr lang="en-US" sz="2200" smtClean="0"/>
              <a:t>:  rise in pressure during atrial filling</a:t>
            </a:r>
          </a:p>
          <a:p>
            <a:pPr lvl="1" eaLnBrk="1" hangingPunct="1">
              <a:buFontTx/>
              <a:buChar char="•"/>
            </a:pPr>
            <a:r>
              <a:rPr lang="en-US" sz="2200" b="1" smtClean="0"/>
              <a:t>y decent</a:t>
            </a:r>
            <a:r>
              <a:rPr lang="en-US" sz="2200" smtClean="0"/>
              <a:t>:  fall in pressure due to opening of the tricuspid valve and onset of ventricular filling</a:t>
            </a:r>
          </a:p>
          <a:p>
            <a:pPr lvl="1" eaLnBrk="1" hangingPunct="1">
              <a:buFontTx/>
              <a:buChar char="•"/>
            </a:pPr>
            <a:endParaRPr lang="en-US" sz="2200" smtClean="0"/>
          </a:p>
          <a:p>
            <a:pPr eaLnBrk="1" hangingPunct="1"/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INTERPRETATION OF RESULTS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  <a:latin typeface="+mn-lt"/>
                <a:cs typeface="+mn-cs"/>
              </a:rPr>
              <a:t>Normal CVP 2-8 mmHg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  <a:cs typeface="+mn-cs"/>
              </a:rPr>
              <a:t>Situations which increases CVP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  <a:cs typeface="+mn-cs"/>
              </a:rPr>
              <a:t>CHF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  <a:cs typeface="+mn-cs"/>
              </a:rPr>
              <a:t>Cardiac tamponade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err="1" smtClean="0">
                <a:latin typeface="+mn-lt"/>
                <a:cs typeface="+mn-cs"/>
              </a:rPr>
              <a:t>Hypovolemic</a:t>
            </a:r>
            <a:r>
              <a:rPr lang="en-US" sz="2400" kern="0" dirty="0" smtClean="0">
                <a:latin typeface="+mn-lt"/>
                <a:cs typeface="+mn-cs"/>
              </a:rPr>
              <a:t> state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smtClean="0">
                <a:latin typeface="+mn-lt"/>
                <a:cs typeface="+mn-cs"/>
              </a:rPr>
              <a:t>Hypervolemia</a:t>
            </a:r>
            <a:endParaRPr lang="en-US" sz="2400" kern="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  <a:cs typeface="+mn-cs"/>
              </a:rPr>
              <a:t>Tricuspid valve disease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  <a:cs typeface="+mn-cs"/>
              </a:rPr>
              <a:t>Situations which decreases CVP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 smtClean="0">
                <a:latin typeface="+mn-lt"/>
                <a:cs typeface="+mn-cs"/>
              </a:rPr>
              <a:t>Drug-induced </a:t>
            </a:r>
            <a:r>
              <a:rPr lang="en-US" sz="2400" kern="0" dirty="0">
                <a:latin typeface="+mn-lt"/>
                <a:cs typeface="+mn-cs"/>
              </a:rPr>
              <a:t>vasodilatation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Nursing care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smtClean="0">
                <a:latin typeface="Arial" charset="0"/>
                <a:cs typeface="Arial" charset="0"/>
              </a:rPr>
              <a:t>Anxiety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en-US" sz="2400" i="1" smtClean="0">
                <a:latin typeface="Arial" charset="0"/>
                <a:cs typeface="Arial" charset="0"/>
              </a:rPr>
              <a:t>Imbalance Fluid Volume</a:t>
            </a:r>
          </a:p>
          <a:p>
            <a:pPr>
              <a:lnSpc>
                <a:spcPct val="150000"/>
              </a:lnSpc>
            </a:pPr>
            <a:r>
              <a:rPr lang="en-US" sz="2400" i="1" smtClean="0">
                <a:latin typeface="Arial" charset="0"/>
                <a:cs typeface="Arial" charset="0"/>
              </a:rPr>
              <a:t>Ineffective Health Maintenance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en-US" sz="2400" i="1" smtClean="0">
                <a:latin typeface="Arial" charset="0"/>
                <a:cs typeface="Arial" charset="0"/>
              </a:rPr>
              <a:t>Risk for Injury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en-US" sz="2400" i="1" smtClean="0">
                <a:latin typeface="Arial" charset="0"/>
                <a:cs typeface="Arial" charset="0"/>
              </a:rPr>
              <a:t>Deficient Knowledge</a:t>
            </a:r>
          </a:p>
          <a:p>
            <a:pPr>
              <a:lnSpc>
                <a:spcPct val="150000"/>
              </a:lnSpc>
            </a:pPr>
            <a:r>
              <a:rPr lang="en-US" sz="2400" i="1" smtClean="0">
                <a:latin typeface="Arial" charset="0"/>
                <a:cs typeface="Arial" charset="0"/>
              </a:rPr>
              <a:t>Risk for Infection</a:t>
            </a:r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Complications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>
                <a:latin typeface="Arial" pitchFamily="34" charset="0"/>
                <a:cs typeface="Arial" pitchFamily="34" charset="0"/>
              </a:rPr>
              <a:t>Malposition</a:t>
            </a:r>
            <a:r>
              <a:rPr lang="en-GB" sz="2800" kern="0" dirty="0">
                <a:latin typeface="Arial" pitchFamily="34" charset="0"/>
                <a:cs typeface="Arial" pitchFamily="34" charset="0"/>
              </a:rPr>
              <a:t> of the catheter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Haematoma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Arterial puncture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>
                <a:latin typeface="Arial" pitchFamily="34" charset="0"/>
                <a:cs typeface="Arial" pitchFamily="34" charset="0"/>
              </a:rPr>
              <a:t>Pneumothorax</a:t>
            </a:r>
            <a:endParaRPr lang="en-GB" sz="28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Haemorrhage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Sepsis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Air embolism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Thrombosis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>
                <a:latin typeface="Arial" pitchFamily="34" charset="0"/>
                <a:cs typeface="Arial" pitchFamily="34" charset="0"/>
              </a:rPr>
              <a:t>Haemothorax</a:t>
            </a:r>
            <a:endParaRPr lang="en-GB" sz="28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Cardiac tamponade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Cardiac arrhythmias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800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 ARTERIAL BP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90000"/>
              </a:lnSpc>
              <a:buClrTx/>
              <a:buSzTx/>
              <a:buBlip>
                <a:blip r:embed="rId2"/>
              </a:buBlip>
              <a:defRPr/>
            </a:pPr>
            <a:r>
              <a:rPr lang="en-US" dirty="0"/>
              <a:t>Intra arterial pressure monitoring of blood pressure gives an accurate value of blood pressure.</a:t>
            </a:r>
          </a:p>
          <a:p>
            <a:pPr marL="609600" lvl="0" indent="-609600">
              <a:lnSpc>
                <a:spcPct val="90000"/>
              </a:lnSpc>
              <a:buClrTx/>
              <a:buSzTx/>
              <a:buBlip>
                <a:blip r:embed="rId2"/>
              </a:buBlip>
              <a:defRPr/>
            </a:pPr>
            <a:endParaRPr lang="en-US" dirty="0"/>
          </a:p>
          <a:p>
            <a:pPr marL="609600" lvl="0" indent="-609600">
              <a:lnSpc>
                <a:spcPct val="90000"/>
              </a:lnSpc>
              <a:buClrTx/>
              <a:buSzTx/>
              <a:buBlip>
                <a:blip r:embed="rId2"/>
              </a:buBlip>
              <a:defRPr/>
            </a:pPr>
            <a:r>
              <a:rPr lang="en-US" dirty="0"/>
              <a:t>In normal conditions pressure obtained by intra arterial catheter is about 2-8 mm Hg greater than cuff measured pressure.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26431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316662" cy="1143000"/>
          </a:xfrm>
        </p:spPr>
        <p:txBody>
          <a:bodyPr/>
          <a:lstStyle/>
          <a:p>
            <a:r>
              <a:rPr lang="en-US" dirty="0"/>
              <a:t>INTRA ARTERIAL BP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957366"/>
            <a:ext cx="6143636" cy="4900634"/>
          </a:xfrm>
        </p:spPr>
        <p:txBody>
          <a:bodyPr/>
          <a:lstStyle/>
          <a:p>
            <a:pPr marL="338138" indent="-338138"/>
            <a:r>
              <a:rPr lang="en-US" sz="2800" dirty="0">
                <a:cs typeface="Arial" pitchFamily="34" charset="0"/>
              </a:rPr>
              <a:t>Most common sites for arterial catheter insertions are radial, brachial, femoral, or </a:t>
            </a:r>
            <a:r>
              <a:rPr lang="en-US" sz="2800" dirty="0" err="1">
                <a:cs typeface="Arial" pitchFamily="34" charset="0"/>
              </a:rPr>
              <a:t>dorsalis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pedis</a:t>
            </a:r>
            <a:r>
              <a:rPr lang="en-US" sz="2800" dirty="0">
                <a:cs typeface="Arial" pitchFamily="34" charset="0"/>
              </a:rPr>
              <a:t> arteries. </a:t>
            </a:r>
          </a:p>
          <a:p>
            <a:pPr marL="338138" indent="-338138"/>
            <a:r>
              <a:rPr lang="en-US" sz="2800" dirty="0">
                <a:cs typeface="Arial" pitchFamily="34" charset="0"/>
              </a:rPr>
              <a:t>Artery selection</a:t>
            </a:r>
          </a:p>
          <a:p>
            <a:pPr marL="912813" lvl="1" indent="-455613"/>
            <a:r>
              <a:rPr lang="en-US" sz="2400" dirty="0">
                <a:cs typeface="Arial" pitchFamily="34" charset="0"/>
              </a:rPr>
              <a:t>Size of the artery in relation to size of catheter</a:t>
            </a:r>
          </a:p>
          <a:p>
            <a:pPr marL="912813" lvl="1" indent="-455613"/>
            <a:r>
              <a:rPr lang="en-US" sz="2400" dirty="0">
                <a:cs typeface="Arial" pitchFamily="34" charset="0"/>
              </a:rPr>
              <a:t>Accessibility</a:t>
            </a:r>
          </a:p>
          <a:p>
            <a:pPr marL="912813" lvl="1" indent="-455613"/>
            <a:r>
              <a:rPr lang="en-US" sz="2400" dirty="0">
                <a:cs typeface="Arial" pitchFamily="34" charset="0"/>
              </a:rPr>
              <a:t>Free from contamination by body secretions</a:t>
            </a:r>
          </a:p>
          <a:p>
            <a:pPr marL="912813" lvl="1" indent="-455613"/>
            <a:r>
              <a:rPr lang="en-US" sz="2400" dirty="0">
                <a:cs typeface="Arial" pitchFamily="34" charset="0"/>
              </a:rPr>
              <a:t>Adequate collateral flow</a:t>
            </a:r>
            <a:endParaRPr lang="en-US" sz="2400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FOR CANNULATION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Radial artery</a:t>
            </a:r>
          </a:p>
          <a:p>
            <a:r>
              <a:rPr lang="en-US" dirty="0"/>
              <a:t>Brachial artery</a:t>
            </a:r>
          </a:p>
          <a:p>
            <a:r>
              <a:rPr lang="en-US" dirty="0"/>
              <a:t>Femoral artery</a:t>
            </a:r>
          </a:p>
          <a:p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 artery</a:t>
            </a:r>
          </a:p>
          <a:p>
            <a:r>
              <a:rPr lang="en-US" dirty="0"/>
              <a:t>Superficial temporal artery</a:t>
            </a:r>
          </a:p>
          <a:p>
            <a:r>
              <a:rPr lang="en-US" dirty="0"/>
              <a:t>Umbilical artery</a:t>
            </a:r>
          </a:p>
          <a:p>
            <a:r>
              <a:rPr lang="en-US" dirty="0" err="1"/>
              <a:t>Ulnar</a:t>
            </a:r>
            <a:r>
              <a:rPr lang="en-US" dirty="0"/>
              <a:t> artery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316662" cy="1143000"/>
          </a:xfrm>
        </p:spPr>
        <p:txBody>
          <a:bodyPr/>
          <a:lstStyle/>
          <a:p>
            <a:r>
              <a:rPr lang="en-US" dirty="0"/>
              <a:t>INDICATIONS FOR IABP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1500174"/>
            <a:ext cx="6019811" cy="4525963"/>
          </a:xfrm>
        </p:spPr>
        <p:txBody>
          <a:bodyPr/>
          <a:lstStyle/>
          <a:p>
            <a:pPr lvl="0">
              <a:buSzTx/>
              <a:buBlip>
                <a:blip r:embed="rId2"/>
              </a:buBlip>
              <a:defRPr/>
            </a:pPr>
            <a:r>
              <a:rPr lang="en-US" dirty="0"/>
              <a:t>Continuously receiving IV </a:t>
            </a:r>
            <a:r>
              <a:rPr lang="en-US" dirty="0" err="1"/>
              <a:t>vasoactive</a:t>
            </a:r>
            <a:r>
              <a:rPr lang="en-US" dirty="0"/>
              <a:t> drugs</a:t>
            </a:r>
          </a:p>
          <a:p>
            <a:pPr lvl="0">
              <a:buSzTx/>
              <a:buBlip>
                <a:blip r:embed="rId2"/>
              </a:buBlip>
              <a:defRPr/>
            </a:pPr>
            <a:r>
              <a:rPr lang="en-US" dirty="0"/>
              <a:t> Need frequent arterial blood sampling</a:t>
            </a:r>
          </a:p>
          <a:p>
            <a:pPr lvl="0">
              <a:buSzTx/>
              <a:buBlip>
                <a:blip r:embed="rId2"/>
              </a:buBlip>
              <a:defRPr/>
            </a:pPr>
            <a:r>
              <a:rPr lang="en-US" dirty="0"/>
              <a:t> Need for rapid removal of blood (phlebotomy)</a:t>
            </a:r>
          </a:p>
          <a:p>
            <a:pPr lvl="0">
              <a:buSzTx/>
              <a:buBlip>
                <a:blip r:embed="rId2"/>
              </a:buBlip>
              <a:defRPr/>
            </a:pPr>
            <a:r>
              <a:rPr lang="en-US" dirty="0"/>
              <a:t> Low-flow states (shock) or </a:t>
            </a:r>
            <a:r>
              <a:rPr lang="en-US" dirty="0" err="1"/>
              <a:t>hypotensive</a:t>
            </a:r>
            <a:endParaRPr lang="en-US" dirty="0"/>
          </a:p>
          <a:p>
            <a:pPr lvl="0">
              <a:buSzTx/>
              <a:buBlip>
                <a:blip r:embed="rId2"/>
              </a:buBlip>
              <a:defRPr/>
            </a:pPr>
            <a:r>
              <a:rPr lang="en-US" dirty="0"/>
              <a:t> Have severe </a:t>
            </a:r>
            <a:r>
              <a:rPr lang="en-US" dirty="0" err="1"/>
              <a:t>vasoconstrictive</a:t>
            </a:r>
            <a:r>
              <a:rPr lang="en-US" dirty="0"/>
              <a:t> or </a:t>
            </a:r>
            <a:r>
              <a:rPr lang="en-US" dirty="0" err="1"/>
              <a:t>vasodilation</a:t>
            </a:r>
            <a:r>
              <a:rPr lang="en-US" dirty="0"/>
              <a:t> problems</a:t>
            </a:r>
          </a:p>
          <a:p>
            <a:endParaRPr lang="en-IN" dirty="0"/>
          </a:p>
        </p:txBody>
      </p:sp>
      <p:pic>
        <p:nvPicPr>
          <p:cNvPr id="39938" name="Picture 2" descr="http://www.medtek.ki.se/medicaldevices/album/Ch%206%20Measurement%20methods%20&amp;%20values/slides/F%206-11b%20Intra-arterial%20blood%20pressure%20measur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9"/>
            <a:ext cx="278605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INSERTION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1600200"/>
            <a:ext cx="6948505" cy="4525963"/>
          </a:xfrm>
        </p:spPr>
        <p:txBody>
          <a:bodyPr/>
          <a:lstStyle/>
          <a:p>
            <a:r>
              <a:rPr lang="en-US" sz="2800" dirty="0" err="1"/>
              <a:t>Seldinger</a:t>
            </a:r>
            <a:r>
              <a:rPr lang="en-US" sz="2800" dirty="0"/>
              <a:t> technique: catheter is inserted over the guide wire</a:t>
            </a:r>
          </a:p>
          <a:p>
            <a:r>
              <a:rPr lang="en-US" sz="2800" dirty="0"/>
              <a:t>Patient on a tilting bed, trolley or operating table</a:t>
            </a:r>
          </a:p>
          <a:p>
            <a:r>
              <a:rPr lang="en-US" sz="2800" dirty="0"/>
              <a:t>Sterile pack and antiseptic solution</a:t>
            </a:r>
          </a:p>
          <a:p>
            <a:r>
              <a:rPr lang="en-US" sz="2800" dirty="0"/>
              <a:t>Local </a:t>
            </a:r>
            <a:r>
              <a:rPr lang="en-US" sz="2800" dirty="0" err="1"/>
              <a:t>anaesthetic</a:t>
            </a:r>
            <a:r>
              <a:rPr lang="en-US" sz="2800" dirty="0"/>
              <a:t> </a:t>
            </a:r>
          </a:p>
          <a:p>
            <a:r>
              <a:rPr lang="en-US" sz="2800" dirty="0"/>
              <a:t>Appropriate catheter size</a:t>
            </a:r>
          </a:p>
          <a:p>
            <a:r>
              <a:rPr lang="en-US" sz="2800" dirty="0"/>
              <a:t>Syringes and needles</a:t>
            </a:r>
          </a:p>
          <a:p>
            <a:endParaRPr lang="en-US" sz="2800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INSERTION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Saline or </a:t>
            </a:r>
            <a:r>
              <a:rPr lang="en-US" sz="2800" dirty="0" err="1"/>
              <a:t>heparinised</a:t>
            </a:r>
            <a:r>
              <a:rPr lang="en-US" sz="2800" dirty="0"/>
              <a:t> saline to prime and flush the line after insertion</a:t>
            </a:r>
          </a:p>
          <a:p>
            <a:r>
              <a:rPr lang="en-US" sz="2800" dirty="0"/>
              <a:t>Suture material </a:t>
            </a:r>
          </a:p>
          <a:p>
            <a:r>
              <a:rPr lang="en-US" sz="2800" dirty="0"/>
              <a:t>Sterile dressing</a:t>
            </a:r>
          </a:p>
          <a:p>
            <a:r>
              <a:rPr lang="en-US" sz="2800" dirty="0"/>
              <a:t>Shaving equipment for the area if very hairy </a:t>
            </a:r>
          </a:p>
          <a:p>
            <a:r>
              <a:rPr lang="en-US" sz="2800" dirty="0"/>
              <a:t>A 3-way stopcock, sterile saline, a fluid administration set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214290"/>
            <a:ext cx="6316662" cy="1143000"/>
          </a:xfrm>
        </p:spPr>
        <p:txBody>
          <a:bodyPr/>
          <a:lstStyle/>
          <a:p>
            <a:r>
              <a:rPr lang="en-US" dirty="0"/>
              <a:t>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Tx/>
              <a:buSzTx/>
              <a:defRPr/>
            </a:pPr>
            <a:r>
              <a:rPr lang="en-US" dirty="0"/>
              <a:t>Decreased cardiac output </a:t>
            </a:r>
          </a:p>
          <a:p>
            <a:pPr lvl="0">
              <a:buClrTx/>
              <a:buSzTx/>
              <a:buFont typeface="Wingdings" pitchFamily="2" charset="2"/>
              <a:buChar char="Ø"/>
              <a:defRPr/>
            </a:pPr>
            <a:r>
              <a:rPr lang="en-US" dirty="0" err="1"/>
              <a:t>Eg</a:t>
            </a:r>
            <a:r>
              <a:rPr lang="en-US" dirty="0"/>
              <a:t>.: </a:t>
            </a:r>
            <a:r>
              <a:rPr lang="en-US" dirty="0" err="1"/>
              <a:t>Dehydration,Hemorrhage,G.I.Bleed</a:t>
            </a:r>
            <a:r>
              <a:rPr lang="en-US" dirty="0"/>
              <a:t>, Burns, or Surgery)</a:t>
            </a:r>
          </a:p>
          <a:p>
            <a:pPr lvl="0">
              <a:buClrTx/>
              <a:buSzTx/>
              <a:defRPr/>
            </a:pPr>
            <a:endParaRPr lang="en-US" dirty="0"/>
          </a:p>
          <a:p>
            <a:pPr lvl="0">
              <a:buClrTx/>
              <a:buSzTx/>
              <a:defRPr/>
            </a:pPr>
            <a:r>
              <a:rPr lang="en-US" dirty="0"/>
              <a:t>All types of shock</a:t>
            </a:r>
          </a:p>
          <a:p>
            <a:pPr lvl="0">
              <a:buClrTx/>
              <a:buSzTx/>
              <a:buFont typeface="Wingdings" pitchFamily="2" charset="2"/>
              <a:buChar char="Ø"/>
              <a:defRPr/>
            </a:pPr>
            <a:r>
              <a:rPr lang="en-US" dirty="0" err="1"/>
              <a:t>Eg</a:t>
            </a:r>
            <a:r>
              <a:rPr lang="en-US" dirty="0"/>
              <a:t>.: </a:t>
            </a:r>
            <a:r>
              <a:rPr lang="en-US" dirty="0" err="1"/>
              <a:t>Cardiogenic</a:t>
            </a:r>
            <a:r>
              <a:rPr lang="en-US" dirty="0"/>
              <a:t>, </a:t>
            </a:r>
            <a:r>
              <a:rPr lang="en-US" dirty="0" err="1"/>
              <a:t>neurogenic</a:t>
            </a:r>
            <a:r>
              <a:rPr lang="en-US" dirty="0"/>
              <a:t>, or anaphylactic.</a:t>
            </a:r>
          </a:p>
          <a:p>
            <a:pPr lvl="0">
              <a:buClrTx/>
              <a:buSzTx/>
              <a:defRPr/>
            </a:pPr>
            <a:endParaRPr lang="en-US" dirty="0"/>
          </a:p>
          <a:p>
            <a:pPr lvl="0">
              <a:buClrTx/>
              <a:buSzTx/>
              <a:defRPr/>
            </a:pPr>
            <a:r>
              <a:rPr lang="en-US" dirty="0"/>
              <a:t>Any deficit or loss of cardiac function</a:t>
            </a:r>
          </a:p>
          <a:p>
            <a:pPr lvl="0">
              <a:buClrTx/>
              <a:buSzTx/>
              <a:buFont typeface="Wingdings" pitchFamily="2" charset="2"/>
              <a:buChar char="Ø"/>
              <a:defRPr/>
            </a:pPr>
            <a:r>
              <a:rPr lang="en-US" dirty="0" err="1"/>
              <a:t>Eg</a:t>
            </a:r>
            <a:r>
              <a:rPr lang="en-US" dirty="0"/>
              <a:t>.: Acute MI, CHF, </a:t>
            </a:r>
            <a:r>
              <a:rPr lang="en-US" dirty="0" err="1"/>
              <a:t>Cardiomyopathy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VALUES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Systolic pressure – 90 to 140 mmHg</a:t>
            </a:r>
          </a:p>
          <a:p>
            <a:r>
              <a:rPr lang="en-US" dirty="0"/>
              <a:t>Diastolic pressure – 60 to 90 mm Hg</a:t>
            </a:r>
          </a:p>
          <a:p>
            <a:r>
              <a:rPr lang="en-US" dirty="0"/>
              <a:t>Mean Arterial Pressure = </a:t>
            </a:r>
            <a:r>
              <a:rPr lang="en-US" u="sng" dirty="0"/>
              <a:t>SBP + 2(DBP)</a:t>
            </a:r>
          </a:p>
          <a:p>
            <a:pPr>
              <a:buNone/>
            </a:pPr>
            <a:r>
              <a:rPr lang="en-US" dirty="0"/>
              <a:t>                                                      3</a:t>
            </a:r>
          </a:p>
          <a:p>
            <a:pPr>
              <a:buNone/>
            </a:pPr>
            <a:r>
              <a:rPr lang="en-US" dirty="0"/>
              <a:t>                                        It is 70 -105 mm Hg</a:t>
            </a:r>
          </a:p>
          <a:p>
            <a:endParaRPr lang="en-IN" dirty="0"/>
          </a:p>
        </p:txBody>
      </p:sp>
      <p:pic>
        <p:nvPicPr>
          <p:cNvPr id="38914" name="Picture 2" descr="http://www.surgeryencyclopedia.com/images/gesu_01_img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00504"/>
            <a:ext cx="6143636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DEVICE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Transducer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Disposable transducer with 3 way stop cock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Means of displaying and recording information </a:t>
            </a:r>
            <a:endParaRPr lang="en-US" dirty="0">
              <a:solidFill>
                <a:schemeClr val="tx2"/>
              </a:solidFill>
            </a:endParaRPr>
          </a:p>
          <a:p>
            <a:endParaRPr lang="en-IN" dirty="0"/>
          </a:p>
        </p:txBody>
      </p:sp>
      <p:pic>
        <p:nvPicPr>
          <p:cNvPr id="37892" name="Picture 4" descr="http://www.smiths-medical.com/upload/products/thumbImages/thumb-logical_with_dome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2643174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5" descr="Diagram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0007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INTRA ARTERIAL BP MONITORING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2647" y="1935163"/>
            <a:ext cx="585870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316662" cy="1143000"/>
          </a:xfrm>
        </p:spPr>
        <p:txBody>
          <a:bodyPr/>
          <a:lstStyle/>
          <a:p>
            <a:r>
              <a:rPr lang="en-US" dirty="0"/>
              <a:t>PHLEBOSTATIC 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Intersection of the </a:t>
            </a:r>
            <a:r>
              <a:rPr lang="en-IN" dirty="0" err="1"/>
              <a:t>midaxillary</a:t>
            </a:r>
            <a:r>
              <a:rPr lang="en-IN" dirty="0"/>
              <a:t> and a line drawn from the fourth </a:t>
            </a:r>
            <a:r>
              <a:rPr lang="en-IN" dirty="0" err="1"/>
              <a:t>intercostal</a:t>
            </a:r>
            <a:r>
              <a:rPr lang="en-IN" dirty="0"/>
              <a:t> space at the right side of the sternum</a:t>
            </a:r>
          </a:p>
        </p:txBody>
      </p:sp>
      <p:pic>
        <p:nvPicPr>
          <p:cNvPr id="4" name="Picture 7" descr="phleb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8926" y="2714620"/>
            <a:ext cx="621507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6316662" cy="1143000"/>
          </a:xfrm>
        </p:spPr>
        <p:txBody>
          <a:bodyPr/>
          <a:lstStyle/>
          <a:p>
            <a:r>
              <a:rPr lang="en-US" dirty="0"/>
              <a:t>ZEROING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During zeroing, the system is closed only to the patient’s pressure. All other sources of pressure (which cannot be removed) remain exerted against the transducer(</a:t>
            </a:r>
            <a:r>
              <a:rPr lang="en-US" sz="2400" dirty="0" err="1"/>
              <a:t>eg</a:t>
            </a:r>
            <a:r>
              <a:rPr lang="en-US" sz="2400" dirty="0"/>
              <a:t>: atmospheric, flush device). The monitor is then told to call this pressure “ZERO”.</a:t>
            </a:r>
          </a:p>
          <a:p>
            <a:endParaRPr lang="en-IN" dirty="0"/>
          </a:p>
        </p:txBody>
      </p:sp>
      <p:pic>
        <p:nvPicPr>
          <p:cNvPr id="109570" name="Picture 2" descr="http://3.bp.blogspot.com/_-p7DcK-ba74/SRxNedQvreI/AAAAAAAAAb8/Z0J6dJQVONA/s400/cvptransdu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600076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ZEROING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 For every 1 cm the air-fluid</a:t>
            </a:r>
            <a:r>
              <a:rPr lang="en-IN" baseline="30000" dirty="0"/>
              <a:t> </a:t>
            </a:r>
            <a:r>
              <a:rPr lang="en-IN" dirty="0"/>
              <a:t>interface is above or below the actual level of the left atrium,</a:t>
            </a:r>
            <a:r>
              <a:rPr lang="en-IN" baseline="30000" dirty="0"/>
              <a:t> </a:t>
            </a:r>
            <a:r>
              <a:rPr lang="en-IN" dirty="0"/>
              <a:t>0.74 mm Hg of hydrostatic pressure is subtracted or added to</a:t>
            </a:r>
            <a:r>
              <a:rPr lang="en-IN" baseline="30000" dirty="0"/>
              <a:t> </a:t>
            </a:r>
            <a:r>
              <a:rPr lang="en-IN" dirty="0"/>
              <a:t>the measured pressure.</a:t>
            </a:r>
          </a:p>
          <a:p>
            <a:r>
              <a:rPr lang="en-IN" dirty="0"/>
              <a:t> If the air-fluid interface is placed</a:t>
            </a:r>
            <a:r>
              <a:rPr lang="en-IN" baseline="30000" dirty="0"/>
              <a:t> </a:t>
            </a:r>
            <a:r>
              <a:rPr lang="en-IN" dirty="0"/>
              <a:t>10 cm below the </a:t>
            </a:r>
            <a:r>
              <a:rPr lang="en-IN" dirty="0" err="1"/>
              <a:t>phlebostatic</a:t>
            </a:r>
            <a:r>
              <a:rPr lang="en-IN" dirty="0"/>
              <a:t> axis, the measured pressure will</a:t>
            </a:r>
            <a:r>
              <a:rPr lang="en-IN" baseline="30000" dirty="0"/>
              <a:t> </a:t>
            </a:r>
            <a:r>
              <a:rPr lang="en-IN" dirty="0"/>
              <a:t>be an overestimation of the actual hemodynamic pressure by 7.4</a:t>
            </a:r>
            <a:r>
              <a:rPr lang="en-IN" baseline="30000" dirty="0"/>
              <a:t> </a:t>
            </a:r>
            <a:r>
              <a:rPr lang="en-IN" dirty="0"/>
              <a:t>mm Hg.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Eliminate all air bubbles</a:t>
            </a:r>
          </a:p>
          <a:p>
            <a:pPr>
              <a:lnSpc>
                <a:spcPct val="120000"/>
              </a:lnSpc>
            </a:pPr>
            <a:r>
              <a:rPr lang="en-US" dirty="0"/>
              <a:t>Place the transducer at the </a:t>
            </a:r>
            <a:r>
              <a:rPr lang="en-US" dirty="0" err="1"/>
              <a:t>phlebostatic</a:t>
            </a:r>
            <a:r>
              <a:rPr lang="en-US" dirty="0"/>
              <a:t> axis</a:t>
            </a:r>
          </a:p>
          <a:p>
            <a:pPr>
              <a:lnSpc>
                <a:spcPct val="120000"/>
              </a:lnSpc>
            </a:pPr>
            <a:r>
              <a:rPr lang="en-US" dirty="0"/>
              <a:t>To ‘zero’ the system adjust the stopcock nearest to the transducer </a:t>
            </a:r>
            <a:r>
              <a:rPr lang="en-US" i="1" dirty="0">
                <a:latin typeface="Arial Narrow" pitchFamily="34" charset="0"/>
              </a:rPr>
              <a:t>off</a:t>
            </a:r>
            <a:r>
              <a:rPr lang="en-US" dirty="0"/>
              <a:t> to the patient, open to air</a:t>
            </a:r>
          </a:p>
          <a:p>
            <a:pPr>
              <a:lnSpc>
                <a:spcPct val="120000"/>
              </a:lnSpc>
            </a:pPr>
            <a:r>
              <a:rPr lang="en-US" dirty="0"/>
              <a:t>Press monitor and adjust the appropriate value</a:t>
            </a:r>
          </a:p>
          <a:p>
            <a:pPr>
              <a:lnSpc>
                <a:spcPct val="120000"/>
              </a:lnSpc>
            </a:pPr>
            <a:r>
              <a:rPr lang="en-US" dirty="0"/>
              <a:t>Now open the transducer to the patient, closed to air and continuous pressure monitoring can begin.  </a:t>
            </a:r>
          </a:p>
          <a:p>
            <a:endParaRPr lang="en-IN" dirty="0"/>
          </a:p>
        </p:txBody>
      </p:sp>
      <p:sp>
        <p:nvSpPr>
          <p:cNvPr id="35842" name="AutoShape 2" descr="http://t0.gstatic.com/images?q=tbn:2mF4kdTXNJlDvM:http://www.aic.cuhk.edu.hk/web8/art_line_set.gif&amp;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844" name="AutoShape 4" descr="http://t0.gstatic.com/images?q=tbn:2mF4kdTXNJlDvM:http://www.aic.cuhk.edu.hk/web8/art_line_set.gif&amp;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5846" name="Picture 6" descr="http://t0.gstatic.com/images?q=tbn:2mF4kdTXNJlDvM:http://www.aic.cuhk.edu.hk/web8/art_line_set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2643174" cy="3633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316662" cy="1143000"/>
          </a:xfrm>
        </p:spPr>
        <p:txBody>
          <a:bodyPr/>
          <a:lstStyle/>
          <a:p>
            <a:r>
              <a:rPr lang="en-US" dirty="0"/>
              <a:t>ARTERIAL WAVE FORM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643050"/>
            <a:ext cx="6326187" cy="4525963"/>
          </a:xfrm>
        </p:spPr>
        <p:txBody>
          <a:bodyPr/>
          <a:lstStyle/>
          <a:p>
            <a:r>
              <a:rPr lang="en-GB" dirty="0"/>
              <a:t>The arterial waveform reflects</a:t>
            </a:r>
          </a:p>
          <a:p>
            <a:pPr>
              <a:buNone/>
            </a:pPr>
            <a:r>
              <a:rPr lang="en-GB" dirty="0"/>
              <a:t>     the pressure generated in the</a:t>
            </a:r>
          </a:p>
          <a:p>
            <a:pPr>
              <a:buNone/>
            </a:pPr>
            <a:r>
              <a:rPr lang="en-GB" dirty="0"/>
              <a:t>     arteries following ventricular </a:t>
            </a:r>
          </a:p>
          <a:p>
            <a:pPr>
              <a:buNone/>
            </a:pPr>
            <a:r>
              <a:rPr lang="en-GB" dirty="0"/>
              <a:t>     contraction and can be</a:t>
            </a:r>
          </a:p>
          <a:p>
            <a:pPr>
              <a:buNone/>
            </a:pPr>
            <a:r>
              <a:rPr lang="en-GB" dirty="0"/>
              <a:t>     described as having:-</a:t>
            </a:r>
          </a:p>
          <a:p>
            <a:pPr lvl="1"/>
            <a:r>
              <a:rPr lang="en-GB" b="1" dirty="0" err="1"/>
              <a:t>Anacrotic</a:t>
            </a:r>
            <a:r>
              <a:rPr lang="en-GB" b="1" dirty="0"/>
              <a:t> notch</a:t>
            </a:r>
          </a:p>
          <a:p>
            <a:pPr lvl="1"/>
            <a:r>
              <a:rPr lang="en-GB" b="1" dirty="0"/>
              <a:t>Peak systolic pressure</a:t>
            </a:r>
          </a:p>
          <a:p>
            <a:pPr lvl="1"/>
            <a:r>
              <a:rPr lang="en-GB" b="1" dirty="0" err="1"/>
              <a:t>Dicrotic</a:t>
            </a:r>
            <a:r>
              <a:rPr lang="en-GB" b="1" dirty="0"/>
              <a:t> notch</a:t>
            </a:r>
          </a:p>
          <a:p>
            <a:pPr lvl="1"/>
            <a:r>
              <a:rPr lang="en-GB" b="1" dirty="0"/>
              <a:t>Diastolic pressure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857628"/>
            <a:ext cx="3500430" cy="2714620"/>
          </a:xfrm>
          <a:prstGeom prst="rect">
            <a:avLst/>
          </a:prstGeom>
          <a:noFill/>
          <a:ln/>
        </p:spPr>
      </p:pic>
      <p:pic>
        <p:nvPicPr>
          <p:cNvPr id="34818" name="Picture 2" descr="http://ericglenn.com/images/Projec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378618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6498" name="Picture 2" descr="http://domain675291.sites.fasthosts.com/anae/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8229600" cy="1143000"/>
          </a:xfrm>
        </p:spPr>
        <p:txBody>
          <a:bodyPr/>
          <a:lstStyle/>
          <a:p>
            <a:r>
              <a:rPr lang="en-US" dirty="0"/>
              <a:t>TYPES OF MONITORING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43890" cy="639762"/>
          </a:xfrm>
        </p:spPr>
        <p:txBody>
          <a:bodyPr/>
          <a:lstStyle/>
          <a:p>
            <a:r>
              <a:rPr lang="en-US" dirty="0"/>
              <a:t>NON INVASIVE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02225" y="1500174"/>
            <a:ext cx="4041775" cy="639762"/>
          </a:xfrm>
        </p:spPr>
        <p:txBody>
          <a:bodyPr/>
          <a:lstStyle/>
          <a:p>
            <a:r>
              <a:rPr lang="en-US" dirty="0"/>
              <a:t>INVASIVE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Noninvasive </a:t>
            </a:r>
            <a:r>
              <a:rPr lang="en-US" dirty="0" smtClean="0"/>
              <a:t>BP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Skin Temperature </a:t>
            </a:r>
          </a:p>
          <a:p>
            <a:r>
              <a:rPr lang="en-US" dirty="0" smtClean="0"/>
              <a:t>Heart </a:t>
            </a:r>
            <a:r>
              <a:rPr lang="en-US" dirty="0"/>
              <a:t>Rate, pulses</a:t>
            </a:r>
          </a:p>
          <a:p>
            <a:r>
              <a:rPr lang="en-US" dirty="0"/>
              <a:t>SpO</a:t>
            </a:r>
            <a:r>
              <a:rPr lang="en-US" baseline="-25000" dirty="0"/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Capillary </a:t>
            </a:r>
            <a:r>
              <a:rPr lang="en-US" dirty="0"/>
              <a:t>Refill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ECG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ABG analysis</a:t>
            </a:r>
          </a:p>
          <a:p>
            <a:r>
              <a:rPr lang="en-US" dirty="0"/>
              <a:t>Central venous pressure (CVP).</a:t>
            </a:r>
          </a:p>
          <a:p>
            <a:r>
              <a:rPr lang="en-US" dirty="0"/>
              <a:t>Pulmonary artery pressure.</a:t>
            </a:r>
          </a:p>
          <a:p>
            <a:r>
              <a:rPr lang="en-US" dirty="0"/>
              <a:t>Intra arterial blood pressure.</a:t>
            </a:r>
          </a:p>
          <a:p>
            <a:r>
              <a:rPr lang="en-US" dirty="0"/>
              <a:t>Cardiac output (CO)</a:t>
            </a:r>
          </a:p>
          <a:p>
            <a:endParaRPr lang="en-IN" dirty="0"/>
          </a:p>
        </p:txBody>
      </p:sp>
      <p:pic>
        <p:nvPicPr>
          <p:cNvPr id="88066" name="Picture 2" descr="#24304 Clip Art Graphic Of A Red Love Heart Cartoon Character Holding A Pointer Stick by toons4b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build="p"/>
      <p:bldP spid="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247" y="1957366"/>
            <a:ext cx="6662753" cy="490063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  <a:buClrTx/>
              <a:buSz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buClrTx/>
              <a:buSz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INFECTION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buClrTx/>
              <a:buSzTx/>
              <a:buNone/>
              <a:defRPr/>
            </a:pPr>
            <a:endParaRPr lang="en-US" b="1" u="sng" dirty="0"/>
          </a:p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Assess insertion site frequently</a:t>
            </a:r>
          </a:p>
          <a:p>
            <a:pPr lvl="0">
              <a:lnSpc>
                <a:spcPct val="90000"/>
              </a:lnSpc>
              <a:buClrTx/>
              <a:buSzTx/>
              <a:defRPr/>
            </a:pPr>
            <a:endParaRPr lang="en-US" dirty="0"/>
          </a:p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Sterile dressing changes, tubing changes, and flush solution should be done as per institutional policy</a:t>
            </a:r>
          </a:p>
          <a:p>
            <a:pPr lvl="0">
              <a:lnSpc>
                <a:spcPct val="90000"/>
              </a:lnSpc>
              <a:buClrTx/>
              <a:buSzTx/>
              <a:defRPr/>
            </a:pPr>
            <a:endParaRPr lang="en-US" dirty="0"/>
          </a:p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Blood or air in the system should be removed by aspirating through the stopcocks</a:t>
            </a:r>
          </a:p>
          <a:p>
            <a:pPr lvl="0">
              <a:lnSpc>
                <a:spcPct val="90000"/>
              </a:lnSpc>
              <a:buClrTx/>
              <a:buSzTx/>
              <a:defRPr/>
            </a:pPr>
            <a:endParaRPr lang="en-US" dirty="0"/>
          </a:p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Sterile caps may be used to cover the stopcock ports between use</a:t>
            </a:r>
          </a:p>
          <a:p>
            <a:endParaRPr lang="en-IN" dirty="0"/>
          </a:p>
        </p:txBody>
      </p:sp>
      <p:pic>
        <p:nvPicPr>
          <p:cNvPr id="33794" name="Picture 2" descr="http://www.bmj.com/content/329/7476/1227/embed/graphic-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2357422" cy="340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02" y="1785926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THROMBOSIS </a:t>
            </a:r>
          </a:p>
          <a:p>
            <a:r>
              <a:rPr lang="en-US" dirty="0"/>
              <a:t>Flushing with </a:t>
            </a:r>
            <a:r>
              <a:rPr lang="en-US" dirty="0" err="1"/>
              <a:t>heparinised</a:t>
            </a:r>
            <a:r>
              <a:rPr lang="en-US" dirty="0"/>
              <a:t> saline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EMBOLISM</a:t>
            </a:r>
          </a:p>
          <a:p>
            <a:r>
              <a:rPr lang="en-US" dirty="0"/>
              <a:t>Keep the system air tight</a:t>
            </a:r>
          </a:p>
          <a:p>
            <a:r>
              <a:rPr lang="en-US" dirty="0"/>
              <a:t>Remove air from tubing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2770" name="Picture 2" descr="http://www.the-hospitalist.org/SpringboardWebApp/userfiles/hosp/image/2009_05_pp2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2643173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357166"/>
            <a:ext cx="6316662" cy="1143000"/>
          </a:xfrm>
        </p:spPr>
        <p:txBody>
          <a:bodyPr/>
          <a:lstStyle/>
          <a:p>
            <a:r>
              <a:rPr lang="en-US" dirty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1785926"/>
            <a:ext cx="8162951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30000"/>
              </a:lnSpc>
              <a:buClrTx/>
              <a:buSz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Accidental blood loss</a:t>
            </a:r>
          </a:p>
          <a:p>
            <a:pPr lvl="0">
              <a:lnSpc>
                <a:spcPct val="130000"/>
              </a:lnSpc>
              <a:buClrTx/>
              <a:buSzTx/>
              <a:defRPr/>
            </a:pPr>
            <a:r>
              <a:rPr lang="en-US" dirty="0"/>
              <a:t>All connections should be fastened securely</a:t>
            </a:r>
          </a:p>
          <a:p>
            <a:pPr lvl="0">
              <a:lnSpc>
                <a:spcPct val="130000"/>
              </a:lnSpc>
              <a:buClrTx/>
              <a:buSzTx/>
              <a:defRPr/>
            </a:pPr>
            <a:r>
              <a:rPr lang="en-US" dirty="0"/>
              <a:t>Extremity should be immobilized and visible</a:t>
            </a:r>
          </a:p>
          <a:p>
            <a:pPr lvl="0">
              <a:lnSpc>
                <a:spcPct val="130000"/>
              </a:lnSpc>
              <a:buClrTx/>
              <a:buSzTx/>
              <a:defRPr/>
            </a:pPr>
            <a:r>
              <a:rPr lang="en-US" dirty="0"/>
              <a:t>Assure that the alarm system remains activated</a:t>
            </a:r>
          </a:p>
          <a:p>
            <a:pPr lvl="0">
              <a:lnSpc>
                <a:spcPct val="130000"/>
              </a:lnSpc>
              <a:buClrTx/>
              <a:buSzTx/>
              <a:buNone/>
              <a:defRPr/>
            </a:pPr>
            <a:r>
              <a:rPr lang="en-US" dirty="0"/>
              <a:t>    and the limits are appropriately set</a:t>
            </a:r>
          </a:p>
          <a:p>
            <a:pPr lvl="0">
              <a:lnSpc>
                <a:spcPct val="130000"/>
              </a:lnSpc>
              <a:buClrTx/>
              <a:buSzTx/>
              <a:defRPr/>
            </a:pPr>
            <a:r>
              <a:rPr lang="en-US" dirty="0">
                <a:solidFill>
                  <a:srgbClr val="FF0000"/>
                </a:solidFill>
              </a:rPr>
              <a:t>Accidental intra arterial injection of drugs</a:t>
            </a:r>
          </a:p>
          <a:p>
            <a:pPr lvl="0">
              <a:lnSpc>
                <a:spcPct val="130000"/>
              </a:lnSpc>
              <a:buClrTx/>
              <a:buSzTx/>
              <a:defRPr/>
            </a:pPr>
            <a:r>
              <a:rPr lang="en-US" dirty="0">
                <a:solidFill>
                  <a:srgbClr val="FF0000"/>
                </a:solidFill>
              </a:rPr>
              <a:t>Dislodging / disconnection</a:t>
            </a:r>
          </a:p>
          <a:p>
            <a:pPr lvl="0">
              <a:lnSpc>
                <a:spcPct val="130000"/>
              </a:lnSpc>
              <a:buClrTx/>
              <a:buSzTx/>
              <a:defRPr/>
            </a:pPr>
            <a:r>
              <a:rPr lang="en-US" dirty="0">
                <a:solidFill>
                  <a:srgbClr val="FF0000"/>
                </a:solidFill>
              </a:rPr>
              <a:t>Damage to nerves</a:t>
            </a:r>
          </a:p>
          <a:p>
            <a:endParaRPr lang="en-IN" dirty="0"/>
          </a:p>
        </p:txBody>
      </p:sp>
      <p:pic>
        <p:nvPicPr>
          <p:cNvPr id="31746" name="Picture 2" descr="http://t1.gstatic.com/images?q=tbn:ANd9GcTaNdMkLp1RzAJMTB3PrNjuZlFA2VljsLi5scRNJ28k6bmi2os&amp;t=1&amp;h=167&amp;w=223&amp;usg=__MEqK-5HXfTnqrIiWyeOrIk1ylA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1928826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-357214"/>
            <a:ext cx="6316662" cy="1143000"/>
          </a:xfrm>
        </p:spPr>
        <p:txBody>
          <a:bodyPr/>
          <a:lstStyle/>
          <a:p>
            <a:r>
              <a:rPr lang="en-US" dirty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5" y="785794"/>
            <a:ext cx="8286776" cy="4525963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</a:rPr>
              <a:t>Impaired circulation to extremity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en-US" dirty="0"/>
              <a:t>Monitor the circulation in the extremity continually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en-US" dirty="0"/>
              <a:t>Color, sensation, and movement should be assessed initially after insertion of the catheter and at least 8hrly as long as the catheter is in place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22" name="Picture 2" descr="http://wtpaesklepios.files.wordpress.com/2009/05/necrosis-snakebi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86190"/>
            <a:ext cx="428625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0"/>
            <a:ext cx="8358214" cy="1143000"/>
          </a:xfrm>
        </p:spPr>
        <p:txBody>
          <a:bodyPr/>
          <a:lstStyle/>
          <a:p>
            <a:r>
              <a:rPr lang="en-US" dirty="0"/>
              <a:t>NURSING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285860"/>
            <a:ext cx="6858016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Before obtaining readings make sure that the transducer is placed at zero reference point</a:t>
            </a:r>
          </a:p>
          <a:p>
            <a:pPr lvl="0">
              <a:lnSpc>
                <a:spcPct val="90000"/>
              </a:lnSpc>
              <a:buClrTx/>
              <a:buSzTx/>
              <a:defRPr/>
            </a:pPr>
            <a:endParaRPr lang="en-US" dirty="0"/>
          </a:p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The quality of waveform should also be evaluated before taking readings</a:t>
            </a:r>
          </a:p>
          <a:p>
            <a:pPr lvl="0">
              <a:lnSpc>
                <a:spcPct val="90000"/>
              </a:lnSpc>
              <a:buClrTx/>
              <a:buSzTx/>
              <a:defRPr/>
            </a:pPr>
            <a:endParaRPr lang="en-US" dirty="0"/>
          </a:p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The system should be zeroed and calibrated at least every 8 hrs</a:t>
            </a:r>
          </a:p>
          <a:p>
            <a:pPr lvl="0">
              <a:lnSpc>
                <a:spcPct val="90000"/>
              </a:lnSpc>
              <a:buClrTx/>
              <a:buSzTx/>
              <a:defRPr/>
            </a:pPr>
            <a:endParaRPr lang="en-US" dirty="0"/>
          </a:p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The values should also be compared to </a:t>
            </a:r>
            <a:r>
              <a:rPr lang="en-US" dirty="0" err="1"/>
              <a:t>auscultated</a:t>
            </a:r>
            <a:r>
              <a:rPr lang="en-US" dirty="0"/>
              <a:t> cuff pressure every 8hrly and whenever accuracy is questioned</a:t>
            </a:r>
            <a:r>
              <a:rPr lang="en-US" sz="2800" dirty="0"/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sterile technique for catheter insertion</a:t>
            </a:r>
          </a:p>
          <a:p>
            <a:r>
              <a:rPr lang="en-US" dirty="0"/>
              <a:t>Cleanse the skin site with appropriate antiseptic solution </a:t>
            </a:r>
          </a:p>
          <a:p>
            <a:r>
              <a:rPr lang="en-US" dirty="0"/>
              <a:t>Replace dressings when </a:t>
            </a:r>
            <a:r>
              <a:rPr lang="en-US" dirty="0" err="1"/>
              <a:t>damp,loosened</a:t>
            </a:r>
            <a:r>
              <a:rPr lang="en-US" dirty="0"/>
              <a:t>, or soiled.</a:t>
            </a:r>
          </a:p>
          <a:p>
            <a:r>
              <a:rPr lang="en-US" dirty="0"/>
              <a:t>If local </a:t>
            </a:r>
            <a:r>
              <a:rPr lang="en-US" dirty="0" err="1"/>
              <a:t>cutaneous</a:t>
            </a:r>
            <a:r>
              <a:rPr lang="en-US" dirty="0"/>
              <a:t> infection is present at the skin puncture </a:t>
            </a:r>
            <a:r>
              <a:rPr lang="en-US" dirty="0" err="1"/>
              <a:t>site,remove</a:t>
            </a:r>
            <a:r>
              <a:rPr lang="en-US" dirty="0"/>
              <a:t> the catheter.</a:t>
            </a:r>
          </a:p>
          <a:p>
            <a:r>
              <a:rPr lang="en-US" dirty="0"/>
              <a:t>If catheter related infection is </a:t>
            </a:r>
            <a:r>
              <a:rPr lang="en-US" dirty="0" err="1"/>
              <a:t>suspected,replace</a:t>
            </a:r>
            <a:r>
              <a:rPr lang="en-US" dirty="0"/>
              <a:t> the catheter.</a:t>
            </a:r>
          </a:p>
          <a:p>
            <a:r>
              <a:rPr lang="en-US" dirty="0"/>
              <a:t>Do not use arterial catheters for routine blood sampling that do not require arterial blood.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disposable,rather</a:t>
            </a:r>
            <a:r>
              <a:rPr lang="en-US" dirty="0"/>
              <a:t> than reusable transducer assemblies with </a:t>
            </a:r>
            <a:r>
              <a:rPr lang="en-US" dirty="0" err="1"/>
              <a:t>closed,continuous</a:t>
            </a:r>
            <a:r>
              <a:rPr lang="en-US" dirty="0"/>
              <a:t> flush systems whenever possible.</a:t>
            </a:r>
          </a:p>
          <a:p>
            <a:r>
              <a:rPr lang="en-US" dirty="0"/>
              <a:t>Treat stopcocks as a sterile field and keep covered with a cap or syringe when not in use.</a:t>
            </a:r>
          </a:p>
          <a:p>
            <a:r>
              <a:rPr lang="en-US" dirty="0"/>
              <a:t>If persistent </a:t>
            </a:r>
            <a:r>
              <a:rPr lang="en-US" dirty="0" err="1"/>
              <a:t>bacteremia</a:t>
            </a:r>
            <a:r>
              <a:rPr lang="en-US" dirty="0"/>
              <a:t> occurs while an arterial catheter is in </a:t>
            </a:r>
            <a:r>
              <a:rPr lang="en-US" dirty="0" err="1"/>
              <a:t>place,remove</a:t>
            </a:r>
            <a:r>
              <a:rPr lang="en-US" dirty="0"/>
              <a:t> the catheter 24 to 48 hours from the time antimicrobial therapy has been started.</a:t>
            </a:r>
            <a:endParaRPr lang="en-IN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31666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REMOVAL OF ARTERIAL 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6326187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This is an aseptic procedure</a:t>
            </a:r>
          </a:p>
          <a:p>
            <a:pPr>
              <a:lnSpc>
                <a:spcPct val="80000"/>
              </a:lnSpc>
            </a:pPr>
            <a:r>
              <a:rPr lang="en-GB" dirty="0"/>
              <a:t>Remember  universal precautions</a:t>
            </a:r>
          </a:p>
          <a:p>
            <a:pPr>
              <a:lnSpc>
                <a:spcPct val="80000"/>
              </a:lnSpc>
            </a:pPr>
            <a:r>
              <a:rPr lang="en-GB" dirty="0"/>
              <a:t>The procedure should be explained to the patient</a:t>
            </a:r>
          </a:p>
          <a:p>
            <a:pPr>
              <a:lnSpc>
                <a:spcPct val="80000"/>
              </a:lnSpc>
            </a:pPr>
            <a:r>
              <a:rPr lang="en-GB" dirty="0"/>
              <a:t>Take dressing off line</a:t>
            </a:r>
          </a:p>
          <a:p>
            <a:pPr>
              <a:lnSpc>
                <a:spcPct val="80000"/>
              </a:lnSpc>
            </a:pPr>
            <a:r>
              <a:rPr lang="en-GB" dirty="0"/>
              <a:t>Remove arterial line ensuring that the entry site is covered with gauze</a:t>
            </a:r>
          </a:p>
          <a:p>
            <a:pPr>
              <a:lnSpc>
                <a:spcPct val="80000"/>
              </a:lnSpc>
            </a:pPr>
            <a:r>
              <a:rPr lang="en-GB" dirty="0"/>
              <a:t>Apply digital pressure for at least 5 minutes to ensure haemostasis</a:t>
            </a:r>
          </a:p>
          <a:p>
            <a:pPr>
              <a:lnSpc>
                <a:spcPct val="80000"/>
              </a:lnSpc>
            </a:pPr>
            <a:r>
              <a:rPr lang="en-GB" dirty="0"/>
              <a:t>Dress site with gauze and </a:t>
            </a:r>
            <a:r>
              <a:rPr lang="en-GB" dirty="0" err="1"/>
              <a:t>micropore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Assess the peripheral circulation as thrombosis can occur after removal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-285776"/>
            <a:ext cx="7072362" cy="1143000"/>
          </a:xfrm>
        </p:spPr>
        <p:txBody>
          <a:bodyPr/>
          <a:lstStyle/>
          <a:p>
            <a:r>
              <a:rPr lang="en-US" sz="2800" dirty="0"/>
              <a:t>PULMONARY ARTERY PRESSURE MONITORING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5" descr="1603817-1607632-1681045-1720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228600"/>
            <a:ext cx="8001000" cy="14747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Pulmonary Artery pressure monitoring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0"/>
            <a:ext cx="8686800" cy="4267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800" kern="0" dirty="0">
                <a:latin typeface="+mn-lt"/>
                <a:cs typeface="+mn-cs"/>
              </a:rPr>
              <a:t>Most commonly used PA flow directed catheter is Swan-</a:t>
            </a:r>
            <a:r>
              <a:rPr lang="en-US" sz="2800" kern="0" dirty="0" err="1">
                <a:latin typeface="+mn-lt"/>
                <a:cs typeface="+mn-cs"/>
              </a:rPr>
              <a:t>Ganz</a:t>
            </a:r>
            <a:r>
              <a:rPr lang="en-US" sz="2800" kern="0" dirty="0">
                <a:latin typeface="+mn-lt"/>
                <a:cs typeface="+mn-cs"/>
              </a:rPr>
              <a:t> catheter.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Proximal port </a:t>
            </a:r>
            <a:r>
              <a:rPr lang="en-US" sz="2800" dirty="0">
                <a:latin typeface="+mn-lt"/>
                <a:cs typeface="+mn-cs"/>
              </a:rPr>
              <a:t>– </a:t>
            </a:r>
            <a:r>
              <a:rPr lang="en-US" sz="2800" dirty="0">
                <a:solidFill>
                  <a:srgbClr val="00B0F0"/>
                </a:solidFill>
                <a:latin typeface="+mn-lt"/>
                <a:cs typeface="+mn-cs"/>
              </a:rPr>
              <a:t>[Blue] </a:t>
            </a:r>
            <a:r>
              <a:rPr lang="en-US" sz="2800" dirty="0">
                <a:latin typeface="+mn-lt"/>
                <a:cs typeface="+mn-cs"/>
              </a:rPr>
              <a:t>terminate in </a:t>
            </a:r>
            <a:r>
              <a:rPr lang="en-US" sz="2800" dirty="0" err="1">
                <a:latin typeface="+mn-lt"/>
                <a:cs typeface="+mn-cs"/>
              </a:rPr>
              <a:t>RA,used</a:t>
            </a:r>
            <a:r>
              <a:rPr lang="en-US" sz="2800" dirty="0">
                <a:latin typeface="+mn-lt"/>
                <a:cs typeface="+mn-cs"/>
              </a:rPr>
              <a:t> to measure central venous pressure/RAP &amp; 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Distal port </a:t>
            </a:r>
            <a:r>
              <a:rPr lang="en-US" sz="2800" dirty="0">
                <a:latin typeface="+mn-lt"/>
                <a:cs typeface="+mn-cs"/>
              </a:rPr>
              <a:t>–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[Yellow] </a:t>
            </a:r>
            <a:r>
              <a:rPr lang="en-US" sz="2800" dirty="0">
                <a:latin typeface="+mn-lt"/>
                <a:cs typeface="+mn-cs"/>
              </a:rPr>
              <a:t>terminate in PA, used to measure pulmonary artery pressure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Balloon port </a:t>
            </a:r>
            <a:r>
              <a:rPr lang="en-US" sz="2800" dirty="0">
                <a:latin typeface="+mn-lt"/>
                <a:cs typeface="+mn-cs"/>
              </a:rPr>
              <a:t>–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[Red] </a:t>
            </a:r>
            <a:r>
              <a:rPr lang="en-US" sz="2800" dirty="0">
                <a:latin typeface="+mn-lt"/>
                <a:cs typeface="+mn-cs"/>
              </a:rPr>
              <a:t>used to inflate &amp; deflate balloon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Thermistor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port</a:t>
            </a:r>
            <a:r>
              <a:rPr lang="en-US" sz="2800" dirty="0">
                <a:latin typeface="+mn-lt"/>
                <a:cs typeface="+mn-cs"/>
              </a:rPr>
              <a:t>– [White] measure core body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Hemodynamic terminologies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14480" y="2468880"/>
            <a:ext cx="7429520" cy="4389120"/>
          </a:xfrm>
        </p:spPr>
        <p:txBody>
          <a:bodyPr/>
          <a:lstStyle/>
          <a:p>
            <a:pPr eaLnBrk="1" hangingPunct="1"/>
            <a:r>
              <a:rPr lang="en-US" b="1" dirty="0" smtClean="0"/>
              <a:t>Stroke volume</a:t>
            </a:r>
            <a:r>
              <a:rPr lang="en-US" dirty="0" smtClean="0"/>
              <a:t>: the amount of blood leaving the left ventricle with each contraction</a:t>
            </a:r>
          </a:p>
          <a:p>
            <a:pPr eaLnBrk="1" hangingPunct="1"/>
            <a:r>
              <a:rPr lang="en-US" b="1" dirty="0" smtClean="0"/>
              <a:t>Cardiac output</a:t>
            </a:r>
            <a:r>
              <a:rPr lang="en-US" dirty="0" smtClean="0"/>
              <a:t>: the amount of blood leaving the left ventricle per minute.</a:t>
            </a:r>
          </a:p>
          <a:p>
            <a:pPr eaLnBrk="1" hangingPunct="1"/>
            <a:r>
              <a:rPr lang="en-US" b="1" dirty="0" smtClean="0"/>
              <a:t>Preload</a:t>
            </a:r>
            <a:r>
              <a:rPr lang="en-US" dirty="0" smtClean="0"/>
              <a:t>: is the volume of blood in the ventricle at the end of the diastole.</a:t>
            </a:r>
          </a:p>
          <a:p>
            <a:pPr eaLnBrk="1" hangingPunct="1"/>
            <a:r>
              <a:rPr lang="en-US" b="1" dirty="0" smtClean="0"/>
              <a:t>Afterload</a:t>
            </a:r>
            <a:r>
              <a:rPr lang="en-US" dirty="0" smtClean="0"/>
              <a:t>: is the pressure or resistance the ventricle must overcome to eject blood during diastole</a:t>
            </a:r>
          </a:p>
        </p:txBody>
      </p:sp>
      <p:pic>
        <p:nvPicPr>
          <p:cNvPr id="14340" name="Picture 3" descr="HEM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16430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EM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16430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800102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PULMONARY ARTERY PRESSURE MONITORING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68880"/>
            <a:ext cx="8229600" cy="4389120"/>
          </a:xfrm>
        </p:spPr>
        <p:txBody>
          <a:bodyPr/>
          <a:lstStyle/>
          <a:p>
            <a:pPr lvl="0">
              <a:lnSpc>
                <a:spcPct val="120000"/>
              </a:lnSpc>
              <a:buClrTx/>
              <a:buSzTx/>
              <a:buBlip>
                <a:blip r:embed="rId2"/>
              </a:buBlip>
              <a:defRPr/>
            </a:pPr>
            <a:r>
              <a:rPr lang="en-US" dirty="0"/>
              <a:t>Most commonly used PA flow directed catheter is Swan-</a:t>
            </a:r>
            <a:r>
              <a:rPr lang="en-US" dirty="0" err="1"/>
              <a:t>Ganz</a:t>
            </a:r>
            <a:r>
              <a:rPr lang="en-US" dirty="0"/>
              <a:t> catheter.</a:t>
            </a:r>
          </a:p>
          <a:p>
            <a:pPr>
              <a:buBlip>
                <a:blip r:embed="rId2"/>
              </a:buBlip>
              <a:defRPr/>
            </a:pPr>
            <a:r>
              <a:rPr lang="en-US" dirty="0"/>
              <a:t>Proximal port – [Blue] terminate in </a:t>
            </a:r>
            <a:r>
              <a:rPr lang="en-US" dirty="0" err="1"/>
              <a:t>RA,used</a:t>
            </a:r>
            <a:r>
              <a:rPr lang="en-US" dirty="0"/>
              <a:t> to measure central venous pressure/RAP &amp; CO</a:t>
            </a:r>
          </a:p>
          <a:p>
            <a:pPr>
              <a:buBlip>
                <a:blip r:embed="rId2"/>
              </a:buBlip>
              <a:defRPr/>
            </a:pPr>
            <a:r>
              <a:rPr lang="en-US" dirty="0"/>
              <a:t>Distal port – [Yellow] terminate in PA, used to measure pulmonary artery pressure</a:t>
            </a:r>
          </a:p>
          <a:p>
            <a:pPr>
              <a:buBlip>
                <a:blip r:embed="rId2"/>
              </a:buBlip>
              <a:defRPr/>
            </a:pPr>
            <a:r>
              <a:rPr lang="en-US" dirty="0"/>
              <a:t>Balloon port – [Red] used to inflate &amp; deflate balloon</a:t>
            </a:r>
          </a:p>
          <a:p>
            <a:pPr>
              <a:buBlip>
                <a:blip r:embed="rId2"/>
              </a:buBlip>
              <a:defRPr/>
            </a:pPr>
            <a:r>
              <a:rPr lang="en-US" dirty="0" err="1"/>
              <a:t>Thermistor</a:t>
            </a:r>
            <a:r>
              <a:rPr lang="en-US" dirty="0"/>
              <a:t> port– [White] measure core body temperature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0"/>
            <a:ext cx="6316662" cy="1143000"/>
          </a:xfrm>
        </p:spPr>
        <p:txBody>
          <a:bodyPr/>
          <a:lstStyle/>
          <a:p>
            <a:r>
              <a:rPr lang="en-US" dirty="0"/>
              <a:t>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285860"/>
            <a:ext cx="7019943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dirty="0"/>
              <a:t>Cardiac surgery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Poor LV function (EF&lt;0.4; LVEDP&gt; 18 mmHg)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Recent MI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Complications of MI </a:t>
            </a:r>
            <a:r>
              <a:rPr lang="en-IN" dirty="0" err="1"/>
              <a:t>eg</a:t>
            </a:r>
            <a:r>
              <a:rPr lang="en-IN" dirty="0"/>
              <a:t>. MR, VSD,</a:t>
            </a:r>
          </a:p>
          <a:p>
            <a:pPr marL="514350" indent="-514350">
              <a:buNone/>
            </a:pPr>
            <a:r>
              <a:rPr lang="en-IN" dirty="0"/>
              <a:t>     ventricular aneurysm.</a:t>
            </a:r>
          </a:p>
          <a:p>
            <a:pPr marL="514350" indent="-514350">
              <a:buNone/>
            </a:pPr>
            <a:endParaRPr lang="en-IN" dirty="0"/>
          </a:p>
          <a:p>
            <a:pPr marL="514350" indent="-514350"/>
            <a:r>
              <a:rPr lang="en-IN" dirty="0"/>
              <a:t>Combined lesions </a:t>
            </a:r>
            <a:r>
              <a:rPr lang="en-IN" dirty="0" err="1"/>
              <a:t>eg</a:t>
            </a:r>
            <a:r>
              <a:rPr lang="en-IN" dirty="0"/>
              <a:t>. CAD+MR or CAD+AS</a:t>
            </a:r>
          </a:p>
          <a:p>
            <a:pPr marL="514350" indent="-514350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6316662" cy="1143000"/>
          </a:xfrm>
        </p:spPr>
        <p:txBody>
          <a:bodyPr/>
          <a:lstStyle/>
          <a:p>
            <a:r>
              <a:rPr lang="en-US" dirty="0"/>
              <a:t>INSERTION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or right </a:t>
            </a:r>
            <a:r>
              <a:rPr lang="en-US" dirty="0" err="1"/>
              <a:t>subclavian</a:t>
            </a:r>
            <a:r>
              <a:rPr lang="en-US" dirty="0"/>
              <a:t> vein</a:t>
            </a:r>
          </a:p>
          <a:p>
            <a:r>
              <a:rPr lang="en-US" dirty="0"/>
              <a:t>Internal or external jugular vein</a:t>
            </a:r>
          </a:p>
          <a:p>
            <a:r>
              <a:rPr lang="en-US" dirty="0"/>
              <a:t>Femoral veins</a:t>
            </a:r>
          </a:p>
          <a:p>
            <a:pPr>
              <a:buNone/>
            </a:pPr>
            <a:r>
              <a:rPr lang="en-US" sz="3200" dirty="0"/>
              <a:t>     NORMAL VALUES</a:t>
            </a:r>
          </a:p>
          <a:p>
            <a:r>
              <a:rPr lang="en-US" dirty="0"/>
              <a:t>PA systolic : 20-30 mmHg</a:t>
            </a:r>
          </a:p>
          <a:p>
            <a:r>
              <a:rPr lang="en-US" dirty="0"/>
              <a:t>PA diastolic : 8-15 mmHg</a:t>
            </a:r>
          </a:p>
          <a:p>
            <a:r>
              <a:rPr lang="en-US" dirty="0"/>
              <a:t>PA mean : 10 -20 mmHg</a:t>
            </a:r>
          </a:p>
          <a:p>
            <a:r>
              <a:rPr lang="en-US" dirty="0"/>
              <a:t>PCWP : 8-12 mmHg</a:t>
            </a:r>
          </a:p>
          <a:p>
            <a:endParaRPr lang="en-IN" dirty="0"/>
          </a:p>
        </p:txBody>
      </p:sp>
      <p:pic>
        <p:nvPicPr>
          <p:cNvPr id="4" name="Picture 6" descr="136928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143248"/>
            <a:ext cx="257173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6429388" cy="128588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PULMONARY </a:t>
            </a:r>
            <a:r>
              <a:rPr lang="en-US" dirty="0">
                <a:solidFill>
                  <a:schemeClr val="tx2"/>
                </a:solidFill>
              </a:rPr>
              <a:t>CAPILLARY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WEDGE </a:t>
            </a:r>
            <a:r>
              <a:rPr lang="en-US" dirty="0">
                <a:solidFill>
                  <a:schemeClr val="tx2"/>
                </a:solidFill>
              </a:rPr>
              <a:t>PRESSURE (PCWP)</a:t>
            </a:r>
            <a:br>
              <a:rPr lang="en-US" dirty="0">
                <a:solidFill>
                  <a:schemeClr val="tx2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Tx/>
              <a:buSzTx/>
              <a:defRPr/>
            </a:pPr>
            <a:r>
              <a:rPr lang="en-US" dirty="0"/>
              <a:t>The pulmonary artery wedge pressure is the measure of the filling pressure in the left side of the heart</a:t>
            </a:r>
          </a:p>
          <a:p>
            <a:pPr lvl="0">
              <a:buClrTx/>
              <a:buSzTx/>
              <a:defRPr/>
            </a:pPr>
            <a:r>
              <a:rPr lang="en-US" dirty="0"/>
              <a:t>Indirect measurement of left ventricular end diastolic pressure</a:t>
            </a:r>
          </a:p>
          <a:p>
            <a:pPr lvl="0">
              <a:buClrTx/>
              <a:buSzTx/>
              <a:defRPr/>
            </a:pPr>
            <a:r>
              <a:rPr lang="en-US" dirty="0"/>
              <a:t>PA balloon is advanced &amp; floated through the RA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tricuspid valve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RV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the </a:t>
            </a:r>
            <a:r>
              <a:rPr lang="en-US" dirty="0" err="1"/>
              <a:t>pulmonic</a:t>
            </a:r>
            <a:r>
              <a:rPr lang="en-US" dirty="0"/>
              <a:t> valve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</a:t>
            </a:r>
            <a:r>
              <a:rPr lang="en-US" dirty="0" err="1"/>
              <a:t>Pulmonic</a:t>
            </a:r>
            <a:r>
              <a:rPr lang="en-US" dirty="0"/>
              <a:t> Artery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the wedged position</a:t>
            </a:r>
          </a:p>
          <a:p>
            <a:pPr lvl="0">
              <a:buClrTx/>
              <a:buSzTx/>
              <a:defRPr/>
            </a:pPr>
            <a:r>
              <a:rPr lang="en-US" dirty="0"/>
              <a:t>Record a continuous strip of the insertion hemodynamic waveforms at the bedside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6316662" cy="1143000"/>
          </a:xfrm>
        </p:spPr>
        <p:txBody>
          <a:bodyPr/>
          <a:lstStyle/>
          <a:p>
            <a:r>
              <a:rPr lang="en-US" dirty="0"/>
              <a:t>PCWP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dirty="0"/>
              <a:t>Inflation of the balloon at the tip of pulmonary artery catheter creates a static column of blood between the catheter tip and the left atrium.</a:t>
            </a:r>
          </a:p>
          <a:p>
            <a:pPr lvl="0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dirty="0"/>
              <a:t>In this situation the pressure at the tip of the pulmonary artery catheter is the same as the pressure in the left atrium.</a:t>
            </a:r>
          </a:p>
          <a:p>
            <a:pPr lvl="0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dirty="0"/>
              <a:t>Left </a:t>
            </a:r>
            <a:r>
              <a:rPr lang="en-US" dirty="0" err="1"/>
              <a:t>atrial</a:t>
            </a:r>
            <a:r>
              <a:rPr lang="en-US" dirty="0"/>
              <a:t> pressure is the same as the LV end diastolic pressure (LVEDP)</a:t>
            </a:r>
          </a:p>
          <a:p>
            <a:pPr lvl="0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dirty="0"/>
              <a:t>Therefore PCWP can be used as a measure of left ventricular filling pressure.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0"/>
            <a:ext cx="6316662" cy="1143000"/>
          </a:xfrm>
        </p:spPr>
        <p:txBody>
          <a:bodyPr/>
          <a:lstStyle/>
          <a:p>
            <a:r>
              <a:rPr lang="en-US" dirty="0"/>
              <a:t>PCWP</a:t>
            </a:r>
            <a:endParaRPr lang="en-IN" dirty="0"/>
          </a:p>
        </p:txBody>
      </p:sp>
      <p:pic>
        <p:nvPicPr>
          <p:cNvPr id="4" name="Picture 5" descr="DSC_84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9314" y="1935163"/>
            <a:ext cx="676537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643050"/>
            <a:ext cx="8305827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200" dirty="0"/>
              <a:t>Secure &amp; assess the position</a:t>
            </a:r>
          </a:p>
          <a:p>
            <a:pPr lvl="1">
              <a:spcBef>
                <a:spcPct val="0"/>
              </a:spcBef>
            </a:pPr>
            <a:r>
              <a:rPr lang="en-US" sz="2200" dirty="0">
                <a:solidFill>
                  <a:srgbClr val="C00000"/>
                </a:solidFill>
              </a:rPr>
              <a:t>Forward – indicated by PCWP pressure tracing </a:t>
            </a:r>
          </a:p>
          <a:p>
            <a:pPr lvl="1">
              <a:spcBef>
                <a:spcPct val="0"/>
              </a:spcBef>
              <a:buNone/>
            </a:pPr>
            <a:r>
              <a:rPr lang="en-US" sz="2200" dirty="0">
                <a:solidFill>
                  <a:srgbClr val="C00000"/>
                </a:solidFill>
              </a:rPr>
              <a:t>    without the balloon being inflated</a:t>
            </a:r>
          </a:p>
          <a:p>
            <a:pPr lvl="1">
              <a:spcBef>
                <a:spcPct val="0"/>
              </a:spcBef>
            </a:pPr>
            <a:r>
              <a:rPr lang="en-US" sz="2200" dirty="0">
                <a:solidFill>
                  <a:srgbClr val="C00000"/>
                </a:solidFill>
              </a:rPr>
              <a:t>Backward – presence of RV tracing</a:t>
            </a:r>
          </a:p>
          <a:p>
            <a:pPr>
              <a:spcBef>
                <a:spcPct val="0"/>
              </a:spcBef>
            </a:pPr>
            <a:r>
              <a:rPr lang="en-US" sz="2200" dirty="0"/>
              <a:t>Proper technique must always be followed when the</a:t>
            </a:r>
          </a:p>
          <a:p>
            <a:pPr>
              <a:spcBef>
                <a:spcPct val="0"/>
              </a:spcBef>
              <a:buNone/>
            </a:pPr>
            <a:r>
              <a:rPr lang="en-US" sz="2200" dirty="0"/>
              <a:t>     balloon is inflated to obtain a PCWP</a:t>
            </a:r>
          </a:p>
          <a:p>
            <a:pPr lvl="1">
              <a:spcBef>
                <a:spcPct val="0"/>
              </a:spcBef>
            </a:pPr>
            <a:r>
              <a:rPr lang="en-US" sz="2200" dirty="0" err="1">
                <a:solidFill>
                  <a:srgbClr val="C00000"/>
                </a:solidFill>
              </a:rPr>
              <a:t>Overinflation</a:t>
            </a:r>
            <a:r>
              <a:rPr lang="en-US" sz="2200" dirty="0">
                <a:solidFill>
                  <a:srgbClr val="C00000"/>
                </a:solidFill>
              </a:rPr>
              <a:t> – PA rupture</a:t>
            </a:r>
          </a:p>
          <a:p>
            <a:pPr lvl="1">
              <a:spcBef>
                <a:spcPct val="0"/>
              </a:spcBef>
            </a:pPr>
            <a:r>
              <a:rPr lang="en-US" sz="2200" dirty="0">
                <a:solidFill>
                  <a:srgbClr val="C00000"/>
                </a:solidFill>
              </a:rPr>
              <a:t>Prolonged inflation – Pulmonary infarction</a:t>
            </a:r>
          </a:p>
          <a:p>
            <a:pPr>
              <a:spcBef>
                <a:spcPct val="0"/>
              </a:spcBef>
            </a:pPr>
            <a:r>
              <a:rPr lang="en-US" sz="2200" dirty="0"/>
              <a:t>Inflation of the balloon should be done slowly</a:t>
            </a:r>
          </a:p>
          <a:p>
            <a:pPr lvl="1">
              <a:spcBef>
                <a:spcPct val="0"/>
              </a:spcBef>
            </a:pPr>
            <a:r>
              <a:rPr lang="en-US" sz="2200" dirty="0">
                <a:solidFill>
                  <a:srgbClr val="C00000"/>
                </a:solidFill>
              </a:rPr>
              <a:t>Change from PA wave form to PCWP wave form</a:t>
            </a:r>
          </a:p>
          <a:p>
            <a:pPr>
              <a:spcBef>
                <a:spcPct val="0"/>
              </a:spcBef>
            </a:pPr>
            <a:r>
              <a:rPr lang="en-US" sz="2200" dirty="0"/>
              <a:t>Slight resistance should be felt, when balloon is being</a:t>
            </a:r>
          </a:p>
          <a:p>
            <a:pPr>
              <a:spcBef>
                <a:spcPct val="0"/>
              </a:spcBef>
              <a:buNone/>
            </a:pPr>
            <a:r>
              <a:rPr lang="en-US" sz="2200" dirty="0"/>
              <a:t>     inflated.</a:t>
            </a:r>
            <a:endParaRPr lang="en-IN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229600" cy="1143000"/>
          </a:xfrm>
        </p:spPr>
        <p:txBody>
          <a:bodyPr/>
          <a:lstStyle/>
          <a:p>
            <a:r>
              <a:rPr lang="en-US" dirty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786058"/>
            <a:ext cx="6572296" cy="4389120"/>
          </a:xfrm>
        </p:spPr>
        <p:txBody>
          <a:bodyPr/>
          <a:lstStyle/>
          <a:p>
            <a:r>
              <a:rPr lang="en-US" dirty="0"/>
              <a:t>Pulmonary artery rupture</a:t>
            </a:r>
          </a:p>
          <a:p>
            <a:r>
              <a:rPr lang="en-US" dirty="0"/>
              <a:t>Air embolism</a:t>
            </a:r>
          </a:p>
          <a:p>
            <a:r>
              <a:rPr lang="en-US" dirty="0"/>
              <a:t>Pulmonary </a:t>
            </a:r>
            <a:r>
              <a:rPr lang="en-US" dirty="0" err="1"/>
              <a:t>thromboembolism</a:t>
            </a:r>
            <a:endParaRPr lang="en-US" dirty="0"/>
          </a:p>
          <a:p>
            <a:r>
              <a:rPr lang="en-US" dirty="0"/>
              <a:t>Ventricular </a:t>
            </a:r>
            <a:r>
              <a:rPr lang="en-US" dirty="0" err="1"/>
              <a:t>dysrhythmias</a:t>
            </a:r>
            <a:endParaRPr lang="en-US" dirty="0"/>
          </a:p>
          <a:p>
            <a:r>
              <a:rPr lang="en-US" dirty="0"/>
              <a:t>Pulmonary artery infarction</a:t>
            </a:r>
          </a:p>
          <a:p>
            <a:r>
              <a:rPr lang="en-US" dirty="0" err="1"/>
              <a:t>Valvular</a:t>
            </a:r>
            <a:r>
              <a:rPr lang="en-US" dirty="0"/>
              <a:t> damage</a:t>
            </a:r>
          </a:p>
          <a:p>
            <a:r>
              <a:rPr lang="en-US" dirty="0"/>
              <a:t>Balloon rupture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Content Placeholder 3" descr="human-blood-circulatory-syste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640"/>
            <a:ext cx="9144000" cy="5716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591579" cy="4525963"/>
          </a:xfrm>
        </p:spPr>
        <p:txBody>
          <a:bodyPr/>
          <a:lstStyle/>
          <a:p>
            <a:pPr lvl="0"/>
            <a:r>
              <a:rPr lang="en-US" sz="2800" dirty="0"/>
              <a:t>Amount of blood pumped out of the left ventricle into the systemic circulation every minute.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2500306"/>
            <a:ext cx="9143999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6316662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METHOD : FICK METHOD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 Assumes that the rate at which oxygen is consumed is a function of the rate of blood flows and the rate of oxygen picked up by the red blood cells. </a:t>
            </a:r>
          </a:p>
          <a:p>
            <a:r>
              <a:rPr lang="en-IN" dirty="0"/>
              <a:t>The </a:t>
            </a:r>
            <a:r>
              <a:rPr lang="en-IN" dirty="0" err="1"/>
              <a:t>Fick</a:t>
            </a:r>
            <a:r>
              <a:rPr lang="en-IN" dirty="0"/>
              <a:t> principle involves calculating the oxygen consumed over a given period of time from measurement of the oxygen concentration of the venous blood and the arterial blood. </a:t>
            </a:r>
          </a:p>
          <a:p>
            <a:pPr lvl="0">
              <a:lnSpc>
                <a:spcPct val="90000"/>
              </a:lnSpc>
              <a:buClrTx/>
              <a:buSzTx/>
              <a:defRPr/>
            </a:pPr>
            <a:r>
              <a:rPr lang="en-US" dirty="0"/>
              <a:t>It uses the difference between arterial &amp; venous oxygenation, Oxygen consumption &amp; CO2 production to determine CO.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285728"/>
            <a:ext cx="6316662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THERMO DILUTION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571612"/>
            <a:ext cx="5948373" cy="482919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ClrTx/>
              <a:buSzTx/>
              <a:buNone/>
              <a:defRPr/>
            </a:pPr>
            <a:r>
              <a:rPr lang="en-US" dirty="0"/>
              <a:t>Some iced or room temperature solution is rapidly injected into the RA port. The cool </a:t>
            </a:r>
            <a:r>
              <a:rPr lang="en-US" dirty="0" err="1"/>
              <a:t>injectate</a:t>
            </a:r>
            <a:r>
              <a:rPr lang="en-US" dirty="0"/>
              <a:t> mixes with blood in the RA, dropping the mixed blood temperature.</a:t>
            </a:r>
          </a:p>
          <a:p>
            <a:pPr lvl="0">
              <a:lnSpc>
                <a:spcPct val="90000"/>
              </a:lnSpc>
              <a:buClrTx/>
              <a:buSzTx/>
              <a:buNone/>
              <a:defRPr/>
            </a:pPr>
            <a:endParaRPr lang="en-US" dirty="0"/>
          </a:p>
          <a:p>
            <a:pPr lvl="0">
              <a:lnSpc>
                <a:spcPct val="90000"/>
              </a:lnSpc>
              <a:buClrTx/>
              <a:buSzTx/>
              <a:buNone/>
              <a:defRPr/>
            </a:pPr>
            <a:r>
              <a:rPr lang="en-US" dirty="0"/>
              <a:t>Change in temp is detected by </a:t>
            </a:r>
            <a:r>
              <a:rPr lang="en-US" dirty="0" err="1"/>
              <a:t>thermistor</a:t>
            </a:r>
            <a:r>
              <a:rPr lang="en-US" dirty="0"/>
              <a:t> bead at the distal end of the catheter in the PA and recorded as time-temp curve in the monitor.</a:t>
            </a:r>
          </a:p>
          <a:p>
            <a:pPr lvl="0">
              <a:lnSpc>
                <a:spcPct val="90000"/>
              </a:lnSpc>
              <a:buClrTx/>
              <a:buSzTx/>
              <a:buNone/>
              <a:defRPr/>
            </a:pPr>
            <a:endParaRPr lang="en-US" dirty="0"/>
          </a:p>
          <a:p>
            <a:pPr lvl="0">
              <a:lnSpc>
                <a:spcPct val="90000"/>
              </a:lnSpc>
              <a:buClrTx/>
              <a:buSzTx/>
              <a:buNone/>
              <a:defRPr/>
            </a:pPr>
            <a:r>
              <a:rPr lang="en-US" dirty="0"/>
              <a:t>Based on this </a:t>
            </a:r>
            <a:r>
              <a:rPr lang="en-US" dirty="0" err="1"/>
              <a:t>curve,cardiac</a:t>
            </a:r>
            <a:r>
              <a:rPr lang="en-US" dirty="0"/>
              <a:t> output is calculated by the computer.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8860" y="4500570"/>
            <a:ext cx="6715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plot of temperature change D</a:t>
            </a:r>
            <a:r>
              <a:rPr lang="en-US" sz="2400" i="1" dirty="0"/>
              <a:t>T </a:t>
            </a:r>
            <a:r>
              <a:rPr lang="en-US" sz="2400" dirty="0"/>
              <a:t>versus time is the </a:t>
            </a:r>
            <a:r>
              <a:rPr lang="en-US" sz="2400" dirty="0" err="1"/>
              <a:t>thermodilution</a:t>
            </a:r>
            <a:r>
              <a:rPr lang="en-US" sz="2400" dirty="0"/>
              <a:t> curve (graph above). Cardiac output is inversely proportional to the area under the </a:t>
            </a:r>
            <a:r>
              <a:rPr lang="en-US" sz="2400" dirty="0" err="1"/>
              <a:t>thermodilution</a:t>
            </a:r>
            <a:r>
              <a:rPr lang="en-US" sz="2400" dirty="0"/>
              <a:t> curve (with a large cardiac output, the bolus is pumped rapidly past the </a:t>
            </a:r>
            <a:r>
              <a:rPr lang="en-US" sz="2400" dirty="0" err="1"/>
              <a:t>thermistor</a:t>
            </a:r>
            <a:r>
              <a:rPr lang="en-US" sz="2400" dirty="0"/>
              <a:t>, and so the area is small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INTERPRETATION OF RESULTS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200" kern="0" dirty="0">
                <a:latin typeface="+mn-lt"/>
                <a:cs typeface="+mn-cs"/>
              </a:rPr>
              <a:t>CO      -    4 – 8 L/min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200" kern="0" dirty="0">
                <a:latin typeface="+mn-lt"/>
                <a:cs typeface="+mn-cs"/>
              </a:rPr>
              <a:t>CI        -    2.5 – 4 L/min/m</a:t>
            </a:r>
            <a:r>
              <a:rPr lang="en-US" sz="3200" kern="0" baseline="30000" dirty="0">
                <a:latin typeface="+mn-lt"/>
                <a:cs typeface="+mn-cs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3200" kern="0" baseline="30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200" kern="0" dirty="0" err="1">
                <a:latin typeface="+mn-lt"/>
                <a:cs typeface="+mn-cs"/>
              </a:rPr>
              <a:t>Eg</a:t>
            </a:r>
            <a:r>
              <a:rPr lang="en-US" sz="3200" kern="0" dirty="0">
                <a:latin typeface="+mn-lt"/>
                <a:cs typeface="+mn-cs"/>
              </a:rPr>
              <a:t>:   Cardiogenic shock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3200" kern="0" dirty="0">
                <a:latin typeface="+mn-lt"/>
                <a:cs typeface="+mn-cs"/>
              </a:rPr>
              <a:t>  Low CO &amp; CI, High PCWP &amp; PA    diastolic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04800"/>
          <a:ext cx="8534402" cy="6366906"/>
        </p:xfrm>
        <a:graphic>
          <a:graphicData uri="http://schemas.openxmlformats.org/drawingml/2006/table">
            <a:tbl>
              <a:tblPr/>
              <a:tblGrid>
                <a:gridCol w="4096512"/>
                <a:gridCol w="2560322"/>
                <a:gridCol w="1877568"/>
              </a:tblGrid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Hemodynamic Parameters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Abbreviations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Normal Values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Mean Arterial Pressure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MAP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70-90 mm Hg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Right Atrial Pressure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RAP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2-6 mm Hg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Central Venous Pressure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CVP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2-8 mm Hg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Pulmonary Artery Systolic Pressure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PAS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20-30 mm Hg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Pulmonary Artery Diastolic Pressure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PAD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6-12 mm Hg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Pulmonary Artery Mean Pressure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PAM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10-15 mm Hg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Pulmonary Artery Wedge Pressure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PAWP, Wedge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8-12 mm Hg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Cardiac Output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4-8 L/min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Cardiac Index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CI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2.5-4 L/min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Stroke Volume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SV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60-130 ml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Stroke Volume Index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SVI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40-50 ml/m2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Systemic Vascular Resistance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SVR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800-1200 dynes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621" marR="69621" marT="69621" marB="69621" anchor="ctr">
                    <a:lnL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NURSING MANAGEMENT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cs typeface="+mn-cs"/>
              </a:rPr>
              <a:t>Eliminate as many potential sources of error as possible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cs typeface="+mn-cs"/>
              </a:rPr>
              <a:t>Procedure should be done at a time when the patient is in a quiet, steady state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cs typeface="+mn-cs"/>
              </a:rPr>
              <a:t>Each cardiac output measurement should be obtained in the same position</a:t>
            </a:r>
            <a:endParaRPr lang="en-US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SAFETY </a:t>
            </a:r>
            <a:endParaRPr lang="en-IN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patient should be in a nonelectric bed. If an electric bed must be used, it should be unplugged from the wall outlet or properly grounded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Bed linens should be changed immediately when wet</a:t>
            </a:r>
          </a:p>
          <a:p>
            <a:pPr eaLnBrk="1" hangingPunct="1"/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Bef>
                <a:spcPct val="40000"/>
              </a:spcBef>
              <a:buClrTx/>
              <a:buSzTx/>
              <a:defRPr/>
            </a:pPr>
            <a:r>
              <a:rPr lang="en-US" sz="2800" dirty="0"/>
              <a:t>Eliminate as many potential sources of error as possible.</a:t>
            </a:r>
          </a:p>
          <a:p>
            <a:pPr lvl="0">
              <a:lnSpc>
                <a:spcPct val="120000"/>
              </a:lnSpc>
              <a:spcBef>
                <a:spcPct val="40000"/>
              </a:spcBef>
              <a:buClrTx/>
              <a:buSzTx/>
              <a:defRPr/>
            </a:pPr>
            <a:r>
              <a:rPr lang="en-US" sz="2800" dirty="0"/>
              <a:t>Procedure should be done at a time when the patient is in a quiet, steady state.</a:t>
            </a:r>
          </a:p>
          <a:p>
            <a:pPr lvl="0">
              <a:lnSpc>
                <a:spcPct val="120000"/>
              </a:lnSpc>
              <a:spcBef>
                <a:spcPct val="40000"/>
              </a:spcBef>
              <a:buClrTx/>
              <a:buSzTx/>
              <a:defRPr/>
            </a:pPr>
            <a:r>
              <a:rPr lang="en-US" sz="2800" dirty="0"/>
              <a:t>Each cardiac output measurement should be obtained in the same position</a:t>
            </a:r>
            <a:r>
              <a:rPr lang="en-US" dirty="0"/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2330</TotalTime>
  <Words>3244</Words>
  <Application>Microsoft Office PowerPoint</Application>
  <PresentationFormat>On-screen Show (4:3)</PresentationFormat>
  <Paragraphs>590</Paragraphs>
  <Slides>103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5" baseType="lpstr">
      <vt:lpstr>Flow</vt:lpstr>
      <vt:lpstr>Slide</vt:lpstr>
      <vt:lpstr>HEMODYNAMIC MONITORING</vt:lpstr>
      <vt:lpstr>Central OBJECTIVE</vt:lpstr>
      <vt:lpstr>Specific objectives</vt:lpstr>
      <vt:lpstr>INTRODUCTION</vt:lpstr>
      <vt:lpstr>                PURPOSES</vt:lpstr>
      <vt:lpstr>INDICATIONS</vt:lpstr>
      <vt:lpstr>TYPES OF MONITORING</vt:lpstr>
      <vt:lpstr>Hemodynamic terminologies</vt:lpstr>
      <vt:lpstr>Slide 9</vt:lpstr>
      <vt:lpstr>NON INVASIVE BP</vt:lpstr>
      <vt:lpstr>Slide 11</vt:lpstr>
      <vt:lpstr>TYPES OF NIBP</vt:lpstr>
      <vt:lpstr>TO ENSURE CORRECT BP</vt:lpstr>
      <vt:lpstr>PULSE RATE</vt:lpstr>
      <vt:lpstr>SITES TO CHECK PULSE RATE</vt:lpstr>
      <vt:lpstr>HEART RATE</vt:lpstr>
      <vt:lpstr>RESPIRATORY RATE</vt:lpstr>
      <vt:lpstr>TEMPERATURE MONITORING. SITES</vt:lpstr>
      <vt:lpstr>PULSE OXIMETRY</vt:lpstr>
      <vt:lpstr>PULSE OXIMETRY</vt:lpstr>
      <vt:lpstr>PULSE OXIMETRY PROBE</vt:lpstr>
      <vt:lpstr>CAPILLARY REFILL TIME</vt:lpstr>
      <vt:lpstr>CAPILLARY REFILL TIME</vt:lpstr>
      <vt:lpstr>ELECTROCARDIOGRAM</vt:lpstr>
      <vt:lpstr>Slide 25</vt:lpstr>
      <vt:lpstr>Slide 26</vt:lpstr>
      <vt:lpstr>Slide 27</vt:lpstr>
      <vt:lpstr>Slide 28</vt:lpstr>
      <vt:lpstr>FIVE-ELECTRODE SYSTEM </vt:lpstr>
      <vt:lpstr>Slide 30</vt:lpstr>
      <vt:lpstr>TYPES OF LEADS</vt:lpstr>
      <vt:lpstr>SURFACE LEADS</vt:lpstr>
      <vt:lpstr>ESOPHAGEAL LEADS</vt:lpstr>
      <vt:lpstr>EPICARDIAL LEADS</vt:lpstr>
      <vt:lpstr>RISKS OF ECG MONITORING</vt:lpstr>
      <vt:lpstr>ABNORMAL   ECG</vt:lpstr>
      <vt:lpstr>ABG  ANALYSIS</vt:lpstr>
      <vt:lpstr>ABG ANALYSIS</vt:lpstr>
      <vt:lpstr>EVALUATING ABG</vt:lpstr>
      <vt:lpstr>INVASIVE METHODS</vt:lpstr>
      <vt:lpstr>Invasive Hemodynamic Monitoring System</vt:lpstr>
      <vt:lpstr>Hemodynamic monitoring system</vt:lpstr>
      <vt:lpstr>Steps of hemodynamic monitoring</vt:lpstr>
      <vt:lpstr>INVASIVE METHODS</vt:lpstr>
      <vt:lpstr>Slide 45</vt:lpstr>
      <vt:lpstr>Slide 46</vt:lpstr>
      <vt:lpstr>Indications for inserting central  lines</vt:lpstr>
      <vt:lpstr>Slide 48</vt:lpstr>
      <vt:lpstr>Slide 49</vt:lpstr>
      <vt:lpstr>Slide 50</vt:lpstr>
      <vt:lpstr>Slide 51</vt:lpstr>
      <vt:lpstr>Nursing care</vt:lpstr>
      <vt:lpstr>Slide 53</vt:lpstr>
      <vt:lpstr>INTRA ARTERIAL BP</vt:lpstr>
      <vt:lpstr>INTRA ARTERIAL BP</vt:lpstr>
      <vt:lpstr>SITES FOR CANNULATION</vt:lpstr>
      <vt:lpstr>INDICATIONS FOR IABP</vt:lpstr>
      <vt:lpstr>CATHETER INSERTION</vt:lpstr>
      <vt:lpstr>CATHETER INSERTION</vt:lpstr>
      <vt:lpstr>NORMAL VALUES</vt:lpstr>
      <vt:lpstr>MONITORING DEVICE</vt:lpstr>
      <vt:lpstr>Slide 62</vt:lpstr>
      <vt:lpstr>INTRA ARTERIAL BP MONITORING</vt:lpstr>
      <vt:lpstr>PHLEBOSTATIC AXIS</vt:lpstr>
      <vt:lpstr>ZEROING</vt:lpstr>
      <vt:lpstr>SIGNIFICANCE OF ZEROING</vt:lpstr>
      <vt:lpstr>PROCEDURE</vt:lpstr>
      <vt:lpstr>ARTERIAL WAVE FORM</vt:lpstr>
      <vt:lpstr>Slide 69</vt:lpstr>
      <vt:lpstr>COMPLICATIONS</vt:lpstr>
      <vt:lpstr>COMPLICATIONS</vt:lpstr>
      <vt:lpstr>COMPLICATIONS</vt:lpstr>
      <vt:lpstr>COMPLICATIONS</vt:lpstr>
      <vt:lpstr>NURSING MANAGEMENT</vt:lpstr>
      <vt:lpstr>NURSING MANAGEMENT</vt:lpstr>
      <vt:lpstr>NURSING MANAGEMENT</vt:lpstr>
      <vt:lpstr>REMOVAL OF ARTERIAL LINE</vt:lpstr>
      <vt:lpstr>PULMONARY ARTERY PRESSURE MONITORING</vt:lpstr>
      <vt:lpstr>Slide 79</vt:lpstr>
      <vt:lpstr>PULMONARY ARTERY PRESSURE MONITORING</vt:lpstr>
      <vt:lpstr>Slide 81</vt:lpstr>
      <vt:lpstr>INDICATIONS</vt:lpstr>
      <vt:lpstr>INSERTION</vt:lpstr>
      <vt:lpstr> PULMONARY CAPILLARY  WEDGE PRESSURE (PCWP) </vt:lpstr>
      <vt:lpstr>PCWP</vt:lpstr>
      <vt:lpstr>Slide 86</vt:lpstr>
      <vt:lpstr>PCWP</vt:lpstr>
      <vt:lpstr>NURSING MANAGEMENT</vt:lpstr>
      <vt:lpstr>COMPLICATIONS</vt:lpstr>
      <vt:lpstr>CARDIAC OUTPUT</vt:lpstr>
      <vt:lpstr>METHOD : FICK METHOD </vt:lpstr>
      <vt:lpstr>THERMO DILUTION</vt:lpstr>
      <vt:lpstr>Slide 93</vt:lpstr>
      <vt:lpstr>Slide 94</vt:lpstr>
      <vt:lpstr>Slide 95</vt:lpstr>
      <vt:lpstr>Slide 96</vt:lpstr>
      <vt:lpstr>Slide 97</vt:lpstr>
      <vt:lpstr>ELECTRICAL SAFETY </vt:lpstr>
      <vt:lpstr>NURSING MANAGEMENT</vt:lpstr>
      <vt:lpstr>ELECTRICAL SAFETY</vt:lpstr>
      <vt:lpstr>SUMMARY</vt:lpstr>
      <vt:lpstr>REFERENCES</vt:lpstr>
      <vt:lpstr>Slide 103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 MONITORING</dc:title>
  <dc:creator>lamya</dc:creator>
  <cp:lastModifiedBy>tr002</cp:lastModifiedBy>
  <cp:revision>131</cp:revision>
  <dcterms:created xsi:type="dcterms:W3CDTF">2010-10-16T14:16:56Z</dcterms:created>
  <dcterms:modified xsi:type="dcterms:W3CDTF">2022-01-29T07:14:39Z</dcterms:modified>
</cp:coreProperties>
</file>