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4"/>
  </p:notesMasterIdLst>
  <p:sldIdLst>
    <p:sldId id="256" r:id="rId2"/>
    <p:sldId id="273" r:id="rId3"/>
    <p:sldId id="275" r:id="rId4"/>
    <p:sldId id="257" r:id="rId5"/>
    <p:sldId id="266" r:id="rId6"/>
    <p:sldId id="276" r:id="rId7"/>
    <p:sldId id="277" r:id="rId8"/>
    <p:sldId id="291" r:id="rId9"/>
    <p:sldId id="258" r:id="rId10"/>
    <p:sldId id="293" r:id="rId11"/>
    <p:sldId id="287" r:id="rId12"/>
    <p:sldId id="278" r:id="rId13"/>
    <p:sldId id="292" r:id="rId14"/>
    <p:sldId id="279" r:id="rId15"/>
    <p:sldId id="261" r:id="rId16"/>
    <p:sldId id="267" r:id="rId17"/>
    <p:sldId id="288" r:id="rId18"/>
    <p:sldId id="280" r:id="rId19"/>
    <p:sldId id="294" r:id="rId20"/>
    <p:sldId id="296" r:id="rId21"/>
    <p:sldId id="281" r:id="rId22"/>
    <p:sldId id="297" r:id="rId23"/>
    <p:sldId id="289" r:id="rId24"/>
    <p:sldId id="298" r:id="rId25"/>
    <p:sldId id="299" r:id="rId26"/>
    <p:sldId id="310" r:id="rId27"/>
    <p:sldId id="295" r:id="rId28"/>
    <p:sldId id="282" r:id="rId29"/>
    <p:sldId id="268" r:id="rId30"/>
    <p:sldId id="260" r:id="rId31"/>
    <p:sldId id="300" r:id="rId32"/>
    <p:sldId id="285" r:id="rId33"/>
    <p:sldId id="284" r:id="rId34"/>
    <p:sldId id="262" r:id="rId35"/>
    <p:sldId id="301" r:id="rId36"/>
    <p:sldId id="263" r:id="rId37"/>
    <p:sldId id="269" r:id="rId38"/>
    <p:sldId id="270" r:id="rId39"/>
    <p:sldId id="271" r:id="rId40"/>
    <p:sldId id="286" r:id="rId41"/>
    <p:sldId id="272" r:id="rId42"/>
    <p:sldId id="290" r:id="rId43"/>
    <p:sldId id="302" r:id="rId44"/>
    <p:sldId id="303" r:id="rId45"/>
    <p:sldId id="304" r:id="rId46"/>
    <p:sldId id="305" r:id="rId47"/>
    <p:sldId id="306" r:id="rId48"/>
    <p:sldId id="307" r:id="rId49"/>
    <p:sldId id="309" r:id="rId50"/>
    <p:sldId id="308" r:id="rId51"/>
    <p:sldId id="274" r:id="rId52"/>
    <p:sldId id="31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9"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E7BBC-C7DC-402E-82BB-58087B7C7F7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4F0C94F3-1614-443A-B8C8-D663010085AB}">
      <dgm:prSet phldrT="[Text]"/>
      <dgm:spPr/>
      <dgm:t>
        <a:bodyPr/>
        <a:lstStyle/>
        <a:p>
          <a:r>
            <a:rPr lang="en-IN" dirty="0" smtClean="0"/>
            <a:t>revealed</a:t>
          </a:r>
          <a:endParaRPr lang="en-IN" dirty="0"/>
        </a:p>
      </dgm:t>
    </dgm:pt>
    <dgm:pt modelId="{779A338E-8680-4448-AB33-A24D352A7184}" type="parTrans" cxnId="{184074DC-3F95-4BAC-9FC4-C46B6D40265C}">
      <dgm:prSet/>
      <dgm:spPr/>
      <dgm:t>
        <a:bodyPr/>
        <a:lstStyle/>
        <a:p>
          <a:endParaRPr lang="en-IN"/>
        </a:p>
      </dgm:t>
    </dgm:pt>
    <dgm:pt modelId="{9E98576B-C9E9-4D02-BD5C-D055AB5CD03D}" type="sibTrans" cxnId="{184074DC-3F95-4BAC-9FC4-C46B6D40265C}">
      <dgm:prSet/>
      <dgm:spPr/>
      <dgm:t>
        <a:bodyPr/>
        <a:lstStyle/>
        <a:p>
          <a:endParaRPr lang="en-IN"/>
        </a:p>
      </dgm:t>
    </dgm:pt>
    <dgm:pt modelId="{E02E8C2F-E719-438D-B477-9F6556BF19FF}">
      <dgm:prSet phldrT="[Text]"/>
      <dgm:spPr/>
      <dgm:t>
        <a:bodyPr/>
        <a:lstStyle/>
        <a:p>
          <a:r>
            <a:rPr lang="en-IN" dirty="0" smtClean="0"/>
            <a:t>Proportion to amount of visible blood loss</a:t>
          </a:r>
          <a:endParaRPr lang="en-IN" dirty="0"/>
        </a:p>
      </dgm:t>
    </dgm:pt>
    <dgm:pt modelId="{3F23613C-31B6-4FF7-84CF-4EC7B20808D9}" type="parTrans" cxnId="{1D665FFE-9640-47D9-9D06-0E417CE6532D}">
      <dgm:prSet/>
      <dgm:spPr/>
      <dgm:t>
        <a:bodyPr/>
        <a:lstStyle/>
        <a:p>
          <a:endParaRPr lang="en-IN"/>
        </a:p>
      </dgm:t>
    </dgm:pt>
    <dgm:pt modelId="{CD5E7CD0-7206-4142-98DE-07126AE43E9F}" type="sibTrans" cxnId="{1D665FFE-9640-47D9-9D06-0E417CE6532D}">
      <dgm:prSet/>
      <dgm:spPr/>
      <dgm:t>
        <a:bodyPr/>
        <a:lstStyle/>
        <a:p>
          <a:endParaRPr lang="en-IN"/>
        </a:p>
      </dgm:t>
    </dgm:pt>
    <dgm:pt modelId="{46371985-8F74-428C-82E7-B78B00EE5748}">
      <dgm:prSet phldrT="[Text]"/>
      <dgm:spPr/>
      <dgm:t>
        <a:bodyPr/>
        <a:lstStyle/>
        <a:p>
          <a:r>
            <a:rPr lang="en-IN" dirty="0" smtClean="0"/>
            <a:t>concealed</a:t>
          </a:r>
          <a:endParaRPr lang="en-IN" dirty="0"/>
        </a:p>
      </dgm:t>
    </dgm:pt>
    <dgm:pt modelId="{91DF63E0-3D4D-4490-B30E-271ED0850C2D}" type="parTrans" cxnId="{687C8609-2E65-45E0-A171-5C011A9C9309}">
      <dgm:prSet/>
      <dgm:spPr/>
      <dgm:t>
        <a:bodyPr/>
        <a:lstStyle/>
        <a:p>
          <a:endParaRPr lang="en-IN"/>
        </a:p>
      </dgm:t>
    </dgm:pt>
    <dgm:pt modelId="{BEBD2521-913F-4CC0-A9E4-093B96191ECF}" type="sibTrans" cxnId="{687C8609-2E65-45E0-A171-5C011A9C9309}">
      <dgm:prSet/>
      <dgm:spPr/>
      <dgm:t>
        <a:bodyPr/>
        <a:lstStyle/>
        <a:p>
          <a:endParaRPr lang="en-IN"/>
        </a:p>
      </dgm:t>
    </dgm:pt>
    <dgm:pt modelId="{50274C86-AFA8-4E01-83F1-FAE84147A35E}">
      <dgm:prSet phldrT="[Text]"/>
      <dgm:spPr/>
      <dgm:t>
        <a:bodyPr/>
        <a:lstStyle/>
        <a:p>
          <a:r>
            <a:rPr lang="en-IN" dirty="0" smtClean="0"/>
            <a:t>Haemorrhage, Shock, Blood coagulation disorders</a:t>
          </a:r>
          <a:endParaRPr lang="en-IN" dirty="0"/>
        </a:p>
      </dgm:t>
    </dgm:pt>
    <dgm:pt modelId="{FE658C96-5FB2-429E-85DA-5342CADB2636}" type="parTrans" cxnId="{5F89716A-B3BF-4842-A2C4-B83E5F438767}">
      <dgm:prSet/>
      <dgm:spPr/>
      <dgm:t>
        <a:bodyPr/>
        <a:lstStyle/>
        <a:p>
          <a:endParaRPr lang="en-IN"/>
        </a:p>
      </dgm:t>
    </dgm:pt>
    <dgm:pt modelId="{C1F1E0A4-5765-49BC-A5C6-4C149DE35CD1}" type="sibTrans" cxnId="{5F89716A-B3BF-4842-A2C4-B83E5F438767}">
      <dgm:prSet/>
      <dgm:spPr/>
      <dgm:t>
        <a:bodyPr/>
        <a:lstStyle/>
        <a:p>
          <a:endParaRPr lang="en-IN"/>
        </a:p>
      </dgm:t>
    </dgm:pt>
    <dgm:pt modelId="{88A9B1F0-4458-4E3F-BB4F-C12DA04A5DAB}">
      <dgm:prSet phldrT="[Text]"/>
      <dgm:spPr/>
      <dgm:t>
        <a:bodyPr/>
        <a:lstStyle/>
        <a:p>
          <a:r>
            <a:rPr lang="en-IN" dirty="0" smtClean="0"/>
            <a:t>PPH, oliguria, puerperal sepsis</a:t>
          </a:r>
          <a:endParaRPr lang="en-IN" dirty="0"/>
        </a:p>
      </dgm:t>
    </dgm:pt>
    <dgm:pt modelId="{84DAAE0D-7CCB-431A-9030-E3173A48AC57}" type="parTrans" cxnId="{173165A0-42B6-439B-9183-95C71D565EDE}">
      <dgm:prSet/>
      <dgm:spPr/>
      <dgm:t>
        <a:bodyPr/>
        <a:lstStyle/>
        <a:p>
          <a:endParaRPr lang="en-IN"/>
        </a:p>
      </dgm:t>
    </dgm:pt>
    <dgm:pt modelId="{340BA144-31A7-4A5B-83B9-4FC347945AD6}" type="sibTrans" cxnId="{173165A0-42B6-439B-9183-95C71D565EDE}">
      <dgm:prSet/>
      <dgm:spPr/>
      <dgm:t>
        <a:bodyPr/>
        <a:lstStyle/>
        <a:p>
          <a:endParaRPr lang="en-IN"/>
        </a:p>
      </dgm:t>
    </dgm:pt>
    <dgm:pt modelId="{CF5BE0CD-C989-4A58-B8D5-9E773A228F59}">
      <dgm:prSet phldrT="[Text]"/>
      <dgm:spPr/>
      <dgm:t>
        <a:bodyPr/>
        <a:lstStyle/>
        <a:p>
          <a:r>
            <a:rPr lang="en-IN" dirty="0" err="1" smtClean="0"/>
            <a:t>fetal</a:t>
          </a:r>
          <a:endParaRPr lang="en-IN" dirty="0"/>
        </a:p>
      </dgm:t>
    </dgm:pt>
    <dgm:pt modelId="{37FF6EB0-046F-4EDB-87E8-E7EC03681B35}" type="parTrans" cxnId="{5C1A12FF-8231-4679-9690-497264131901}">
      <dgm:prSet/>
      <dgm:spPr/>
      <dgm:t>
        <a:bodyPr/>
        <a:lstStyle/>
        <a:p>
          <a:endParaRPr lang="en-IN"/>
        </a:p>
      </dgm:t>
    </dgm:pt>
    <dgm:pt modelId="{FDA73EED-2CDB-4C59-B2F1-F7014B2075C4}" type="sibTrans" cxnId="{5C1A12FF-8231-4679-9690-497264131901}">
      <dgm:prSet/>
      <dgm:spPr/>
      <dgm:t>
        <a:bodyPr/>
        <a:lstStyle/>
        <a:p>
          <a:endParaRPr lang="en-IN"/>
        </a:p>
      </dgm:t>
    </dgm:pt>
    <dgm:pt modelId="{F1E4E740-F503-499B-973B-18995406E482}">
      <dgm:prSet phldrT="[Text]"/>
      <dgm:spPr/>
      <dgm:t>
        <a:bodyPr/>
        <a:lstStyle/>
        <a:p>
          <a:r>
            <a:rPr lang="en-IN" dirty="0" err="1" smtClean="0"/>
            <a:t>Fetal</a:t>
          </a:r>
          <a:r>
            <a:rPr lang="en-IN" dirty="0" smtClean="0"/>
            <a:t> death</a:t>
          </a:r>
          <a:endParaRPr lang="en-IN" dirty="0"/>
        </a:p>
      </dgm:t>
    </dgm:pt>
    <dgm:pt modelId="{A11AA3B5-2854-4AD7-BAAB-BB53C750B4C9}" type="parTrans" cxnId="{36E24925-2211-4F60-96C2-333C1620D0FD}">
      <dgm:prSet/>
      <dgm:spPr/>
      <dgm:t>
        <a:bodyPr/>
        <a:lstStyle/>
        <a:p>
          <a:endParaRPr lang="en-IN"/>
        </a:p>
      </dgm:t>
    </dgm:pt>
    <dgm:pt modelId="{A2CCCC90-AC79-4D51-9059-0C4BA557FA6F}" type="sibTrans" cxnId="{36E24925-2211-4F60-96C2-333C1620D0FD}">
      <dgm:prSet/>
      <dgm:spPr/>
      <dgm:t>
        <a:bodyPr/>
        <a:lstStyle/>
        <a:p>
          <a:endParaRPr lang="en-IN"/>
        </a:p>
      </dgm:t>
    </dgm:pt>
    <dgm:pt modelId="{AC5567BB-C64A-428F-A335-B6B71DFD7B92}">
      <dgm:prSet phldrT="[Text]"/>
      <dgm:spPr/>
      <dgm:t>
        <a:bodyPr/>
        <a:lstStyle/>
        <a:p>
          <a:r>
            <a:rPr lang="en-IN" dirty="0" smtClean="0"/>
            <a:t>Failure of lactation</a:t>
          </a:r>
          <a:endParaRPr lang="en-IN" dirty="0"/>
        </a:p>
      </dgm:t>
    </dgm:pt>
    <dgm:pt modelId="{6260E95C-B651-4BF2-91E1-618BC99167A7}" type="parTrans" cxnId="{C8CCF083-67F0-487A-8B82-C1FA3EC80EB5}">
      <dgm:prSet/>
      <dgm:spPr/>
      <dgm:t>
        <a:bodyPr/>
        <a:lstStyle/>
        <a:p>
          <a:endParaRPr lang="en-IN"/>
        </a:p>
      </dgm:t>
    </dgm:pt>
    <dgm:pt modelId="{8D9B08F2-A220-4C63-8270-DD249B7607FA}" type="sibTrans" cxnId="{C8CCF083-67F0-487A-8B82-C1FA3EC80EB5}">
      <dgm:prSet/>
      <dgm:spPr/>
      <dgm:t>
        <a:bodyPr/>
        <a:lstStyle/>
        <a:p>
          <a:endParaRPr lang="en-IN"/>
        </a:p>
      </dgm:t>
    </dgm:pt>
    <dgm:pt modelId="{B56F5654-A451-48B0-A796-0789025AE176}">
      <dgm:prSet phldrT="[Text]"/>
      <dgm:spPr/>
      <dgm:t>
        <a:bodyPr/>
        <a:lstStyle/>
        <a:p>
          <a:r>
            <a:rPr lang="en-IN" dirty="0" smtClean="0"/>
            <a:t>Prematurity</a:t>
          </a:r>
          <a:endParaRPr lang="en-IN" dirty="0"/>
        </a:p>
      </dgm:t>
    </dgm:pt>
    <dgm:pt modelId="{44F505B3-6C93-46BC-8FA2-9E4CFC924343}" type="parTrans" cxnId="{7C1723BA-326B-4910-88AE-0F6899855FA0}">
      <dgm:prSet/>
      <dgm:spPr/>
      <dgm:t>
        <a:bodyPr/>
        <a:lstStyle/>
        <a:p>
          <a:endParaRPr lang="en-IN"/>
        </a:p>
      </dgm:t>
    </dgm:pt>
    <dgm:pt modelId="{2D02475E-856E-4C81-A677-2531AB5759F4}" type="sibTrans" cxnId="{7C1723BA-326B-4910-88AE-0F6899855FA0}">
      <dgm:prSet/>
      <dgm:spPr/>
      <dgm:t>
        <a:bodyPr/>
        <a:lstStyle/>
        <a:p>
          <a:endParaRPr lang="en-IN"/>
        </a:p>
      </dgm:t>
    </dgm:pt>
    <dgm:pt modelId="{391A01FA-7422-4829-BB60-6EC547802133}">
      <dgm:prSet phldrT="[Text]"/>
      <dgm:spPr/>
      <dgm:t>
        <a:bodyPr/>
        <a:lstStyle/>
        <a:p>
          <a:r>
            <a:rPr lang="en-IN" dirty="0" smtClean="0"/>
            <a:t>Anoxia </a:t>
          </a:r>
          <a:endParaRPr lang="en-IN" dirty="0"/>
        </a:p>
      </dgm:t>
    </dgm:pt>
    <dgm:pt modelId="{9869561E-9AED-422C-9DD9-096C1549A341}" type="parTrans" cxnId="{6A147819-CEB6-41B6-8B6A-AA2DE86C4211}">
      <dgm:prSet/>
      <dgm:spPr/>
      <dgm:t>
        <a:bodyPr/>
        <a:lstStyle/>
        <a:p>
          <a:endParaRPr lang="en-IN"/>
        </a:p>
      </dgm:t>
    </dgm:pt>
    <dgm:pt modelId="{E8E57219-CFBA-4447-8AF9-BD44A27D2B47}" type="sibTrans" cxnId="{6A147819-CEB6-41B6-8B6A-AA2DE86C4211}">
      <dgm:prSet/>
      <dgm:spPr/>
      <dgm:t>
        <a:bodyPr/>
        <a:lstStyle/>
        <a:p>
          <a:endParaRPr lang="en-IN"/>
        </a:p>
      </dgm:t>
    </dgm:pt>
    <dgm:pt modelId="{F2A83F3F-D0A6-479E-AF1A-36D145331F93}" type="pres">
      <dgm:prSet presAssocID="{273E7BBC-C7DC-402E-82BB-58087B7C7F71}" presName="linearFlow" presStyleCnt="0">
        <dgm:presLayoutVars>
          <dgm:dir/>
          <dgm:animLvl val="lvl"/>
          <dgm:resizeHandles val="exact"/>
        </dgm:presLayoutVars>
      </dgm:prSet>
      <dgm:spPr/>
      <dgm:t>
        <a:bodyPr/>
        <a:lstStyle/>
        <a:p>
          <a:endParaRPr lang="en-IN"/>
        </a:p>
      </dgm:t>
    </dgm:pt>
    <dgm:pt modelId="{9795C107-2E4F-4077-8D35-36A7FB240EC9}" type="pres">
      <dgm:prSet presAssocID="{4F0C94F3-1614-443A-B8C8-D663010085AB}" presName="composite" presStyleCnt="0"/>
      <dgm:spPr/>
    </dgm:pt>
    <dgm:pt modelId="{9909CDBC-F162-4FA9-886E-0A9A9ABB9F3F}" type="pres">
      <dgm:prSet presAssocID="{4F0C94F3-1614-443A-B8C8-D663010085AB}" presName="parentText" presStyleLbl="alignNode1" presStyleIdx="0" presStyleCnt="3">
        <dgm:presLayoutVars>
          <dgm:chMax val="1"/>
          <dgm:bulletEnabled val="1"/>
        </dgm:presLayoutVars>
      </dgm:prSet>
      <dgm:spPr/>
      <dgm:t>
        <a:bodyPr/>
        <a:lstStyle/>
        <a:p>
          <a:endParaRPr lang="en-IN"/>
        </a:p>
      </dgm:t>
    </dgm:pt>
    <dgm:pt modelId="{CDF9D927-7E79-4476-A73F-B0EBCA506968}" type="pres">
      <dgm:prSet presAssocID="{4F0C94F3-1614-443A-B8C8-D663010085AB}" presName="descendantText" presStyleLbl="alignAcc1" presStyleIdx="0" presStyleCnt="3">
        <dgm:presLayoutVars>
          <dgm:bulletEnabled val="1"/>
        </dgm:presLayoutVars>
      </dgm:prSet>
      <dgm:spPr/>
      <dgm:t>
        <a:bodyPr/>
        <a:lstStyle/>
        <a:p>
          <a:endParaRPr lang="en-IN"/>
        </a:p>
      </dgm:t>
    </dgm:pt>
    <dgm:pt modelId="{8FF31D1E-A501-4FD8-BBA3-D131353729B0}" type="pres">
      <dgm:prSet presAssocID="{9E98576B-C9E9-4D02-BD5C-D055AB5CD03D}" presName="sp" presStyleCnt="0"/>
      <dgm:spPr/>
    </dgm:pt>
    <dgm:pt modelId="{295D157F-9256-4A8A-A476-B4917A04C642}" type="pres">
      <dgm:prSet presAssocID="{46371985-8F74-428C-82E7-B78B00EE5748}" presName="composite" presStyleCnt="0"/>
      <dgm:spPr/>
    </dgm:pt>
    <dgm:pt modelId="{4306D6AC-D6EF-444D-BB21-B2E88C60357B}" type="pres">
      <dgm:prSet presAssocID="{46371985-8F74-428C-82E7-B78B00EE5748}" presName="parentText" presStyleLbl="alignNode1" presStyleIdx="1" presStyleCnt="3">
        <dgm:presLayoutVars>
          <dgm:chMax val="1"/>
          <dgm:bulletEnabled val="1"/>
        </dgm:presLayoutVars>
      </dgm:prSet>
      <dgm:spPr/>
      <dgm:t>
        <a:bodyPr/>
        <a:lstStyle/>
        <a:p>
          <a:endParaRPr lang="en-IN"/>
        </a:p>
      </dgm:t>
    </dgm:pt>
    <dgm:pt modelId="{5C043ED9-9879-4E72-B410-E9A61E2A6C16}" type="pres">
      <dgm:prSet presAssocID="{46371985-8F74-428C-82E7-B78B00EE5748}" presName="descendantText" presStyleLbl="alignAcc1" presStyleIdx="1" presStyleCnt="3">
        <dgm:presLayoutVars>
          <dgm:bulletEnabled val="1"/>
        </dgm:presLayoutVars>
      </dgm:prSet>
      <dgm:spPr/>
      <dgm:t>
        <a:bodyPr/>
        <a:lstStyle/>
        <a:p>
          <a:endParaRPr lang="en-IN"/>
        </a:p>
      </dgm:t>
    </dgm:pt>
    <dgm:pt modelId="{A323EF89-1A12-4BF2-AD36-85EBDC44D482}" type="pres">
      <dgm:prSet presAssocID="{BEBD2521-913F-4CC0-A9E4-093B96191ECF}" presName="sp" presStyleCnt="0"/>
      <dgm:spPr/>
    </dgm:pt>
    <dgm:pt modelId="{5526BE4A-BD15-47CA-89E1-5AAA41C403C6}" type="pres">
      <dgm:prSet presAssocID="{CF5BE0CD-C989-4A58-B8D5-9E773A228F59}" presName="composite" presStyleCnt="0"/>
      <dgm:spPr/>
    </dgm:pt>
    <dgm:pt modelId="{BDE9A40B-C6E1-4D53-9F5E-AD93F1F7DC72}" type="pres">
      <dgm:prSet presAssocID="{CF5BE0CD-C989-4A58-B8D5-9E773A228F59}" presName="parentText" presStyleLbl="alignNode1" presStyleIdx="2" presStyleCnt="3">
        <dgm:presLayoutVars>
          <dgm:chMax val="1"/>
          <dgm:bulletEnabled val="1"/>
        </dgm:presLayoutVars>
      </dgm:prSet>
      <dgm:spPr/>
      <dgm:t>
        <a:bodyPr/>
        <a:lstStyle/>
        <a:p>
          <a:endParaRPr lang="en-IN"/>
        </a:p>
      </dgm:t>
    </dgm:pt>
    <dgm:pt modelId="{CE8734DC-2407-4BD0-BD43-202B04743C6F}" type="pres">
      <dgm:prSet presAssocID="{CF5BE0CD-C989-4A58-B8D5-9E773A228F59}" presName="descendantText" presStyleLbl="alignAcc1" presStyleIdx="2" presStyleCnt="3">
        <dgm:presLayoutVars>
          <dgm:bulletEnabled val="1"/>
        </dgm:presLayoutVars>
      </dgm:prSet>
      <dgm:spPr/>
      <dgm:t>
        <a:bodyPr/>
        <a:lstStyle/>
        <a:p>
          <a:endParaRPr lang="en-IN"/>
        </a:p>
      </dgm:t>
    </dgm:pt>
  </dgm:ptLst>
  <dgm:cxnLst>
    <dgm:cxn modelId="{36E24925-2211-4F60-96C2-333C1620D0FD}" srcId="{CF5BE0CD-C989-4A58-B8D5-9E773A228F59}" destId="{F1E4E740-F503-499B-973B-18995406E482}" srcOrd="0" destOrd="0" parTransId="{A11AA3B5-2854-4AD7-BAAB-BB53C750B4C9}" sibTransId="{A2CCCC90-AC79-4D51-9059-0C4BA557FA6F}"/>
    <dgm:cxn modelId="{6A147819-CEB6-41B6-8B6A-AA2DE86C4211}" srcId="{CF5BE0CD-C989-4A58-B8D5-9E773A228F59}" destId="{391A01FA-7422-4829-BB60-6EC547802133}" srcOrd="2" destOrd="0" parTransId="{9869561E-9AED-422C-9DD9-096C1549A341}" sibTransId="{E8E57219-CFBA-4447-8AF9-BD44A27D2B47}"/>
    <dgm:cxn modelId="{173165A0-42B6-439B-9183-95C71D565EDE}" srcId="{46371985-8F74-428C-82E7-B78B00EE5748}" destId="{88A9B1F0-4458-4E3F-BB4F-C12DA04A5DAB}" srcOrd="1" destOrd="0" parTransId="{84DAAE0D-7CCB-431A-9030-E3173A48AC57}" sibTransId="{340BA144-31A7-4A5B-83B9-4FC347945AD6}"/>
    <dgm:cxn modelId="{32859EBE-9F51-49CA-AFFC-2C95F6D98F30}" type="presOf" srcId="{391A01FA-7422-4829-BB60-6EC547802133}" destId="{CE8734DC-2407-4BD0-BD43-202B04743C6F}" srcOrd="0" destOrd="2" presId="urn:microsoft.com/office/officeart/2005/8/layout/chevron2"/>
    <dgm:cxn modelId="{AC0EBAE0-1184-4666-8922-E2C88CA69EBD}" type="presOf" srcId="{E02E8C2F-E719-438D-B477-9F6556BF19FF}" destId="{CDF9D927-7E79-4476-A73F-B0EBCA506968}" srcOrd="0" destOrd="0" presId="urn:microsoft.com/office/officeart/2005/8/layout/chevron2"/>
    <dgm:cxn modelId="{92E61C88-FAF2-4183-BE5B-96381E2E6420}" type="presOf" srcId="{CF5BE0CD-C989-4A58-B8D5-9E773A228F59}" destId="{BDE9A40B-C6E1-4D53-9F5E-AD93F1F7DC72}" srcOrd="0" destOrd="0" presId="urn:microsoft.com/office/officeart/2005/8/layout/chevron2"/>
    <dgm:cxn modelId="{184074DC-3F95-4BAC-9FC4-C46B6D40265C}" srcId="{273E7BBC-C7DC-402E-82BB-58087B7C7F71}" destId="{4F0C94F3-1614-443A-B8C8-D663010085AB}" srcOrd="0" destOrd="0" parTransId="{779A338E-8680-4448-AB33-A24D352A7184}" sibTransId="{9E98576B-C9E9-4D02-BD5C-D055AB5CD03D}"/>
    <dgm:cxn modelId="{BDC73958-AB55-41DD-A0F3-4764E8F44E4A}" type="presOf" srcId="{F1E4E740-F503-499B-973B-18995406E482}" destId="{CE8734DC-2407-4BD0-BD43-202B04743C6F}" srcOrd="0" destOrd="0" presId="urn:microsoft.com/office/officeart/2005/8/layout/chevron2"/>
    <dgm:cxn modelId="{A461F6BF-42CE-4B67-AB59-2F517E2A2F7B}" type="presOf" srcId="{AC5567BB-C64A-428F-A335-B6B71DFD7B92}" destId="{5C043ED9-9879-4E72-B410-E9A61E2A6C16}" srcOrd="0" destOrd="2" presId="urn:microsoft.com/office/officeart/2005/8/layout/chevron2"/>
    <dgm:cxn modelId="{C8CCF083-67F0-487A-8B82-C1FA3EC80EB5}" srcId="{46371985-8F74-428C-82E7-B78B00EE5748}" destId="{AC5567BB-C64A-428F-A335-B6B71DFD7B92}" srcOrd="2" destOrd="0" parTransId="{6260E95C-B651-4BF2-91E1-618BC99167A7}" sibTransId="{8D9B08F2-A220-4C63-8270-DD249B7607FA}"/>
    <dgm:cxn modelId="{5F89716A-B3BF-4842-A2C4-B83E5F438767}" srcId="{46371985-8F74-428C-82E7-B78B00EE5748}" destId="{50274C86-AFA8-4E01-83F1-FAE84147A35E}" srcOrd="0" destOrd="0" parTransId="{FE658C96-5FB2-429E-85DA-5342CADB2636}" sibTransId="{C1F1E0A4-5765-49BC-A5C6-4C149DE35CD1}"/>
    <dgm:cxn modelId="{17CF17A0-6ADA-4522-92B5-86AA30001FFC}" type="presOf" srcId="{46371985-8F74-428C-82E7-B78B00EE5748}" destId="{4306D6AC-D6EF-444D-BB21-B2E88C60357B}" srcOrd="0" destOrd="0" presId="urn:microsoft.com/office/officeart/2005/8/layout/chevron2"/>
    <dgm:cxn modelId="{D69CC137-3B80-4AC2-A712-7C0ADCCABAE2}" type="presOf" srcId="{273E7BBC-C7DC-402E-82BB-58087B7C7F71}" destId="{F2A83F3F-D0A6-479E-AF1A-36D145331F93}" srcOrd="0" destOrd="0" presId="urn:microsoft.com/office/officeart/2005/8/layout/chevron2"/>
    <dgm:cxn modelId="{1D665FFE-9640-47D9-9D06-0E417CE6532D}" srcId="{4F0C94F3-1614-443A-B8C8-D663010085AB}" destId="{E02E8C2F-E719-438D-B477-9F6556BF19FF}" srcOrd="0" destOrd="0" parTransId="{3F23613C-31B6-4FF7-84CF-4EC7B20808D9}" sibTransId="{CD5E7CD0-7206-4142-98DE-07126AE43E9F}"/>
    <dgm:cxn modelId="{AC40CACF-BD51-4494-AEA8-0E02A95477BC}" type="presOf" srcId="{4F0C94F3-1614-443A-B8C8-D663010085AB}" destId="{9909CDBC-F162-4FA9-886E-0A9A9ABB9F3F}" srcOrd="0" destOrd="0" presId="urn:microsoft.com/office/officeart/2005/8/layout/chevron2"/>
    <dgm:cxn modelId="{7C1723BA-326B-4910-88AE-0F6899855FA0}" srcId="{CF5BE0CD-C989-4A58-B8D5-9E773A228F59}" destId="{B56F5654-A451-48B0-A796-0789025AE176}" srcOrd="1" destOrd="0" parTransId="{44F505B3-6C93-46BC-8FA2-9E4CFC924343}" sibTransId="{2D02475E-856E-4C81-A677-2531AB5759F4}"/>
    <dgm:cxn modelId="{B6999F1B-E946-4E03-9338-12173AB8441E}" type="presOf" srcId="{88A9B1F0-4458-4E3F-BB4F-C12DA04A5DAB}" destId="{5C043ED9-9879-4E72-B410-E9A61E2A6C16}" srcOrd="0" destOrd="1" presId="urn:microsoft.com/office/officeart/2005/8/layout/chevron2"/>
    <dgm:cxn modelId="{8DDD1E87-DFB6-4797-A448-2C4408EC41EC}" type="presOf" srcId="{50274C86-AFA8-4E01-83F1-FAE84147A35E}" destId="{5C043ED9-9879-4E72-B410-E9A61E2A6C16}" srcOrd="0" destOrd="0" presId="urn:microsoft.com/office/officeart/2005/8/layout/chevron2"/>
    <dgm:cxn modelId="{C8DBFEC0-7E52-42C4-94F6-32258AE3AC6E}" type="presOf" srcId="{B56F5654-A451-48B0-A796-0789025AE176}" destId="{CE8734DC-2407-4BD0-BD43-202B04743C6F}" srcOrd="0" destOrd="1" presId="urn:microsoft.com/office/officeart/2005/8/layout/chevron2"/>
    <dgm:cxn modelId="{687C8609-2E65-45E0-A171-5C011A9C9309}" srcId="{273E7BBC-C7DC-402E-82BB-58087B7C7F71}" destId="{46371985-8F74-428C-82E7-B78B00EE5748}" srcOrd="1" destOrd="0" parTransId="{91DF63E0-3D4D-4490-B30E-271ED0850C2D}" sibTransId="{BEBD2521-913F-4CC0-A9E4-093B96191ECF}"/>
    <dgm:cxn modelId="{5C1A12FF-8231-4679-9690-497264131901}" srcId="{273E7BBC-C7DC-402E-82BB-58087B7C7F71}" destId="{CF5BE0CD-C989-4A58-B8D5-9E773A228F59}" srcOrd="2" destOrd="0" parTransId="{37FF6EB0-046F-4EDB-87E8-E7EC03681B35}" sibTransId="{FDA73EED-2CDB-4C59-B2F1-F7014B2075C4}"/>
    <dgm:cxn modelId="{C5F75758-9239-4BA7-B5EA-26D573FD7386}" type="presParOf" srcId="{F2A83F3F-D0A6-479E-AF1A-36D145331F93}" destId="{9795C107-2E4F-4077-8D35-36A7FB240EC9}" srcOrd="0" destOrd="0" presId="urn:microsoft.com/office/officeart/2005/8/layout/chevron2"/>
    <dgm:cxn modelId="{1BC4DEE5-ABC6-4647-9DD3-494ED35BC47E}" type="presParOf" srcId="{9795C107-2E4F-4077-8D35-36A7FB240EC9}" destId="{9909CDBC-F162-4FA9-886E-0A9A9ABB9F3F}" srcOrd="0" destOrd="0" presId="urn:microsoft.com/office/officeart/2005/8/layout/chevron2"/>
    <dgm:cxn modelId="{AF58D30A-D786-4607-A7C6-BFAD1FF29179}" type="presParOf" srcId="{9795C107-2E4F-4077-8D35-36A7FB240EC9}" destId="{CDF9D927-7E79-4476-A73F-B0EBCA506968}" srcOrd="1" destOrd="0" presId="urn:microsoft.com/office/officeart/2005/8/layout/chevron2"/>
    <dgm:cxn modelId="{65BB3E95-5F04-4E1A-9379-051FFFD0CD39}" type="presParOf" srcId="{F2A83F3F-D0A6-479E-AF1A-36D145331F93}" destId="{8FF31D1E-A501-4FD8-BBA3-D131353729B0}" srcOrd="1" destOrd="0" presId="urn:microsoft.com/office/officeart/2005/8/layout/chevron2"/>
    <dgm:cxn modelId="{C649D36B-72EA-43D5-9237-E01385448DC2}" type="presParOf" srcId="{F2A83F3F-D0A6-479E-AF1A-36D145331F93}" destId="{295D157F-9256-4A8A-A476-B4917A04C642}" srcOrd="2" destOrd="0" presId="urn:microsoft.com/office/officeart/2005/8/layout/chevron2"/>
    <dgm:cxn modelId="{FA7F7B9A-0D94-4554-8491-4C34FD184812}" type="presParOf" srcId="{295D157F-9256-4A8A-A476-B4917A04C642}" destId="{4306D6AC-D6EF-444D-BB21-B2E88C60357B}" srcOrd="0" destOrd="0" presId="urn:microsoft.com/office/officeart/2005/8/layout/chevron2"/>
    <dgm:cxn modelId="{F8DC25D3-A316-4C41-9269-F2934DC8D9F4}" type="presParOf" srcId="{295D157F-9256-4A8A-A476-B4917A04C642}" destId="{5C043ED9-9879-4E72-B410-E9A61E2A6C16}" srcOrd="1" destOrd="0" presId="urn:microsoft.com/office/officeart/2005/8/layout/chevron2"/>
    <dgm:cxn modelId="{CA18D8EE-3008-464F-9285-00B896DEAB41}" type="presParOf" srcId="{F2A83F3F-D0A6-479E-AF1A-36D145331F93}" destId="{A323EF89-1A12-4BF2-AD36-85EBDC44D482}" srcOrd="3" destOrd="0" presId="urn:microsoft.com/office/officeart/2005/8/layout/chevron2"/>
    <dgm:cxn modelId="{37FAB678-CC37-47EB-9D0E-B6A335A86C36}" type="presParOf" srcId="{F2A83F3F-D0A6-479E-AF1A-36D145331F93}" destId="{5526BE4A-BD15-47CA-89E1-5AAA41C403C6}" srcOrd="4" destOrd="0" presId="urn:microsoft.com/office/officeart/2005/8/layout/chevron2"/>
    <dgm:cxn modelId="{2D8C4D4B-21CE-4593-A7A4-D0A4A82EEAE6}" type="presParOf" srcId="{5526BE4A-BD15-47CA-89E1-5AAA41C403C6}" destId="{BDE9A40B-C6E1-4D53-9F5E-AD93F1F7DC72}" srcOrd="0" destOrd="0" presId="urn:microsoft.com/office/officeart/2005/8/layout/chevron2"/>
    <dgm:cxn modelId="{3E666FB0-F903-4914-B907-578DDF55D217}" type="presParOf" srcId="{5526BE4A-BD15-47CA-89E1-5AAA41C403C6}" destId="{CE8734DC-2407-4BD0-BD43-202B04743C6F}"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9CDBC-F162-4FA9-886E-0A9A9ABB9F3F}">
      <dsp:nvSpPr>
        <dsp:cNvPr id="0" name=""/>
        <dsp:cNvSpPr/>
      </dsp:nvSpPr>
      <dsp:spPr>
        <a:xfrm rot="5400000">
          <a:off x="-274465" y="274500"/>
          <a:ext cx="1829767" cy="128083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N" sz="2200" kern="1200" dirty="0" smtClean="0"/>
            <a:t>revealed</a:t>
          </a:r>
          <a:endParaRPr lang="en-IN" sz="2200" kern="1200" dirty="0"/>
        </a:p>
      </dsp:txBody>
      <dsp:txXfrm rot="-5400000">
        <a:off x="1" y="640454"/>
        <a:ext cx="1280837" cy="548930"/>
      </dsp:txXfrm>
    </dsp:sp>
    <dsp:sp modelId="{CDF9D927-7E79-4476-A73F-B0EBCA506968}">
      <dsp:nvSpPr>
        <dsp:cNvPr id="0" name=""/>
        <dsp:cNvSpPr/>
      </dsp:nvSpPr>
      <dsp:spPr>
        <a:xfrm rot="5400000">
          <a:off x="3989094" y="-2708221"/>
          <a:ext cx="1189348" cy="660586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smtClean="0"/>
            <a:t>Proportion to amount of visible blood loss</a:t>
          </a:r>
          <a:endParaRPr lang="en-IN" sz="2100" kern="1200" dirty="0"/>
        </a:p>
      </dsp:txBody>
      <dsp:txXfrm rot="-5400000">
        <a:off x="1280838" y="58094"/>
        <a:ext cx="6547803" cy="1073230"/>
      </dsp:txXfrm>
    </dsp:sp>
    <dsp:sp modelId="{4306D6AC-D6EF-444D-BB21-B2E88C60357B}">
      <dsp:nvSpPr>
        <dsp:cNvPr id="0" name=""/>
        <dsp:cNvSpPr/>
      </dsp:nvSpPr>
      <dsp:spPr>
        <a:xfrm rot="5400000">
          <a:off x="-274465" y="1912281"/>
          <a:ext cx="1829767" cy="128083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N" sz="2200" kern="1200" dirty="0" smtClean="0"/>
            <a:t>concealed</a:t>
          </a:r>
          <a:endParaRPr lang="en-IN" sz="2200" kern="1200" dirty="0"/>
        </a:p>
      </dsp:txBody>
      <dsp:txXfrm rot="-5400000">
        <a:off x="1" y="2278235"/>
        <a:ext cx="1280837" cy="548930"/>
      </dsp:txXfrm>
    </dsp:sp>
    <dsp:sp modelId="{5C043ED9-9879-4E72-B410-E9A61E2A6C16}">
      <dsp:nvSpPr>
        <dsp:cNvPr id="0" name=""/>
        <dsp:cNvSpPr/>
      </dsp:nvSpPr>
      <dsp:spPr>
        <a:xfrm rot="5400000">
          <a:off x="3989094" y="-1070440"/>
          <a:ext cx="1189348" cy="660586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smtClean="0"/>
            <a:t>Haemorrhage, Shock, Blood coagulation disorders</a:t>
          </a:r>
          <a:endParaRPr lang="en-IN" sz="2100" kern="1200" dirty="0"/>
        </a:p>
        <a:p>
          <a:pPr marL="228600" lvl="1" indent="-228600" algn="l" defTabSz="933450">
            <a:lnSpc>
              <a:spcPct val="90000"/>
            </a:lnSpc>
            <a:spcBef>
              <a:spcPct val="0"/>
            </a:spcBef>
            <a:spcAft>
              <a:spcPct val="15000"/>
            </a:spcAft>
            <a:buChar char="••"/>
          </a:pPr>
          <a:r>
            <a:rPr lang="en-IN" sz="2100" kern="1200" dirty="0" smtClean="0"/>
            <a:t>PPH, oliguria, puerperal sepsis</a:t>
          </a:r>
          <a:endParaRPr lang="en-IN" sz="2100" kern="1200" dirty="0"/>
        </a:p>
        <a:p>
          <a:pPr marL="228600" lvl="1" indent="-228600" algn="l" defTabSz="933450">
            <a:lnSpc>
              <a:spcPct val="90000"/>
            </a:lnSpc>
            <a:spcBef>
              <a:spcPct val="0"/>
            </a:spcBef>
            <a:spcAft>
              <a:spcPct val="15000"/>
            </a:spcAft>
            <a:buChar char="••"/>
          </a:pPr>
          <a:r>
            <a:rPr lang="en-IN" sz="2100" kern="1200" dirty="0" smtClean="0"/>
            <a:t>Failure of lactation</a:t>
          </a:r>
          <a:endParaRPr lang="en-IN" sz="2100" kern="1200" dirty="0"/>
        </a:p>
      </dsp:txBody>
      <dsp:txXfrm rot="-5400000">
        <a:off x="1280838" y="1695875"/>
        <a:ext cx="6547803" cy="1073230"/>
      </dsp:txXfrm>
    </dsp:sp>
    <dsp:sp modelId="{BDE9A40B-C6E1-4D53-9F5E-AD93F1F7DC72}">
      <dsp:nvSpPr>
        <dsp:cNvPr id="0" name=""/>
        <dsp:cNvSpPr/>
      </dsp:nvSpPr>
      <dsp:spPr>
        <a:xfrm rot="5400000">
          <a:off x="-274465" y="3550061"/>
          <a:ext cx="1829767" cy="128083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N" sz="2200" kern="1200" dirty="0" err="1" smtClean="0"/>
            <a:t>fetal</a:t>
          </a:r>
          <a:endParaRPr lang="en-IN" sz="2200" kern="1200" dirty="0"/>
        </a:p>
      </dsp:txBody>
      <dsp:txXfrm rot="-5400000">
        <a:off x="1" y="3916015"/>
        <a:ext cx="1280837" cy="548930"/>
      </dsp:txXfrm>
    </dsp:sp>
    <dsp:sp modelId="{CE8734DC-2407-4BD0-BD43-202B04743C6F}">
      <dsp:nvSpPr>
        <dsp:cNvPr id="0" name=""/>
        <dsp:cNvSpPr/>
      </dsp:nvSpPr>
      <dsp:spPr>
        <a:xfrm rot="5400000">
          <a:off x="3989094" y="567339"/>
          <a:ext cx="1189348" cy="660586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err="1" smtClean="0"/>
            <a:t>Fetal</a:t>
          </a:r>
          <a:r>
            <a:rPr lang="en-IN" sz="2100" kern="1200" dirty="0" smtClean="0"/>
            <a:t> death</a:t>
          </a:r>
          <a:endParaRPr lang="en-IN" sz="2100" kern="1200" dirty="0"/>
        </a:p>
        <a:p>
          <a:pPr marL="228600" lvl="1" indent="-228600" algn="l" defTabSz="933450">
            <a:lnSpc>
              <a:spcPct val="90000"/>
            </a:lnSpc>
            <a:spcBef>
              <a:spcPct val="0"/>
            </a:spcBef>
            <a:spcAft>
              <a:spcPct val="15000"/>
            </a:spcAft>
            <a:buChar char="••"/>
          </a:pPr>
          <a:r>
            <a:rPr lang="en-IN" sz="2100" kern="1200" dirty="0" smtClean="0"/>
            <a:t>Prematurity</a:t>
          </a:r>
          <a:endParaRPr lang="en-IN" sz="2100" kern="1200" dirty="0"/>
        </a:p>
        <a:p>
          <a:pPr marL="228600" lvl="1" indent="-228600" algn="l" defTabSz="933450">
            <a:lnSpc>
              <a:spcPct val="90000"/>
            </a:lnSpc>
            <a:spcBef>
              <a:spcPct val="0"/>
            </a:spcBef>
            <a:spcAft>
              <a:spcPct val="15000"/>
            </a:spcAft>
            <a:buChar char="••"/>
          </a:pPr>
          <a:r>
            <a:rPr lang="en-IN" sz="2100" kern="1200" dirty="0" smtClean="0"/>
            <a:t>Anoxia </a:t>
          </a:r>
          <a:endParaRPr lang="en-IN" sz="2100" kern="1200" dirty="0"/>
        </a:p>
      </dsp:txBody>
      <dsp:txXfrm rot="-5400000">
        <a:off x="1280838" y="3333655"/>
        <a:ext cx="6547803" cy="10732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F52D2-39DF-49BB-8E83-4B01C3B163F0}" type="datetimeFigureOut">
              <a:rPr lang="en-US" smtClean="0"/>
              <a:pPr/>
              <a:t>10/22/2020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09711-352A-44E0-A5D9-9370E00D47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F09711-352A-44E0-A5D9-9370E00D4783}"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8BA97D5-1686-486B-AF5B-5B34BA282B9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A97D5-1686-486B-AF5B-5B34BA282B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8BA97D5-1686-486B-AF5B-5B34BA282B9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8BA97D5-1686-486B-AF5B-5B34BA282B9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8BA97D5-1686-486B-AF5B-5B34BA282B9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65A791E-8590-4AAE-B849-2F0BE0C5D573}"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A97D5-1686-486B-AF5B-5B34BA282B9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8BA97D5-1686-486B-AF5B-5B34BA282B9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8BA97D5-1686-486B-AF5B-5B34BA282B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8BA97D5-1686-486B-AF5B-5B34BA282B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8BA97D5-1686-486B-AF5B-5B34BA282B9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65A791E-8590-4AAE-B849-2F0BE0C5D573}" type="datetimeFigureOut">
              <a:rPr lang="en-US" smtClean="0"/>
              <a:pPr/>
              <a:t>10/22/2020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8BA97D5-1686-486B-AF5B-5B34BA282B9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65A791E-8590-4AAE-B849-2F0BE0C5D573}" type="datetimeFigureOut">
              <a:rPr lang="en-US" smtClean="0"/>
              <a:pPr/>
              <a:t>10/22/2020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65A791E-8590-4AAE-B849-2F0BE0C5D573}" type="datetimeFigureOut">
              <a:rPr lang="en-US" smtClean="0"/>
              <a:pPr/>
              <a:t>10/22/2020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8BA97D5-1686-486B-AF5B-5B34BA282B9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forms.gle/e2qpmJCYmHFEK8vY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Mrs. JUSTY JOY</a:t>
            </a:r>
          </a:p>
          <a:p>
            <a:r>
              <a:rPr lang="en-US" dirty="0" smtClean="0"/>
              <a:t>ASSISTANT PROFESSOR</a:t>
            </a:r>
          </a:p>
          <a:p>
            <a:r>
              <a:rPr lang="en-US" dirty="0" smtClean="0"/>
              <a:t>OBG DEPARTMENT</a:t>
            </a:r>
          </a:p>
          <a:p>
            <a:r>
              <a:rPr lang="en-US" dirty="0" smtClean="0"/>
              <a:t>JUBILEE MISSION COLLEGE OF NURSING </a:t>
            </a:r>
            <a:endParaRPr lang="en-US" dirty="0"/>
          </a:p>
        </p:txBody>
      </p:sp>
      <p:sp>
        <p:nvSpPr>
          <p:cNvPr id="2" name="Title 1"/>
          <p:cNvSpPr>
            <a:spLocks noGrp="1"/>
          </p:cNvSpPr>
          <p:nvPr>
            <p:ph type="ctrTitle"/>
          </p:nvPr>
        </p:nvSpPr>
        <p:spPr/>
        <p:txBody>
          <a:bodyPr/>
          <a:lstStyle/>
          <a:p>
            <a:r>
              <a:rPr lang="en-US" dirty="0" smtClean="0"/>
              <a:t>ANTE PARTUM HAEMORRHAGE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Type—I (Low-lying)</a:t>
            </a:r>
          </a:p>
          <a:p>
            <a:r>
              <a:rPr lang="en-US" dirty="0" smtClean="0"/>
              <a:t>Type—II (Marginal): The placenta reaches the margin of the internal </a:t>
            </a:r>
            <a:r>
              <a:rPr lang="en-US" dirty="0" err="1" smtClean="0"/>
              <a:t>os</a:t>
            </a:r>
            <a:r>
              <a:rPr lang="en-US" dirty="0" smtClean="0"/>
              <a:t> but does not cover it. </a:t>
            </a:r>
          </a:p>
          <a:p>
            <a:r>
              <a:rPr lang="en-US" dirty="0" smtClean="0"/>
              <a:t>Type—III (Incomplete or partial central): The placenta covers the internal </a:t>
            </a:r>
            <a:r>
              <a:rPr lang="en-US" dirty="0" err="1" smtClean="0"/>
              <a:t>os</a:t>
            </a:r>
            <a:r>
              <a:rPr lang="en-US" dirty="0" smtClean="0"/>
              <a:t> partially (covers the internal </a:t>
            </a:r>
            <a:r>
              <a:rPr lang="en-US" dirty="0" err="1" smtClean="0"/>
              <a:t>os</a:t>
            </a:r>
            <a:r>
              <a:rPr lang="en-US" dirty="0" smtClean="0"/>
              <a:t> when closed but does not entirely do so when fully dilated). </a:t>
            </a:r>
          </a:p>
          <a:p>
            <a:r>
              <a:rPr lang="en-US" dirty="0" smtClean="0"/>
              <a:t>Type—IV (Central or total): The placenta completely covers the internal </a:t>
            </a:r>
            <a:r>
              <a:rPr lang="en-US" dirty="0" err="1" smtClean="0"/>
              <a:t>os</a:t>
            </a:r>
            <a:r>
              <a:rPr lang="en-US" dirty="0" smtClean="0"/>
              <a:t> even after it is fully dilated.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91" y="533400"/>
            <a:ext cx="8994973"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11084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PATHOLOGICAL ANATOMY</a:t>
            </a:r>
            <a:endParaRPr lang="en-IN" dirty="0"/>
          </a:p>
        </p:txBody>
      </p:sp>
      <p:sp>
        <p:nvSpPr>
          <p:cNvPr id="3" name="Content Placeholder 2"/>
          <p:cNvSpPr>
            <a:spLocks noGrp="1"/>
          </p:cNvSpPr>
          <p:nvPr>
            <p:ph sz="quarter" idx="1"/>
          </p:nvPr>
        </p:nvSpPr>
        <p:spPr>
          <a:xfrm>
            <a:off x="228600" y="1447800"/>
            <a:ext cx="8537448" cy="5105400"/>
          </a:xfrm>
        </p:spPr>
        <p:txBody>
          <a:bodyPr>
            <a:normAutofit/>
          </a:bodyPr>
          <a:lstStyle/>
          <a:p>
            <a:pPr lvl="1">
              <a:buClr>
                <a:srgbClr val="C00000"/>
              </a:buClr>
            </a:pPr>
            <a:r>
              <a:rPr lang="en-US" sz="2400" dirty="0" smtClean="0">
                <a:solidFill>
                  <a:schemeClr val="tx1"/>
                </a:solidFill>
              </a:rPr>
              <a:t>Placenta—The placenta may be large and thin, a tongue shaped extension from the main placental </a:t>
            </a:r>
            <a:r>
              <a:rPr lang="en-US" sz="2400" dirty="0" err="1" smtClean="0">
                <a:solidFill>
                  <a:schemeClr val="tx1"/>
                </a:solidFill>
              </a:rPr>
              <a:t>mass,extensive</a:t>
            </a:r>
            <a:r>
              <a:rPr lang="en-US" sz="2400" dirty="0" smtClean="0">
                <a:solidFill>
                  <a:schemeClr val="tx1"/>
                </a:solidFill>
              </a:rPr>
              <a:t> areas of degeneration with infarction and calcification may be evident. The placenta may be morbidly adherent due to poor </a:t>
            </a:r>
            <a:r>
              <a:rPr lang="en-US" sz="2400" dirty="0" err="1" smtClean="0">
                <a:solidFill>
                  <a:schemeClr val="tx1"/>
                </a:solidFill>
              </a:rPr>
              <a:t>decidua</a:t>
            </a:r>
            <a:r>
              <a:rPr lang="en-US" sz="2400" dirty="0" smtClean="0">
                <a:solidFill>
                  <a:schemeClr val="tx1"/>
                </a:solidFill>
              </a:rPr>
              <a:t> formation in the lower segment. </a:t>
            </a:r>
          </a:p>
          <a:p>
            <a:pPr lvl="1">
              <a:buClr>
                <a:srgbClr val="C00000"/>
              </a:buClr>
            </a:pPr>
            <a:r>
              <a:rPr lang="en-US" sz="2400" dirty="0" smtClean="0">
                <a:solidFill>
                  <a:schemeClr val="tx1"/>
                </a:solidFill>
              </a:rPr>
              <a:t>Umbilical cord—The cord may be attached to the margin (battledore) or into the membranes (</a:t>
            </a:r>
            <a:r>
              <a:rPr lang="en-US" sz="2400" dirty="0" err="1" smtClean="0">
                <a:solidFill>
                  <a:schemeClr val="tx1"/>
                </a:solidFill>
              </a:rPr>
              <a:t>velamentous</a:t>
            </a:r>
            <a:r>
              <a:rPr lang="en-US" sz="2400" dirty="0" smtClean="0">
                <a:solidFill>
                  <a:schemeClr val="tx1"/>
                </a:solidFill>
              </a:rPr>
              <a:t>) which may rupture along with rupture of the membranes.</a:t>
            </a:r>
          </a:p>
          <a:p>
            <a:pPr lvl="1">
              <a:buClr>
                <a:srgbClr val="C00000"/>
              </a:buClr>
            </a:pPr>
            <a:r>
              <a:rPr lang="en-US" sz="2400" dirty="0" smtClean="0">
                <a:solidFill>
                  <a:schemeClr val="tx1"/>
                </a:solidFill>
              </a:rPr>
              <a:t>Lower uterine segment—Due to increased </a:t>
            </a:r>
            <a:r>
              <a:rPr lang="en-US" sz="2400" dirty="0" err="1" smtClean="0">
                <a:solidFill>
                  <a:schemeClr val="tx1"/>
                </a:solidFill>
              </a:rPr>
              <a:t>vascularity</a:t>
            </a:r>
            <a:r>
              <a:rPr lang="en-US" sz="2400" dirty="0" smtClean="0">
                <a:solidFill>
                  <a:schemeClr val="tx1"/>
                </a:solidFill>
              </a:rPr>
              <a:t>, the lower uterine segment and the cervix becomes soft and more friable.</a:t>
            </a:r>
            <a:endParaRPr lang="en-IN" sz="2400" dirty="0">
              <a:solidFill>
                <a:schemeClr val="tx1"/>
              </a:solidFill>
            </a:endParaRPr>
          </a:p>
        </p:txBody>
      </p:sp>
    </p:spTree>
    <p:extLst>
      <p:ext uri="{BB962C8B-B14F-4D97-AF65-F5344CB8AC3E}">
        <p14:creationId xmlns="" xmlns:p14="http://schemas.microsoft.com/office/powerpoint/2010/main" val="263522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447800"/>
            <a:ext cx="8503920" cy="5029200"/>
          </a:xfrm>
        </p:spPr>
        <p:txBody>
          <a:bodyPr>
            <a:normAutofit fontScale="92500" lnSpcReduction="20000"/>
          </a:bodyPr>
          <a:lstStyle/>
          <a:p>
            <a:r>
              <a:rPr lang="en-IN" sz="2400" dirty="0" smtClean="0"/>
              <a:t>Causes of bleeding</a:t>
            </a:r>
          </a:p>
          <a:p>
            <a:pPr lvl="2">
              <a:buClr>
                <a:srgbClr val="002060"/>
              </a:buClr>
              <a:buFont typeface="Wingdings" pitchFamily="2" charset="2"/>
              <a:buChar char="v"/>
            </a:pPr>
            <a:r>
              <a:rPr lang="en-IN" dirty="0" smtClean="0">
                <a:solidFill>
                  <a:srgbClr val="FF0000"/>
                </a:solidFill>
              </a:rPr>
              <a:t>Placental growth</a:t>
            </a:r>
          </a:p>
          <a:p>
            <a:pPr lvl="2">
              <a:buClr>
                <a:srgbClr val="002060"/>
              </a:buClr>
              <a:buFont typeface="Wingdings" pitchFamily="2" charset="2"/>
              <a:buChar char="v"/>
            </a:pPr>
            <a:r>
              <a:rPr lang="en-IN" dirty="0" smtClean="0">
                <a:solidFill>
                  <a:srgbClr val="FF0000"/>
                </a:solidFill>
              </a:rPr>
              <a:t>Lower segment dilates</a:t>
            </a:r>
          </a:p>
          <a:p>
            <a:pPr lvl="2">
              <a:buClr>
                <a:srgbClr val="002060"/>
              </a:buClr>
              <a:buFont typeface="Wingdings" pitchFamily="2" charset="2"/>
              <a:buChar char="v"/>
            </a:pPr>
            <a:r>
              <a:rPr lang="en-IN" dirty="0" smtClean="0">
                <a:solidFill>
                  <a:srgbClr val="FF0000"/>
                </a:solidFill>
              </a:rPr>
              <a:t>Inelastic placenta</a:t>
            </a:r>
          </a:p>
          <a:p>
            <a:pPr lvl="2">
              <a:buClr>
                <a:srgbClr val="002060"/>
              </a:buClr>
              <a:buFont typeface="Wingdings" pitchFamily="2" charset="2"/>
              <a:buChar char="v"/>
            </a:pPr>
            <a:r>
              <a:rPr lang="en-IN" dirty="0" smtClean="0">
                <a:solidFill>
                  <a:srgbClr val="FF0000"/>
                </a:solidFill>
              </a:rPr>
              <a:t>Open </a:t>
            </a:r>
            <a:r>
              <a:rPr lang="en-IN" dirty="0" err="1" smtClean="0">
                <a:solidFill>
                  <a:srgbClr val="FF0000"/>
                </a:solidFill>
              </a:rPr>
              <a:t>uteroplacental</a:t>
            </a:r>
            <a:r>
              <a:rPr lang="en-IN" dirty="0" smtClean="0">
                <a:solidFill>
                  <a:srgbClr val="FF0000"/>
                </a:solidFill>
              </a:rPr>
              <a:t> vessels</a:t>
            </a:r>
            <a:endParaRPr lang="en-IN" sz="2400" dirty="0" smtClean="0">
              <a:solidFill>
                <a:schemeClr val="tx1"/>
              </a:solidFill>
            </a:endParaRPr>
          </a:p>
          <a:p>
            <a:pPr marL="365760" lvl="1" indent="0">
              <a:buNone/>
            </a:pPr>
            <a:r>
              <a:rPr lang="en-IN" sz="2400" dirty="0" smtClean="0">
                <a:solidFill>
                  <a:schemeClr val="tx1"/>
                </a:solidFill>
              </a:rPr>
              <a:t>Causes of stop of bleeding </a:t>
            </a:r>
          </a:p>
          <a:p>
            <a:pPr marL="640080" lvl="2" indent="0">
              <a:buClr>
                <a:srgbClr val="002060"/>
              </a:buClr>
              <a:buFont typeface="Wingdings" pitchFamily="2" charset="2"/>
              <a:buChar char="v"/>
            </a:pPr>
            <a:r>
              <a:rPr lang="en-IN" dirty="0" smtClean="0">
                <a:solidFill>
                  <a:srgbClr val="FF0000"/>
                </a:solidFill>
              </a:rPr>
              <a:t>Thrombosis</a:t>
            </a:r>
          </a:p>
          <a:p>
            <a:pPr marL="640080" lvl="2" indent="0">
              <a:buClr>
                <a:srgbClr val="002060"/>
              </a:buClr>
              <a:buFont typeface="Wingdings" pitchFamily="2" charset="2"/>
              <a:buChar char="v"/>
            </a:pPr>
            <a:r>
              <a:rPr lang="en-IN" dirty="0" smtClean="0">
                <a:solidFill>
                  <a:srgbClr val="FF0000"/>
                </a:solidFill>
              </a:rPr>
              <a:t>Placental infraction </a:t>
            </a:r>
          </a:p>
          <a:p>
            <a:pPr marL="640080" lvl="2" indent="0">
              <a:buClr>
                <a:srgbClr val="002060"/>
              </a:buClr>
              <a:buFont typeface="Wingdings" pitchFamily="2" charset="2"/>
              <a:buChar char="v"/>
            </a:pPr>
            <a:r>
              <a:rPr lang="en-IN" dirty="0" smtClean="0">
                <a:solidFill>
                  <a:srgbClr val="FF0000"/>
                </a:solidFill>
              </a:rPr>
              <a:t>Mechanical pressure</a:t>
            </a:r>
            <a:endParaRPr lang="en-IN" sz="2400" dirty="0" smtClean="0"/>
          </a:p>
          <a:p>
            <a:r>
              <a:rPr lang="en-IN" sz="2400" dirty="0" smtClean="0"/>
              <a:t>Migration</a:t>
            </a:r>
          </a:p>
          <a:p>
            <a:pPr lvl="2">
              <a:buClr>
                <a:srgbClr val="002060"/>
              </a:buClr>
              <a:buFont typeface="Wingdings" pitchFamily="2" charset="2"/>
              <a:buChar char="v"/>
            </a:pPr>
            <a:r>
              <a:rPr lang="en-IN" dirty="0" smtClean="0">
                <a:solidFill>
                  <a:srgbClr val="FF0000"/>
                </a:solidFill>
              </a:rPr>
              <a:t>18-20 weeks</a:t>
            </a:r>
          </a:p>
          <a:p>
            <a:pPr lvl="2">
              <a:buClr>
                <a:srgbClr val="002060"/>
              </a:buClr>
              <a:buFont typeface="Wingdings" pitchFamily="2" charset="2"/>
              <a:buChar char="v"/>
            </a:pPr>
            <a:r>
              <a:rPr lang="en-US" dirty="0" smtClean="0">
                <a:solidFill>
                  <a:srgbClr val="FF0000"/>
                </a:solidFill>
              </a:rPr>
              <a:t>The term placental migration could be explained in two ways : </a:t>
            </a:r>
          </a:p>
          <a:p>
            <a:pPr lvl="2">
              <a:buClr>
                <a:srgbClr val="002060"/>
              </a:buClr>
              <a:buFont typeface="Wingdings" pitchFamily="2" charset="2"/>
              <a:buChar char="v"/>
            </a:pPr>
            <a:r>
              <a:rPr lang="en-US" dirty="0" smtClean="0">
                <a:solidFill>
                  <a:srgbClr val="FF0000"/>
                </a:solidFill>
              </a:rPr>
              <a:t>(</a:t>
            </a:r>
            <a:r>
              <a:rPr lang="en-US" dirty="0" err="1" smtClean="0">
                <a:solidFill>
                  <a:srgbClr val="FF0000"/>
                </a:solidFill>
              </a:rPr>
              <a:t>i</a:t>
            </a:r>
            <a:r>
              <a:rPr lang="en-US" dirty="0" smtClean="0">
                <a:solidFill>
                  <a:srgbClr val="FF0000"/>
                </a:solidFill>
              </a:rPr>
              <a:t>) with the progressive increase in the length of lower uterine segment, the lower placental edge relocates away from the cervical </a:t>
            </a:r>
            <a:r>
              <a:rPr lang="en-US" dirty="0" err="1" smtClean="0">
                <a:solidFill>
                  <a:srgbClr val="FF0000"/>
                </a:solidFill>
              </a:rPr>
              <a:t>os</a:t>
            </a:r>
            <a:r>
              <a:rPr lang="en-US" dirty="0" smtClean="0">
                <a:solidFill>
                  <a:srgbClr val="FF0000"/>
                </a:solidFill>
              </a:rPr>
              <a:t> </a:t>
            </a:r>
          </a:p>
          <a:p>
            <a:pPr lvl="2">
              <a:buClr>
                <a:srgbClr val="002060"/>
              </a:buClr>
              <a:buFont typeface="Wingdings" pitchFamily="2" charset="2"/>
              <a:buChar char="v"/>
            </a:pPr>
            <a:r>
              <a:rPr lang="en-US" dirty="0" smtClean="0">
                <a:solidFill>
                  <a:srgbClr val="FF0000"/>
                </a:solidFill>
              </a:rPr>
              <a:t>(ii) Due to </a:t>
            </a:r>
            <a:r>
              <a:rPr lang="en-US" dirty="0" err="1" smtClean="0">
                <a:solidFill>
                  <a:srgbClr val="FF0000"/>
                </a:solidFill>
              </a:rPr>
              <a:t>trophotropism</a:t>
            </a:r>
            <a:r>
              <a:rPr lang="en-US" dirty="0" smtClean="0">
                <a:solidFill>
                  <a:srgbClr val="FF0000"/>
                </a:solidFill>
              </a:rPr>
              <a:t> (growth of </a:t>
            </a:r>
            <a:r>
              <a:rPr lang="en-US" dirty="0" err="1" smtClean="0">
                <a:solidFill>
                  <a:srgbClr val="FF0000"/>
                </a:solidFill>
              </a:rPr>
              <a:t>trophoblastic</a:t>
            </a:r>
            <a:r>
              <a:rPr lang="en-US" dirty="0" smtClean="0">
                <a:solidFill>
                  <a:srgbClr val="FF0000"/>
                </a:solidFill>
              </a:rPr>
              <a:t> tissue towards the </a:t>
            </a:r>
            <a:r>
              <a:rPr lang="en-US" dirty="0" err="1" smtClean="0">
                <a:solidFill>
                  <a:srgbClr val="FF0000"/>
                </a:solidFill>
              </a:rPr>
              <a:t>fundus</a:t>
            </a:r>
            <a:r>
              <a:rPr lang="en-US" dirty="0" smtClean="0">
                <a:solidFill>
                  <a:srgbClr val="FF0000"/>
                </a:solidFill>
              </a:rPr>
              <a:t>), there is resolution of placenta </a:t>
            </a:r>
            <a:r>
              <a:rPr lang="en-US" dirty="0" err="1" smtClean="0">
                <a:solidFill>
                  <a:srgbClr val="FF0000"/>
                </a:solidFill>
              </a:rPr>
              <a:t>previa</a:t>
            </a:r>
            <a:r>
              <a:rPr lang="en-US" dirty="0" smtClean="0">
                <a:solidFill>
                  <a:srgbClr val="FF0000"/>
                </a:solidFill>
              </a:rPr>
              <a:t>.</a:t>
            </a:r>
          </a:p>
          <a:p>
            <a:pPr lvl="1">
              <a:buClr>
                <a:srgbClr val="002060"/>
              </a:buClr>
              <a:buFont typeface="Wingdings" pitchFamily="2" charset="2"/>
              <a:buChar char="v"/>
            </a:pPr>
            <a:endParaRPr lang="en-IN" sz="240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CLINICAL MANIFESTATIONS</a:t>
            </a:r>
            <a:endParaRPr lang="en-IN" dirty="0"/>
          </a:p>
        </p:txBody>
      </p:sp>
      <p:sp>
        <p:nvSpPr>
          <p:cNvPr id="3" name="Content Placeholder 2"/>
          <p:cNvSpPr>
            <a:spLocks noGrp="1"/>
          </p:cNvSpPr>
          <p:nvPr>
            <p:ph sz="quarter" idx="1"/>
          </p:nvPr>
        </p:nvSpPr>
        <p:spPr/>
        <p:txBody>
          <a:bodyPr/>
          <a:lstStyle/>
          <a:p>
            <a:r>
              <a:rPr lang="en-IN" dirty="0"/>
              <a:t>Clinical features</a:t>
            </a:r>
          </a:p>
          <a:p>
            <a:endParaRPr lang="en-IN" dirty="0"/>
          </a:p>
        </p:txBody>
      </p:sp>
      <p:graphicFrame>
        <p:nvGraphicFramePr>
          <p:cNvPr id="4" name="Table 3"/>
          <p:cNvGraphicFramePr>
            <a:graphicFrameLocks noGrp="1"/>
          </p:cNvGraphicFramePr>
          <p:nvPr>
            <p:extLst>
              <p:ext uri="{D42A27DB-BD31-4B8C-83A1-F6EECF244321}">
                <p14:modId xmlns="" xmlns:p14="http://schemas.microsoft.com/office/powerpoint/2010/main" val="1764472295"/>
              </p:ext>
            </p:extLst>
          </p:nvPr>
        </p:nvGraphicFramePr>
        <p:xfrm>
          <a:off x="457200" y="1351486"/>
          <a:ext cx="8686800" cy="5506514"/>
        </p:xfrm>
        <a:graphic>
          <a:graphicData uri="http://schemas.openxmlformats.org/drawingml/2006/table">
            <a:tbl>
              <a:tblPr firstRow="1" bandRow="1">
                <a:tableStyleId>{5C22544A-7EE6-4342-B048-85BDC9FD1C3A}</a:tableStyleId>
              </a:tblPr>
              <a:tblGrid>
                <a:gridCol w="4343400"/>
                <a:gridCol w="4343400"/>
              </a:tblGrid>
              <a:tr h="660194">
                <a:tc>
                  <a:txBody>
                    <a:bodyPr/>
                    <a:lstStyle/>
                    <a:p>
                      <a:r>
                        <a:rPr lang="en-IN" sz="2800" dirty="0" smtClean="0">
                          <a:solidFill>
                            <a:schemeClr val="tx1"/>
                          </a:solidFill>
                        </a:rPr>
                        <a:t>Symptoms</a:t>
                      </a:r>
                      <a:endParaRPr lang="en-IN" sz="2800" dirty="0">
                        <a:solidFill>
                          <a:schemeClr val="tx1"/>
                        </a:solidFill>
                      </a:endParaRPr>
                    </a:p>
                  </a:txBody>
                  <a:tcPr>
                    <a:solidFill>
                      <a:schemeClr val="tx2">
                        <a:lumMod val="20000"/>
                        <a:lumOff val="80000"/>
                      </a:schemeClr>
                    </a:solidFill>
                  </a:tcPr>
                </a:tc>
                <a:tc>
                  <a:txBody>
                    <a:bodyPr/>
                    <a:lstStyle/>
                    <a:p>
                      <a:r>
                        <a:rPr lang="en-IN" sz="2800" dirty="0" smtClean="0">
                          <a:solidFill>
                            <a:schemeClr val="tx1"/>
                          </a:solidFill>
                        </a:rPr>
                        <a:t>Signs</a:t>
                      </a:r>
                      <a:endParaRPr lang="en-IN" sz="2800" dirty="0">
                        <a:solidFill>
                          <a:schemeClr val="tx1"/>
                        </a:solidFill>
                      </a:endParaRPr>
                    </a:p>
                  </a:txBody>
                  <a:tcPr>
                    <a:solidFill>
                      <a:schemeClr val="tx2">
                        <a:lumMod val="20000"/>
                        <a:lumOff val="80000"/>
                      </a:schemeClr>
                    </a:solidFill>
                  </a:tcPr>
                </a:tc>
              </a:tr>
              <a:tr h="4521405">
                <a:tc>
                  <a:txBody>
                    <a:bodyPr/>
                    <a:lstStyle/>
                    <a:p>
                      <a:pPr marL="285750" indent="-285750">
                        <a:buFont typeface="Arial" pitchFamily="34" charset="0"/>
                        <a:buChar char="•"/>
                      </a:pPr>
                      <a:r>
                        <a:rPr lang="en-IN" sz="2800" dirty="0" smtClean="0"/>
                        <a:t>Painless recurrent </a:t>
                      </a:r>
                      <a:r>
                        <a:rPr lang="en-IN" sz="2800" dirty="0" err="1" smtClean="0"/>
                        <a:t>bouls</a:t>
                      </a:r>
                      <a:r>
                        <a:rPr lang="en-IN" sz="2800" dirty="0" smtClean="0"/>
                        <a:t> of bleeding – Acute onset, painless, causeless and recurrent </a:t>
                      </a:r>
                    </a:p>
                    <a:p>
                      <a:pPr marL="285750" indent="-285750">
                        <a:buFont typeface="Arial" pitchFamily="34" charset="0"/>
                        <a:buChar char="•"/>
                      </a:pPr>
                      <a:r>
                        <a:rPr lang="en-IN" sz="2800" dirty="0" smtClean="0"/>
                        <a:t>Warning </a:t>
                      </a:r>
                      <a:r>
                        <a:rPr lang="en-IN" sz="2800" dirty="0" err="1" smtClean="0"/>
                        <a:t>hemorrhage</a:t>
                      </a:r>
                      <a:endParaRPr lang="en-IN" sz="2800" dirty="0" smtClean="0"/>
                    </a:p>
                    <a:p>
                      <a:pPr marL="285750" indent="-285750">
                        <a:buFont typeface="Arial" pitchFamily="34" charset="0"/>
                        <a:buChar char="•"/>
                      </a:pPr>
                      <a:r>
                        <a:rPr lang="en-IN" sz="2800" dirty="0" smtClean="0"/>
                        <a:t>First bleeding will be less and recurrent episodes will be more</a:t>
                      </a:r>
                    </a:p>
                    <a:p>
                      <a:pPr marL="285750" indent="-285750">
                        <a:buFont typeface="Arial" pitchFamily="34" charset="0"/>
                        <a:buChar char="•"/>
                      </a:pPr>
                      <a:r>
                        <a:rPr lang="en-IN" sz="2800" dirty="0" smtClean="0"/>
                        <a:t>Usually during sleep and </a:t>
                      </a:r>
                      <a:r>
                        <a:rPr lang="en-IN" sz="2800" dirty="0" err="1" smtClean="0"/>
                        <a:t>unassociated</a:t>
                      </a:r>
                      <a:r>
                        <a:rPr lang="en-IN" sz="2800" dirty="0" smtClean="0"/>
                        <a:t> with activity</a:t>
                      </a:r>
                    </a:p>
                  </a:txBody>
                  <a:tcPr>
                    <a:solidFill>
                      <a:schemeClr val="bg1"/>
                    </a:solidFill>
                  </a:tcPr>
                </a:tc>
                <a:tc>
                  <a:txBody>
                    <a:bodyPr/>
                    <a:lstStyle/>
                    <a:p>
                      <a:pPr marL="285750" indent="-285750">
                        <a:buFont typeface="Arial" pitchFamily="34" charset="0"/>
                        <a:buChar char="•"/>
                      </a:pPr>
                      <a:r>
                        <a:rPr lang="en-IN" sz="2400" dirty="0" smtClean="0"/>
                        <a:t>General condition is proportional to blood loss</a:t>
                      </a:r>
                    </a:p>
                    <a:p>
                      <a:pPr marL="285750" indent="-285750">
                        <a:buFont typeface="Arial" pitchFamily="34" charset="0"/>
                        <a:buChar char="•"/>
                      </a:pPr>
                      <a:r>
                        <a:rPr lang="en-US" sz="2400" dirty="0" smtClean="0"/>
                        <a:t>The uterus feels relaxed,</a:t>
                      </a:r>
                      <a:r>
                        <a:rPr lang="en-US" sz="2400" baseline="0" dirty="0" smtClean="0"/>
                        <a:t> </a:t>
                      </a:r>
                      <a:r>
                        <a:rPr lang="en-US" sz="2400" dirty="0" smtClean="0"/>
                        <a:t>soft</a:t>
                      </a:r>
                      <a:r>
                        <a:rPr lang="en-US" sz="2400" baseline="0" dirty="0" smtClean="0"/>
                        <a:t> </a:t>
                      </a:r>
                      <a:r>
                        <a:rPr lang="en-US" sz="2400" dirty="0" smtClean="0"/>
                        <a:t>and</a:t>
                      </a:r>
                      <a:r>
                        <a:rPr lang="en-US" sz="2400" baseline="0" dirty="0" smtClean="0"/>
                        <a:t> </a:t>
                      </a:r>
                      <a:r>
                        <a:rPr lang="en-US" sz="2400" dirty="0" smtClean="0"/>
                        <a:t>elastic </a:t>
                      </a:r>
                      <a:r>
                        <a:rPr lang="en-IN" sz="2400" dirty="0" smtClean="0"/>
                        <a:t>without blood</a:t>
                      </a:r>
                      <a:r>
                        <a:rPr lang="en-IN" sz="2400" baseline="0" dirty="0" smtClean="0"/>
                        <a:t> </a:t>
                      </a:r>
                      <a:r>
                        <a:rPr lang="en-IN" sz="2400" dirty="0" smtClean="0"/>
                        <a:t>loss</a:t>
                      </a:r>
                    </a:p>
                    <a:p>
                      <a:pPr marL="285750" indent="-285750">
                        <a:buFont typeface="Arial" pitchFamily="34" charset="0"/>
                        <a:buChar char="•"/>
                      </a:pPr>
                      <a:r>
                        <a:rPr lang="en-IN" sz="2400" dirty="0" smtClean="0"/>
                        <a:t>Persistence of </a:t>
                      </a:r>
                      <a:r>
                        <a:rPr lang="en-IN" sz="2400" dirty="0" err="1" smtClean="0"/>
                        <a:t>malpresentation</a:t>
                      </a:r>
                      <a:r>
                        <a:rPr lang="en-IN" sz="2400" dirty="0" smtClean="0"/>
                        <a:t> </a:t>
                      </a:r>
                    </a:p>
                    <a:p>
                      <a:pPr marL="285750" indent="-285750">
                        <a:buFont typeface="Arial" pitchFamily="34" charset="0"/>
                        <a:buChar char="•"/>
                      </a:pPr>
                      <a:r>
                        <a:rPr lang="en-IN" sz="2400" dirty="0" smtClean="0"/>
                        <a:t>Head floating</a:t>
                      </a:r>
                    </a:p>
                    <a:p>
                      <a:pPr marL="285750" indent="-285750">
                        <a:buFont typeface="Arial" pitchFamily="34" charset="0"/>
                        <a:buChar char="•"/>
                      </a:pPr>
                      <a:r>
                        <a:rPr lang="en-IN" sz="2400" dirty="0" err="1" smtClean="0"/>
                        <a:t>Stallworthy</a:t>
                      </a:r>
                      <a:r>
                        <a:rPr lang="en-IN" sz="2400" dirty="0" smtClean="0"/>
                        <a:t> sign</a:t>
                      </a:r>
                    </a:p>
                    <a:p>
                      <a:pPr marL="285750" indent="-285750">
                        <a:buFont typeface="Arial" pitchFamily="34" charset="0"/>
                        <a:buChar char="•"/>
                      </a:pPr>
                      <a:r>
                        <a:rPr lang="en-IN" sz="2400" dirty="0" smtClean="0"/>
                        <a:t>Bleeding bright red </a:t>
                      </a:r>
                    </a:p>
                    <a:p>
                      <a:pPr marL="285750" indent="-285750">
                        <a:buFont typeface="Arial" pitchFamily="34" charset="0"/>
                        <a:buChar char="•"/>
                      </a:pPr>
                      <a:r>
                        <a:rPr lang="en-US" sz="2400" dirty="0" smtClean="0">
                          <a:solidFill>
                            <a:srgbClr val="FF0000"/>
                          </a:solidFill>
                        </a:rPr>
                        <a:t>Vaginal examination must not be done </a:t>
                      </a:r>
                      <a:r>
                        <a:rPr lang="en-US" sz="2400" dirty="0" smtClean="0"/>
                        <a:t>outside the operation theater</a:t>
                      </a:r>
                      <a:endParaRPr lang="en-IN" sz="2400" dirty="0"/>
                    </a:p>
                  </a:txBody>
                  <a:tcPr>
                    <a:solidFill>
                      <a:schemeClr val="bg1"/>
                    </a:solidFill>
                  </a:tcPr>
                </a:tc>
              </a:tr>
            </a:tbl>
          </a:graphicData>
        </a:graphic>
      </p:graphicFrame>
    </p:spTree>
    <p:extLst>
      <p:ext uri="{BB962C8B-B14F-4D97-AF65-F5344CB8AC3E}">
        <p14:creationId xmlns="" xmlns:p14="http://schemas.microsoft.com/office/powerpoint/2010/main" val="1264408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8434" name="Picture 2" descr="http://t2.gstatic.com/images?q=tbn:ANd9GcS4Exy5_EXZK33eKnG_V3nAllcwU-G3x-nZ4fxswma_yx1QCC77"/>
          <p:cNvPicPr>
            <a:picLocks noChangeAspect="1" noChangeArrowheads="1"/>
          </p:cNvPicPr>
          <p:nvPr/>
        </p:nvPicPr>
        <p:blipFill>
          <a:blip r:embed="rId2"/>
          <a:srcRect/>
          <a:stretch>
            <a:fillRect/>
          </a:stretch>
        </p:blipFill>
        <p:spPr bwMode="auto">
          <a:xfrm>
            <a:off x="152400" y="381000"/>
            <a:ext cx="8934754" cy="6324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DIAGNOSIS </a:t>
            </a:r>
            <a:endParaRPr lang="en-IN" dirty="0"/>
          </a:p>
        </p:txBody>
      </p:sp>
      <p:sp>
        <p:nvSpPr>
          <p:cNvPr id="3" name="Content Placeholder 2"/>
          <p:cNvSpPr>
            <a:spLocks noGrp="1"/>
          </p:cNvSpPr>
          <p:nvPr>
            <p:ph sz="quarter" idx="1"/>
          </p:nvPr>
        </p:nvSpPr>
        <p:spPr>
          <a:xfrm>
            <a:off x="301752" y="1527048"/>
            <a:ext cx="8503920" cy="5026152"/>
          </a:xfrm>
        </p:spPr>
        <p:txBody>
          <a:bodyPr>
            <a:normAutofit lnSpcReduction="10000"/>
          </a:bodyPr>
          <a:lstStyle/>
          <a:p>
            <a:r>
              <a:rPr lang="en-IN" sz="2400" dirty="0" smtClean="0"/>
              <a:t>History</a:t>
            </a:r>
            <a:endParaRPr lang="en-IN" sz="2400" dirty="0"/>
          </a:p>
          <a:p>
            <a:r>
              <a:rPr lang="en-IN" sz="2400" dirty="0" smtClean="0"/>
              <a:t> USG</a:t>
            </a:r>
          </a:p>
          <a:p>
            <a:pPr lvl="1">
              <a:buClrTx/>
              <a:buFont typeface="Wingdings" pitchFamily="2" charset="2"/>
              <a:buChar char="v"/>
            </a:pPr>
            <a:r>
              <a:rPr lang="en-US" sz="1900" dirty="0" smtClean="0">
                <a:solidFill>
                  <a:schemeClr val="tx1"/>
                </a:solidFill>
              </a:rPr>
              <a:t>TAS:- The accuracy after 30th week of gestation is about 98 percent. False positive result may be due to full bladder or </a:t>
            </a:r>
            <a:r>
              <a:rPr lang="en-US" sz="1900" dirty="0" err="1" smtClean="0">
                <a:solidFill>
                  <a:schemeClr val="tx1"/>
                </a:solidFill>
              </a:rPr>
              <a:t>myometrial</a:t>
            </a:r>
            <a:r>
              <a:rPr lang="en-US" sz="1900" dirty="0" smtClean="0">
                <a:solidFill>
                  <a:schemeClr val="tx1"/>
                </a:solidFill>
              </a:rPr>
              <a:t> contractions. Poor imaging could be due to maternal obesity and </a:t>
            </a:r>
            <a:r>
              <a:rPr lang="en-US" sz="1900" dirty="0" err="1" smtClean="0">
                <a:solidFill>
                  <a:schemeClr val="tx1"/>
                </a:solidFill>
              </a:rPr>
              <a:t>posteriorly</a:t>
            </a:r>
            <a:r>
              <a:rPr lang="en-US" sz="1900" dirty="0" smtClean="0">
                <a:solidFill>
                  <a:schemeClr val="tx1"/>
                </a:solidFill>
              </a:rPr>
              <a:t> situated placenta.</a:t>
            </a:r>
          </a:p>
          <a:p>
            <a:pPr lvl="1">
              <a:buClrTx/>
              <a:buFont typeface="Wingdings" pitchFamily="2" charset="2"/>
              <a:buChar char="v"/>
            </a:pPr>
            <a:r>
              <a:rPr lang="en-US" sz="1900" dirty="0" smtClean="0">
                <a:solidFill>
                  <a:schemeClr val="tx1"/>
                </a:solidFill>
              </a:rPr>
              <a:t>TVS: It is safe, obviates the discomfort of full bladder and is more accurate (virtually 100%) than TAS.</a:t>
            </a:r>
          </a:p>
          <a:p>
            <a:pPr lvl="1">
              <a:buClrTx/>
              <a:buFont typeface="Wingdings" pitchFamily="2" charset="2"/>
              <a:buChar char="v"/>
            </a:pPr>
            <a:r>
              <a:rPr lang="en-US" sz="1900" dirty="0" err="1" smtClean="0">
                <a:solidFill>
                  <a:schemeClr val="tx1"/>
                </a:solidFill>
              </a:rPr>
              <a:t>Transperineal</a:t>
            </a:r>
            <a:r>
              <a:rPr lang="en-US" sz="1900" dirty="0" smtClean="0">
                <a:solidFill>
                  <a:schemeClr val="tx1"/>
                </a:solidFill>
              </a:rPr>
              <a:t> (TPS)</a:t>
            </a:r>
          </a:p>
          <a:p>
            <a:pPr lvl="1">
              <a:buClrTx/>
              <a:buFont typeface="Wingdings" pitchFamily="2" charset="2"/>
              <a:buChar char="v"/>
            </a:pPr>
            <a:r>
              <a:rPr lang="en-US" sz="1900" dirty="0" smtClean="0">
                <a:solidFill>
                  <a:schemeClr val="tx1"/>
                </a:solidFill>
              </a:rPr>
              <a:t>Color Doppler flow study</a:t>
            </a:r>
            <a:endParaRPr lang="en-IN" sz="1900" dirty="0" smtClean="0">
              <a:solidFill>
                <a:schemeClr val="tx1"/>
              </a:solidFill>
            </a:endParaRPr>
          </a:p>
          <a:p>
            <a:r>
              <a:rPr lang="en-IN" sz="2400" dirty="0" smtClean="0"/>
              <a:t> MRI - </a:t>
            </a:r>
            <a:r>
              <a:rPr lang="en-US" sz="2400" dirty="0" smtClean="0"/>
              <a:t>Quality of placental imaging is excellent</a:t>
            </a:r>
            <a:endParaRPr lang="en-IN" sz="2400" dirty="0" smtClean="0"/>
          </a:p>
          <a:p>
            <a:r>
              <a:rPr lang="en-IN" sz="2400" dirty="0" smtClean="0"/>
              <a:t> </a:t>
            </a:r>
            <a:r>
              <a:rPr lang="en-IN" sz="2400" dirty="0"/>
              <a:t>D</a:t>
            </a:r>
            <a:r>
              <a:rPr lang="en-IN" sz="2400" dirty="0" smtClean="0"/>
              <a:t>ouble set up examination - </a:t>
            </a:r>
            <a:r>
              <a:rPr lang="en-US" sz="2400" dirty="0" smtClean="0"/>
              <a:t>It is less frequently done these days</a:t>
            </a:r>
            <a:endParaRPr lang="en-IN" sz="2400" dirty="0" smtClean="0"/>
          </a:p>
          <a:p>
            <a:r>
              <a:rPr lang="en-IN" sz="2400" dirty="0" smtClean="0"/>
              <a:t> Examination of placenta after delivery</a:t>
            </a:r>
          </a:p>
        </p:txBody>
      </p:sp>
    </p:spTree>
    <p:extLst>
      <p:ext uri="{BB962C8B-B14F-4D97-AF65-F5344CB8AC3E}">
        <p14:creationId xmlns="" xmlns:p14="http://schemas.microsoft.com/office/powerpoint/2010/main" val="3903933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COMPLICATION</a:t>
            </a:r>
            <a:endParaRPr lang="en-IN" dirty="0"/>
          </a:p>
        </p:txBody>
      </p:sp>
      <p:sp>
        <p:nvSpPr>
          <p:cNvPr id="3" name="Content Placeholder 2"/>
          <p:cNvSpPr>
            <a:spLocks noGrp="1"/>
          </p:cNvSpPr>
          <p:nvPr>
            <p:ph sz="quarter" idx="1"/>
          </p:nvPr>
        </p:nvSpPr>
        <p:spPr>
          <a:xfrm>
            <a:off x="301752" y="1527048"/>
            <a:ext cx="8503920" cy="4873752"/>
          </a:xfrm>
        </p:spPr>
        <p:txBody>
          <a:bodyPr/>
          <a:lstStyle/>
          <a:p>
            <a:pPr lvl="1">
              <a:buClr>
                <a:srgbClr val="FF0000"/>
              </a:buClr>
              <a:buFont typeface="Wingdings" pitchFamily="2" charset="2"/>
              <a:buChar char="Ø"/>
            </a:pPr>
            <a:r>
              <a:rPr lang="en-IN" sz="2400" dirty="0" smtClean="0">
                <a:solidFill>
                  <a:schemeClr val="tx1"/>
                </a:solidFill>
              </a:rPr>
              <a:t>Ante Natal </a:t>
            </a:r>
            <a:r>
              <a:rPr lang="en-IN" sz="2400" dirty="0">
                <a:solidFill>
                  <a:schemeClr val="tx1"/>
                </a:solidFill>
              </a:rPr>
              <a:t>– Shock, </a:t>
            </a:r>
            <a:r>
              <a:rPr lang="en-IN" sz="2400" dirty="0" err="1" smtClean="0">
                <a:solidFill>
                  <a:schemeClr val="tx1"/>
                </a:solidFill>
              </a:rPr>
              <a:t>Malpresentations</a:t>
            </a:r>
            <a:r>
              <a:rPr lang="en-IN" sz="2400" dirty="0" smtClean="0">
                <a:solidFill>
                  <a:schemeClr val="tx1"/>
                </a:solidFill>
              </a:rPr>
              <a:t>, Premature Labour, Death</a:t>
            </a:r>
            <a:endParaRPr lang="en-IN" sz="2400" dirty="0">
              <a:solidFill>
                <a:schemeClr val="tx1"/>
              </a:solidFill>
            </a:endParaRPr>
          </a:p>
          <a:p>
            <a:pPr lvl="1">
              <a:buClr>
                <a:srgbClr val="FF0000"/>
              </a:buClr>
              <a:buFont typeface="Wingdings" pitchFamily="2" charset="2"/>
              <a:buChar char="Ø"/>
            </a:pPr>
            <a:r>
              <a:rPr lang="en-IN" sz="2400" dirty="0" smtClean="0">
                <a:solidFill>
                  <a:schemeClr val="tx1"/>
                </a:solidFill>
              </a:rPr>
              <a:t>Intra Natal </a:t>
            </a:r>
            <a:r>
              <a:rPr lang="en-IN" sz="2400" dirty="0">
                <a:solidFill>
                  <a:schemeClr val="tx1"/>
                </a:solidFill>
              </a:rPr>
              <a:t>– </a:t>
            </a:r>
            <a:r>
              <a:rPr lang="en-IN" sz="2400" dirty="0" smtClean="0">
                <a:solidFill>
                  <a:schemeClr val="tx1"/>
                </a:solidFill>
              </a:rPr>
              <a:t>Early Rupture of Membrane, Cord </a:t>
            </a:r>
            <a:r>
              <a:rPr lang="en-IN" sz="2400" dirty="0" err="1" smtClean="0">
                <a:solidFill>
                  <a:schemeClr val="tx1"/>
                </a:solidFill>
              </a:rPr>
              <a:t>Prolapse</a:t>
            </a:r>
            <a:r>
              <a:rPr lang="en-IN" sz="2400" dirty="0" smtClean="0">
                <a:solidFill>
                  <a:schemeClr val="tx1"/>
                </a:solidFill>
              </a:rPr>
              <a:t>, Slow Dilatation Of Cervix, </a:t>
            </a:r>
            <a:r>
              <a:rPr lang="en-IN" sz="2400" dirty="0" err="1" smtClean="0">
                <a:solidFill>
                  <a:schemeClr val="tx1"/>
                </a:solidFill>
              </a:rPr>
              <a:t>Intrapartum</a:t>
            </a:r>
            <a:r>
              <a:rPr lang="en-IN" sz="2400" dirty="0" smtClean="0">
                <a:solidFill>
                  <a:schemeClr val="tx1"/>
                </a:solidFill>
              </a:rPr>
              <a:t> Haemorrhage, Increased Operative Delivery, Post partum haemorrhage &amp; Retained </a:t>
            </a:r>
            <a:r>
              <a:rPr lang="en-IN" sz="2400" dirty="0">
                <a:solidFill>
                  <a:schemeClr val="tx1"/>
                </a:solidFill>
              </a:rPr>
              <a:t>placenta</a:t>
            </a:r>
          </a:p>
          <a:p>
            <a:pPr lvl="1">
              <a:buClr>
                <a:srgbClr val="FF0000"/>
              </a:buClr>
              <a:buFont typeface="Wingdings" pitchFamily="2" charset="2"/>
              <a:buChar char="Ø"/>
            </a:pPr>
            <a:r>
              <a:rPr lang="en-IN" sz="2400" dirty="0" smtClean="0">
                <a:solidFill>
                  <a:schemeClr val="tx1"/>
                </a:solidFill>
              </a:rPr>
              <a:t>Post Natal </a:t>
            </a:r>
            <a:r>
              <a:rPr lang="en-IN" sz="2400" dirty="0">
                <a:solidFill>
                  <a:schemeClr val="tx1"/>
                </a:solidFill>
              </a:rPr>
              <a:t>– </a:t>
            </a:r>
            <a:r>
              <a:rPr lang="en-IN" sz="2400" dirty="0" smtClean="0">
                <a:solidFill>
                  <a:schemeClr val="tx1"/>
                </a:solidFill>
              </a:rPr>
              <a:t>Sepsis</a:t>
            </a:r>
            <a:r>
              <a:rPr lang="en-IN" sz="2400" dirty="0">
                <a:solidFill>
                  <a:schemeClr val="tx1"/>
                </a:solidFill>
              </a:rPr>
              <a:t>, </a:t>
            </a:r>
            <a:r>
              <a:rPr lang="en-IN" sz="2400" dirty="0" smtClean="0">
                <a:solidFill>
                  <a:schemeClr val="tx1"/>
                </a:solidFill>
              </a:rPr>
              <a:t>Sub Involution, Embolism</a:t>
            </a:r>
            <a:endParaRPr lang="en-IN" sz="2400" dirty="0">
              <a:solidFill>
                <a:schemeClr val="tx1"/>
              </a:solidFill>
            </a:endParaRPr>
          </a:p>
          <a:p>
            <a:pPr lvl="1">
              <a:buClr>
                <a:srgbClr val="FF0000"/>
              </a:buClr>
              <a:buFont typeface="Wingdings" pitchFamily="2" charset="2"/>
              <a:buChar char="Ø"/>
            </a:pPr>
            <a:r>
              <a:rPr lang="en-IN" sz="2400" dirty="0" err="1">
                <a:solidFill>
                  <a:schemeClr val="tx1"/>
                </a:solidFill>
              </a:rPr>
              <a:t>Fetal</a:t>
            </a:r>
            <a:r>
              <a:rPr lang="en-IN" sz="2400" dirty="0">
                <a:solidFill>
                  <a:schemeClr val="tx1"/>
                </a:solidFill>
              </a:rPr>
              <a:t> – </a:t>
            </a:r>
            <a:r>
              <a:rPr lang="en-IN" sz="2400" dirty="0" smtClean="0">
                <a:solidFill>
                  <a:schemeClr val="tx1"/>
                </a:solidFill>
              </a:rPr>
              <a:t>Low </a:t>
            </a:r>
            <a:r>
              <a:rPr lang="en-IN" sz="2400" dirty="0">
                <a:solidFill>
                  <a:schemeClr val="tx1"/>
                </a:solidFill>
              </a:rPr>
              <a:t>birth weight baby, Asphyxia, </a:t>
            </a:r>
            <a:r>
              <a:rPr lang="en-IN" sz="2400" dirty="0" smtClean="0">
                <a:solidFill>
                  <a:schemeClr val="tx1"/>
                </a:solidFill>
              </a:rPr>
              <a:t>Intra Uterine Death, </a:t>
            </a:r>
            <a:r>
              <a:rPr lang="en-IN" sz="2400" dirty="0">
                <a:solidFill>
                  <a:schemeClr val="tx1"/>
                </a:solidFill>
              </a:rPr>
              <a:t>B</a:t>
            </a:r>
            <a:r>
              <a:rPr lang="en-IN" sz="2400" dirty="0" smtClean="0">
                <a:solidFill>
                  <a:schemeClr val="tx1"/>
                </a:solidFill>
              </a:rPr>
              <a:t>irth injury &amp; Congenital </a:t>
            </a:r>
            <a:r>
              <a:rPr lang="en-IN" sz="2400" dirty="0">
                <a:solidFill>
                  <a:schemeClr val="tx1"/>
                </a:solidFill>
              </a:rPr>
              <a:t>malformation</a:t>
            </a:r>
          </a:p>
        </p:txBody>
      </p:sp>
    </p:spTree>
    <p:extLst>
      <p:ext uri="{BB962C8B-B14F-4D97-AF65-F5344CB8AC3E}">
        <p14:creationId xmlns="" xmlns:p14="http://schemas.microsoft.com/office/powerpoint/2010/main" val="3503166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PREVENTION </a:t>
            </a:r>
            <a:endParaRPr lang="en-IN" dirty="0"/>
          </a:p>
        </p:txBody>
      </p:sp>
      <p:sp>
        <p:nvSpPr>
          <p:cNvPr id="3" name="Content Placeholder 2"/>
          <p:cNvSpPr>
            <a:spLocks noGrp="1"/>
          </p:cNvSpPr>
          <p:nvPr>
            <p:ph sz="quarter" idx="1"/>
          </p:nvPr>
        </p:nvSpPr>
        <p:spPr>
          <a:xfrm>
            <a:off x="301752" y="1527048"/>
            <a:ext cx="8503920" cy="5330952"/>
          </a:xfrm>
        </p:spPr>
        <p:txBody>
          <a:bodyPr>
            <a:normAutofit fontScale="85000" lnSpcReduction="10000"/>
          </a:bodyPr>
          <a:lstStyle/>
          <a:p>
            <a:pPr lvl="1">
              <a:buClr>
                <a:schemeClr val="tx2"/>
              </a:buClr>
              <a:buFont typeface="Wingdings" pitchFamily="2" charset="2"/>
              <a:buChar char="v"/>
            </a:pPr>
            <a:r>
              <a:rPr lang="en-US" sz="2400" dirty="0" smtClean="0">
                <a:solidFill>
                  <a:schemeClr val="tx1"/>
                </a:solidFill>
              </a:rPr>
              <a:t>Adequate antenatal care to improve the health status</a:t>
            </a:r>
          </a:p>
          <a:p>
            <a:pPr lvl="1">
              <a:buClr>
                <a:schemeClr val="tx2"/>
              </a:buClr>
              <a:buFont typeface="Wingdings" pitchFamily="2" charset="2"/>
              <a:buChar char="v"/>
            </a:pPr>
            <a:r>
              <a:rPr lang="en-US" sz="2400" dirty="0" smtClean="0">
                <a:solidFill>
                  <a:schemeClr val="tx1"/>
                </a:solidFill>
              </a:rPr>
              <a:t>Antenatal diagnosis of low lying placenta at 20 weeks with routine ultrasound</a:t>
            </a:r>
          </a:p>
          <a:p>
            <a:pPr lvl="1">
              <a:buClr>
                <a:schemeClr val="tx2"/>
              </a:buClr>
              <a:buFont typeface="Wingdings" pitchFamily="2" charset="2"/>
              <a:buChar char="v"/>
            </a:pPr>
            <a:r>
              <a:rPr lang="en-US" sz="2400" dirty="0" smtClean="0">
                <a:solidFill>
                  <a:schemeClr val="tx1"/>
                </a:solidFill>
              </a:rPr>
              <a:t>Significance of “warning hemorrhage” should not be ignored. </a:t>
            </a:r>
          </a:p>
          <a:p>
            <a:pPr lvl="1">
              <a:buClr>
                <a:schemeClr val="tx2"/>
              </a:buClr>
              <a:buFont typeface="Wingdings" pitchFamily="2" charset="2"/>
              <a:buChar char="v"/>
            </a:pPr>
            <a:r>
              <a:rPr lang="en-US" sz="2400" dirty="0" smtClean="0">
                <a:solidFill>
                  <a:schemeClr val="tx1"/>
                </a:solidFill>
              </a:rPr>
              <a:t>Color flow Doppler USG in placenta </a:t>
            </a:r>
            <a:r>
              <a:rPr lang="en-US" sz="2400" dirty="0" err="1" smtClean="0">
                <a:solidFill>
                  <a:schemeClr val="tx1"/>
                </a:solidFill>
              </a:rPr>
              <a:t>previa</a:t>
            </a:r>
            <a:r>
              <a:rPr lang="en-US" sz="2400" dirty="0" smtClean="0">
                <a:solidFill>
                  <a:schemeClr val="tx1"/>
                </a:solidFill>
              </a:rPr>
              <a:t> is indicated to detect any placenta </a:t>
            </a:r>
            <a:r>
              <a:rPr lang="en-US" sz="2400" dirty="0" err="1" smtClean="0">
                <a:solidFill>
                  <a:schemeClr val="tx1"/>
                </a:solidFill>
              </a:rPr>
              <a:t>accreta</a:t>
            </a:r>
            <a:r>
              <a:rPr lang="en-US" sz="2400" dirty="0" smtClean="0">
                <a:solidFill>
                  <a:schemeClr val="tx1"/>
                </a:solidFill>
              </a:rPr>
              <a:t>. </a:t>
            </a:r>
          </a:p>
          <a:p>
            <a:pPr lvl="1">
              <a:buClr>
                <a:schemeClr val="tx2"/>
              </a:buClr>
              <a:buNone/>
            </a:pPr>
            <a:r>
              <a:rPr lang="en-US" sz="2400" dirty="0" smtClean="0">
                <a:solidFill>
                  <a:schemeClr val="tx1"/>
                </a:solidFill>
              </a:rPr>
              <a:t>AT HOME: </a:t>
            </a:r>
          </a:p>
          <a:p>
            <a:pPr lvl="2">
              <a:buClr>
                <a:schemeClr val="tx2"/>
              </a:buClr>
              <a:buNone/>
            </a:pPr>
            <a:r>
              <a:rPr lang="en-US" dirty="0" smtClean="0"/>
              <a:t>(1) The patient is immediately put to bed</a:t>
            </a:r>
          </a:p>
          <a:p>
            <a:pPr lvl="2">
              <a:buClr>
                <a:schemeClr val="tx2"/>
              </a:buClr>
              <a:buNone/>
            </a:pPr>
            <a:r>
              <a:rPr lang="en-US" dirty="0" smtClean="0"/>
              <a:t> (2) Assess the blood los</a:t>
            </a:r>
          </a:p>
          <a:p>
            <a:pPr lvl="2">
              <a:buClr>
                <a:schemeClr val="tx2"/>
              </a:buClr>
              <a:buNone/>
            </a:pPr>
            <a:r>
              <a:rPr lang="en-US" dirty="0" smtClean="0"/>
              <a:t> (3) Quick but gentle abdominal examination to mark the height of the uterus</a:t>
            </a:r>
          </a:p>
          <a:p>
            <a:pPr lvl="2">
              <a:buClr>
                <a:schemeClr val="tx2"/>
              </a:buClr>
              <a:buNone/>
            </a:pPr>
            <a:r>
              <a:rPr lang="en-US" dirty="0" smtClean="0"/>
              <a:t>(4) Vaginal examination must not be done. </a:t>
            </a:r>
          </a:p>
          <a:p>
            <a:pPr lvl="1">
              <a:buClr>
                <a:schemeClr val="tx2"/>
              </a:buClr>
              <a:buNone/>
            </a:pPr>
            <a:r>
              <a:rPr lang="en-US" sz="2400" dirty="0" smtClean="0">
                <a:solidFill>
                  <a:schemeClr val="tx1"/>
                </a:solidFill>
              </a:rPr>
              <a:t>TRANSFER TO HOSPITAL: Arrangement is made to shift the patient to an equipped hospital having facilities of blood transfusion, emergency cesarean section and neonatal intensive care unit (NICU). </a:t>
            </a:r>
          </a:p>
          <a:p>
            <a:pPr lvl="1">
              <a:buClr>
                <a:schemeClr val="tx2"/>
              </a:buClr>
              <a:buNone/>
            </a:pPr>
            <a:r>
              <a:rPr lang="en-US" sz="2400" dirty="0" smtClean="0">
                <a:solidFill>
                  <a:schemeClr val="tx1"/>
                </a:solidFill>
              </a:rPr>
              <a:t>ADMISSION TO HOSPITAL: All cases of APH, even if the bleeding is slight or absent by the time the patient reaches the hospital, should be admitted. </a:t>
            </a:r>
            <a:endParaRPr lang="en-IN" sz="2400" dirty="0" smtClean="0">
              <a:solidFill>
                <a:schemeClr val="tx1"/>
              </a:solidFill>
            </a:endParaRPr>
          </a:p>
        </p:txBody>
      </p:sp>
    </p:spTree>
    <p:extLst>
      <p:ext uri="{BB962C8B-B14F-4D97-AF65-F5344CB8AC3E}">
        <p14:creationId xmlns="" xmlns:p14="http://schemas.microsoft.com/office/powerpoint/2010/main" val="797915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MANAGEMENT</a:t>
            </a:r>
            <a:endParaRPr lang="en-US" dirty="0"/>
          </a:p>
        </p:txBody>
      </p:sp>
      <p:sp>
        <p:nvSpPr>
          <p:cNvPr id="3" name="Content Placeholder 2"/>
          <p:cNvSpPr>
            <a:spLocks noGrp="1"/>
          </p:cNvSpPr>
          <p:nvPr>
            <p:ph sz="quarter" idx="1"/>
          </p:nvPr>
        </p:nvSpPr>
        <p:spPr/>
        <p:txBody>
          <a:bodyPr>
            <a:normAutofit lnSpcReduction="10000"/>
          </a:bodyPr>
          <a:lstStyle/>
          <a:p>
            <a:pPr lvl="1">
              <a:buClr>
                <a:srgbClr val="002060"/>
              </a:buClr>
              <a:buFont typeface="Wingdings" pitchFamily="2" charset="2"/>
              <a:buChar char="v"/>
            </a:pPr>
            <a:r>
              <a:rPr lang="en-IN" sz="2400" dirty="0" smtClean="0"/>
              <a:t>Immediate attention</a:t>
            </a:r>
          </a:p>
          <a:p>
            <a:pPr marL="731520" lvl="1" indent="-457200">
              <a:buClr>
                <a:srgbClr val="002060"/>
              </a:buClr>
              <a:buAutoNum type="arabicParenBoth"/>
            </a:pPr>
            <a:r>
              <a:rPr lang="en-US" sz="2400" dirty="0" smtClean="0"/>
              <a:t>Amount of the blood loss — by noting the general condition, pallor, pulse rate and blood pressure </a:t>
            </a:r>
          </a:p>
          <a:p>
            <a:pPr marL="731520" lvl="1" indent="-457200">
              <a:buClr>
                <a:srgbClr val="002060"/>
              </a:buClr>
              <a:buAutoNum type="arabicParenBoth"/>
            </a:pPr>
            <a:r>
              <a:rPr lang="en-US" sz="2400" dirty="0" smtClean="0"/>
              <a:t>Blood samples are taken for group, cross matching and estimation of hemoglobin</a:t>
            </a:r>
          </a:p>
          <a:p>
            <a:pPr marL="731520" lvl="1" indent="-457200">
              <a:buClr>
                <a:srgbClr val="002060"/>
              </a:buClr>
              <a:buAutoNum type="arabicParenBoth"/>
            </a:pPr>
            <a:r>
              <a:rPr lang="en-US" sz="2400" dirty="0" smtClean="0"/>
              <a:t>A large-bore IV </a:t>
            </a:r>
            <a:r>
              <a:rPr lang="en-US" sz="2400" dirty="0" err="1" smtClean="0"/>
              <a:t>cannula</a:t>
            </a:r>
            <a:r>
              <a:rPr lang="en-US" sz="2400" dirty="0" smtClean="0"/>
              <a:t> is sited and an infusion of normal saline is started and compatible cross matched blood transfusion should be arranged</a:t>
            </a:r>
          </a:p>
          <a:p>
            <a:pPr marL="731520" lvl="1" indent="-457200">
              <a:buClr>
                <a:srgbClr val="002060"/>
              </a:buClr>
              <a:buAutoNum type="arabicParenBoth"/>
            </a:pPr>
            <a:r>
              <a:rPr lang="en-US" sz="2400" dirty="0" smtClean="0"/>
              <a:t>Gentle abdominal palpation to ascertain any uterine tenderness and auscultation to note the fetal heart rate </a:t>
            </a:r>
          </a:p>
          <a:p>
            <a:pPr marL="731520" lvl="1" indent="-457200">
              <a:buClr>
                <a:srgbClr val="002060"/>
              </a:buClr>
              <a:buAutoNum type="arabicParenBoth"/>
            </a:pPr>
            <a:r>
              <a:rPr lang="en-US" sz="2400" dirty="0" smtClean="0"/>
              <a:t>Inspection of the vulva to note the presence of any active bleeding. </a:t>
            </a:r>
            <a:endParaRPr lang="en-IN" sz="24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219200"/>
          </a:xfrm>
        </p:spPr>
        <p:txBody>
          <a:bodyPr>
            <a:normAutofit/>
          </a:bodyPr>
          <a:lstStyle/>
          <a:p>
            <a:endParaRPr lang="en-IN" dirty="0"/>
          </a:p>
        </p:txBody>
      </p:sp>
      <p:sp>
        <p:nvSpPr>
          <p:cNvPr id="3" name="Content Placeholder 2"/>
          <p:cNvSpPr>
            <a:spLocks noGrp="1"/>
          </p:cNvSpPr>
          <p:nvPr>
            <p:ph sz="quarter" idx="1"/>
          </p:nvPr>
        </p:nvSpPr>
        <p:spPr>
          <a:xfrm>
            <a:off x="914400" y="1600200"/>
            <a:ext cx="7543801" cy="4573694"/>
          </a:xfrm>
        </p:spPr>
        <p:txBody>
          <a:bodyPr>
            <a:normAutofit fontScale="70000" lnSpcReduction="20000"/>
          </a:bodyPr>
          <a:lstStyle/>
          <a:p>
            <a:pPr marL="0" indent="0">
              <a:buNone/>
            </a:pPr>
            <a:r>
              <a:rPr lang="en-IN" b="1" dirty="0"/>
              <a:t>Central objective</a:t>
            </a:r>
          </a:p>
          <a:p>
            <a:pPr marL="0" indent="0">
              <a:buNone/>
            </a:pPr>
            <a:r>
              <a:rPr lang="en-IN" dirty="0"/>
              <a:t>          At the end of teaching session the students will gain knowledge on </a:t>
            </a:r>
            <a:r>
              <a:rPr lang="en-IN" dirty="0" smtClean="0"/>
              <a:t>antepartum </a:t>
            </a:r>
            <a:r>
              <a:rPr lang="en-IN" dirty="0" err="1" smtClean="0"/>
              <a:t>hemorrhage</a:t>
            </a:r>
            <a:r>
              <a:rPr lang="en-IN" dirty="0" smtClean="0"/>
              <a:t> </a:t>
            </a:r>
            <a:r>
              <a:rPr lang="en-IN" dirty="0"/>
              <a:t>and able to apply this knowledge into practice with a positive attitude</a:t>
            </a:r>
          </a:p>
          <a:p>
            <a:pPr marL="0" indent="0">
              <a:buNone/>
            </a:pPr>
            <a:r>
              <a:rPr lang="en-IN" b="1" dirty="0"/>
              <a:t>Specific objectives</a:t>
            </a:r>
          </a:p>
          <a:p>
            <a:pPr marL="285750" indent="-285750">
              <a:buFont typeface="Arial" pitchFamily="34" charset="0"/>
              <a:buChar char="•"/>
            </a:pPr>
            <a:r>
              <a:rPr lang="en-IN" dirty="0"/>
              <a:t>The students will be able to </a:t>
            </a:r>
          </a:p>
          <a:p>
            <a:pPr>
              <a:buFont typeface="Arial" pitchFamily="34" charset="0"/>
              <a:buChar char="•"/>
            </a:pPr>
            <a:r>
              <a:rPr lang="en-IN" dirty="0"/>
              <a:t>Define </a:t>
            </a:r>
            <a:r>
              <a:rPr lang="en-IN" dirty="0" err="1" smtClean="0"/>
              <a:t>antepartum</a:t>
            </a:r>
            <a:r>
              <a:rPr lang="en-IN" dirty="0" smtClean="0"/>
              <a:t> haemorrhage</a:t>
            </a:r>
            <a:endParaRPr lang="en-IN" dirty="0"/>
          </a:p>
          <a:p>
            <a:pPr>
              <a:buFont typeface="Arial" pitchFamily="34" charset="0"/>
              <a:buChar char="•"/>
            </a:pPr>
            <a:r>
              <a:rPr lang="en-IN" dirty="0"/>
              <a:t>Identify </a:t>
            </a:r>
            <a:r>
              <a:rPr lang="en-IN" dirty="0" smtClean="0"/>
              <a:t>causes </a:t>
            </a:r>
            <a:endParaRPr lang="en-IN" dirty="0"/>
          </a:p>
          <a:p>
            <a:pPr>
              <a:buFont typeface="Arial" pitchFamily="34" charset="0"/>
              <a:buChar char="•"/>
            </a:pPr>
            <a:r>
              <a:rPr lang="en-IN" dirty="0" smtClean="0"/>
              <a:t>Describe types of placenta previa</a:t>
            </a:r>
          </a:p>
          <a:p>
            <a:pPr>
              <a:buFont typeface="Arial" pitchFamily="34" charset="0"/>
              <a:buChar char="•"/>
            </a:pPr>
            <a:r>
              <a:rPr lang="en-IN" dirty="0" smtClean="0"/>
              <a:t>List down complications of placenta previa</a:t>
            </a:r>
            <a:endParaRPr lang="en-IN" dirty="0"/>
          </a:p>
          <a:p>
            <a:pPr>
              <a:buFont typeface="Arial" pitchFamily="34" charset="0"/>
              <a:buChar char="•"/>
            </a:pPr>
            <a:r>
              <a:rPr lang="en-IN" dirty="0" smtClean="0"/>
              <a:t>Define </a:t>
            </a:r>
            <a:r>
              <a:rPr lang="en-IN" dirty="0" err="1" smtClean="0"/>
              <a:t>abruptio</a:t>
            </a:r>
            <a:r>
              <a:rPr lang="en-IN" dirty="0" smtClean="0"/>
              <a:t> placenta</a:t>
            </a:r>
            <a:endParaRPr lang="en-IN" dirty="0"/>
          </a:p>
          <a:p>
            <a:pPr>
              <a:buFont typeface="Arial" pitchFamily="34" charset="0"/>
              <a:buChar char="•"/>
            </a:pPr>
            <a:r>
              <a:rPr lang="en-IN" dirty="0" smtClean="0"/>
              <a:t>Explain causes</a:t>
            </a:r>
          </a:p>
          <a:p>
            <a:pPr>
              <a:buFont typeface="Arial" pitchFamily="34" charset="0"/>
              <a:buChar char="•"/>
            </a:pPr>
            <a:r>
              <a:rPr lang="en-IN" dirty="0" smtClean="0"/>
              <a:t>Describe clinical </a:t>
            </a:r>
            <a:r>
              <a:rPr lang="en-IN" dirty="0"/>
              <a:t>features and </a:t>
            </a:r>
            <a:r>
              <a:rPr lang="en-IN" dirty="0" smtClean="0"/>
              <a:t>complications of </a:t>
            </a:r>
            <a:r>
              <a:rPr lang="en-IN" dirty="0" err="1" smtClean="0"/>
              <a:t>abruptio</a:t>
            </a:r>
            <a:r>
              <a:rPr lang="en-IN" dirty="0" smtClean="0"/>
              <a:t> placenta</a:t>
            </a:r>
          </a:p>
          <a:p>
            <a:pPr>
              <a:buFont typeface="Arial" pitchFamily="34" charset="0"/>
              <a:buChar char="•"/>
            </a:pPr>
            <a:r>
              <a:rPr lang="en-IN" dirty="0" smtClean="0"/>
              <a:t>Describe management of </a:t>
            </a:r>
            <a:r>
              <a:rPr lang="en-IN" dirty="0" err="1" smtClean="0"/>
              <a:t>abruptio</a:t>
            </a:r>
            <a:r>
              <a:rPr lang="en-IN" dirty="0" smtClean="0"/>
              <a:t> placenta</a:t>
            </a:r>
            <a:endParaRPr lang="en-IN" dirty="0"/>
          </a:p>
          <a:p>
            <a:endParaRPr lang="en-IN" dirty="0"/>
          </a:p>
        </p:txBody>
      </p:sp>
    </p:spTree>
    <p:extLst>
      <p:ext uri="{BB962C8B-B14F-4D97-AF65-F5344CB8AC3E}">
        <p14:creationId xmlns="" xmlns:p14="http://schemas.microsoft.com/office/powerpoint/2010/main" val="569241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Vital prerequisites: </a:t>
            </a:r>
          </a:p>
          <a:p>
            <a:pPr marL="514350" indent="-514350">
              <a:buAutoNum type="arabicParenBoth"/>
            </a:pPr>
            <a:r>
              <a:rPr lang="en-US" dirty="0" smtClean="0"/>
              <a:t>Availability of blood for transfusion whenever required</a:t>
            </a:r>
          </a:p>
          <a:p>
            <a:pPr marL="514350" indent="-514350">
              <a:buAutoNum type="arabicParenBoth"/>
            </a:pPr>
            <a:r>
              <a:rPr lang="en-US" dirty="0" smtClean="0"/>
              <a:t>Facilities for cesarean section should be available throughout 24 hours</a:t>
            </a:r>
          </a:p>
          <a:p>
            <a:endParaRPr lang="en-US" dirty="0" smtClean="0"/>
          </a:p>
          <a:p>
            <a:r>
              <a:rPr lang="en-US" dirty="0" smtClean="0"/>
              <a:t>Selection of cases</a:t>
            </a:r>
          </a:p>
          <a:p>
            <a:pPr lvl="1">
              <a:buClr>
                <a:schemeClr val="tx1"/>
              </a:buClr>
              <a:buFont typeface="Wingdings" pitchFamily="2" charset="2"/>
              <a:buChar char="v"/>
            </a:pPr>
            <a:r>
              <a:rPr lang="en-US" dirty="0" smtClean="0"/>
              <a:t>Mother is in good health status (hemoglobin &gt; 10 g%; </a:t>
            </a:r>
            <a:r>
              <a:rPr lang="en-US" dirty="0" err="1" smtClean="0"/>
              <a:t>hematocrit</a:t>
            </a:r>
            <a:r>
              <a:rPr lang="en-US" dirty="0" smtClean="0"/>
              <a:t> &gt; 30%)</a:t>
            </a:r>
          </a:p>
          <a:p>
            <a:pPr lvl="1">
              <a:buClr>
                <a:schemeClr val="tx1"/>
              </a:buClr>
              <a:buFont typeface="Wingdings" pitchFamily="2" charset="2"/>
              <a:buChar char="v"/>
            </a:pPr>
            <a:r>
              <a:rPr lang="en-US" dirty="0" smtClean="0"/>
              <a:t>Duration of pregnancy is less than 37 weeks</a:t>
            </a:r>
          </a:p>
          <a:p>
            <a:pPr lvl="1">
              <a:buClr>
                <a:schemeClr val="tx1"/>
              </a:buClr>
              <a:buFont typeface="Wingdings" pitchFamily="2" charset="2"/>
              <a:buChar char="v"/>
            </a:pPr>
            <a:r>
              <a:rPr lang="en-US" dirty="0" smtClean="0"/>
              <a:t>Active vaginal bleeding is absent</a:t>
            </a:r>
          </a:p>
          <a:p>
            <a:pPr lvl="1">
              <a:buClr>
                <a:schemeClr val="tx1"/>
              </a:buClr>
              <a:buFont typeface="Wingdings" pitchFamily="2" charset="2"/>
              <a:buChar char="v"/>
            </a:pPr>
            <a:r>
              <a:rPr lang="en-US" dirty="0" smtClean="0"/>
              <a:t>Fetal well being is assured (USG).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EXPECTANT MANAGEMENT</a:t>
            </a:r>
            <a:endParaRPr lang="en-IN" dirty="0"/>
          </a:p>
        </p:txBody>
      </p:sp>
      <p:sp>
        <p:nvSpPr>
          <p:cNvPr id="3" name="Content Placeholder 2"/>
          <p:cNvSpPr>
            <a:spLocks noGrp="1"/>
          </p:cNvSpPr>
          <p:nvPr>
            <p:ph sz="quarter" idx="1"/>
          </p:nvPr>
        </p:nvSpPr>
        <p:spPr>
          <a:xfrm>
            <a:off x="301752" y="1527048"/>
            <a:ext cx="8503920" cy="5330952"/>
          </a:xfrm>
        </p:spPr>
        <p:txBody>
          <a:bodyPr>
            <a:normAutofit fontScale="85000" lnSpcReduction="20000"/>
          </a:bodyPr>
          <a:lstStyle/>
          <a:p>
            <a:pPr marL="514350" indent="-514350">
              <a:buFont typeface="+mj-lt"/>
              <a:buAutoNum type="arabicPeriod"/>
            </a:pPr>
            <a:r>
              <a:rPr lang="en-US" sz="2600" dirty="0" smtClean="0"/>
              <a:t>Bed rest with bathroom privileges</a:t>
            </a:r>
          </a:p>
          <a:p>
            <a:pPr marL="514350" indent="-514350">
              <a:buFont typeface="+mj-lt"/>
              <a:buAutoNum type="arabicPeriod"/>
            </a:pPr>
            <a:r>
              <a:rPr lang="en-US" sz="2600" dirty="0" smtClean="0"/>
              <a:t>Investigations—like hemoglobin estimation, blood grouping and urine for protein are done</a:t>
            </a:r>
          </a:p>
          <a:p>
            <a:pPr marL="514350" indent="-514350">
              <a:buFont typeface="+mj-lt"/>
              <a:buAutoNum type="arabicPeriod"/>
            </a:pPr>
            <a:r>
              <a:rPr lang="en-US" sz="2600" dirty="0" smtClean="0"/>
              <a:t>Periodic inspection of the </a:t>
            </a:r>
            <a:r>
              <a:rPr lang="en-US" sz="2600" dirty="0" err="1" smtClean="0"/>
              <a:t>vulval</a:t>
            </a:r>
            <a:r>
              <a:rPr lang="en-US" sz="2600" dirty="0" smtClean="0"/>
              <a:t> pads and fetal surveillance with USG at interval of 2–3 weeks </a:t>
            </a:r>
          </a:p>
          <a:p>
            <a:pPr marL="514350" indent="-514350">
              <a:buFont typeface="+mj-lt"/>
              <a:buAutoNum type="arabicPeriod"/>
            </a:pPr>
            <a:r>
              <a:rPr lang="en-US" sz="2600" dirty="0" smtClean="0"/>
              <a:t>Supplementary </a:t>
            </a:r>
            <a:r>
              <a:rPr lang="en-US" sz="2600" dirty="0" err="1" smtClean="0"/>
              <a:t>hematinics</a:t>
            </a:r>
            <a:r>
              <a:rPr lang="en-US" sz="2600" dirty="0" smtClean="0"/>
              <a:t> should be given and the blood loss is replaced by adequate cross matched blood transfusion, if the patient is anemic</a:t>
            </a:r>
          </a:p>
          <a:p>
            <a:pPr marL="514350" indent="-514350">
              <a:buFont typeface="+mj-lt"/>
              <a:buAutoNum type="arabicPeriod"/>
            </a:pPr>
            <a:r>
              <a:rPr lang="en-US" sz="2600" dirty="0" smtClean="0"/>
              <a:t>When the patient is allowed out of the bed (2-3 days after the bleeding stops), a gentle speculum (Cusco’s) examination is made to exclude local cervical and vaginal lesions for bleeding. </a:t>
            </a:r>
          </a:p>
          <a:p>
            <a:pPr marL="514350" indent="-514350">
              <a:buFont typeface="+mj-lt"/>
              <a:buAutoNum type="arabicPeriod"/>
            </a:pPr>
            <a:r>
              <a:rPr lang="en-US" sz="2600" dirty="0" smtClean="0"/>
              <a:t>Use of </a:t>
            </a:r>
            <a:r>
              <a:rPr lang="en-US" sz="2600" dirty="0" err="1" smtClean="0"/>
              <a:t>tocolysis</a:t>
            </a:r>
            <a:r>
              <a:rPr lang="en-US" sz="2600" dirty="0" smtClean="0"/>
              <a:t> (magnesium sulfate) can be done if vaginal bleeding is associated with uterine contractions</a:t>
            </a:r>
          </a:p>
          <a:p>
            <a:pPr marL="514350" indent="-514350">
              <a:buFont typeface="+mj-lt"/>
              <a:buAutoNum type="arabicPeriod"/>
            </a:pPr>
            <a:r>
              <a:rPr lang="en-US" sz="2600" dirty="0" smtClean="0"/>
              <a:t>Use of cervical </a:t>
            </a:r>
            <a:r>
              <a:rPr lang="en-US" sz="2600" dirty="0" err="1" smtClean="0"/>
              <a:t>circlage</a:t>
            </a:r>
            <a:r>
              <a:rPr lang="en-US" sz="2600" dirty="0" smtClean="0"/>
              <a:t> to reduce bleeding and to prolong pregnancy is not helpful</a:t>
            </a:r>
          </a:p>
          <a:p>
            <a:pPr marL="514350" indent="-514350">
              <a:buFont typeface="+mj-lt"/>
              <a:buAutoNum type="arabicPeriod"/>
            </a:pPr>
            <a:r>
              <a:rPr lang="en-US" sz="2600" dirty="0" err="1" smtClean="0"/>
              <a:t>Rh</a:t>
            </a:r>
            <a:r>
              <a:rPr lang="en-US" sz="2600" dirty="0" smtClean="0"/>
              <a:t> </a:t>
            </a:r>
            <a:r>
              <a:rPr lang="en-US" sz="2600" dirty="0" err="1" smtClean="0"/>
              <a:t>immunoglobin</a:t>
            </a:r>
            <a:r>
              <a:rPr lang="en-US" sz="2600" dirty="0" smtClean="0"/>
              <a:t> should be given to all </a:t>
            </a:r>
            <a:r>
              <a:rPr lang="en-US" sz="2600" dirty="0" err="1" smtClean="0"/>
              <a:t>Rh</a:t>
            </a:r>
            <a:r>
              <a:rPr lang="en-US" sz="2600" dirty="0" smtClean="0"/>
              <a:t> negative (</a:t>
            </a:r>
            <a:r>
              <a:rPr lang="en-US" sz="2600" dirty="0" err="1" smtClean="0"/>
              <a:t>unsensitized</a:t>
            </a:r>
            <a:r>
              <a:rPr lang="en-US" sz="2600" dirty="0" smtClean="0"/>
              <a:t>) women. </a:t>
            </a:r>
          </a:p>
          <a:p>
            <a:pPr marL="274320" lvl="1" indent="0">
              <a:buNone/>
            </a:pPr>
            <a:endParaRPr lang="en-IN" sz="2400" dirty="0"/>
          </a:p>
          <a:p>
            <a:pPr marL="274320" lvl="1" indent="0">
              <a:buNone/>
            </a:pPr>
            <a:endParaRPr lang="en-IN" sz="2400" dirty="0" smtClean="0"/>
          </a:p>
          <a:p>
            <a:pPr lvl="1"/>
            <a:endParaRPr lang="en-IN" sz="2400" dirty="0" smtClean="0"/>
          </a:p>
          <a:p>
            <a:endParaRPr lang="en-IN" dirty="0"/>
          </a:p>
          <a:p>
            <a:endParaRPr lang="en-IN" dirty="0"/>
          </a:p>
        </p:txBody>
      </p:sp>
    </p:spTree>
    <p:extLst>
      <p:ext uri="{BB962C8B-B14F-4D97-AF65-F5344CB8AC3E}">
        <p14:creationId xmlns="" xmlns:p14="http://schemas.microsoft.com/office/powerpoint/2010/main" val="1498297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Hospital setting is ideal. </a:t>
            </a:r>
          </a:p>
          <a:p>
            <a:r>
              <a:rPr lang="en-US" dirty="0" smtClean="0"/>
              <a:t>Termination of the expectant treatment:  The expectant treatment is carried up to 37 weeks of pregnancy. By this time, the baby becomes sufficiently mature. </a:t>
            </a:r>
          </a:p>
          <a:p>
            <a:r>
              <a:rPr lang="en-US" dirty="0" smtClean="0"/>
              <a:t>Steroid therapy is indicated when the duration of pregnancy is less than 34 weeks. </a:t>
            </a:r>
            <a:r>
              <a:rPr lang="en-US" dirty="0" err="1" smtClean="0"/>
              <a:t>Betamethasone</a:t>
            </a:r>
            <a:r>
              <a:rPr lang="en-US" dirty="0" smtClean="0"/>
              <a:t> reduces the risk of respiratory distress of the new born when preterm delivery is considered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lnSpcReduction="10000"/>
          </a:bodyPr>
          <a:lstStyle/>
          <a:p>
            <a:r>
              <a:rPr lang="en-IN" sz="2800" dirty="0"/>
              <a:t>Active </a:t>
            </a:r>
            <a:r>
              <a:rPr lang="en-IN" sz="2800" dirty="0" smtClean="0"/>
              <a:t>management</a:t>
            </a:r>
          </a:p>
          <a:p>
            <a:pPr lvl="2"/>
            <a:r>
              <a:rPr lang="en-IN" sz="2100" dirty="0" smtClean="0"/>
              <a:t>Bleeding occurs at or after 37 weeks</a:t>
            </a:r>
          </a:p>
          <a:p>
            <a:pPr lvl="2"/>
            <a:r>
              <a:rPr lang="en-IN" sz="2100" dirty="0" smtClean="0"/>
              <a:t>Patient in labour</a:t>
            </a:r>
          </a:p>
          <a:p>
            <a:pPr lvl="2"/>
            <a:r>
              <a:rPr lang="en-IN" sz="2100" dirty="0" smtClean="0"/>
              <a:t>Bleeding is continuing</a:t>
            </a:r>
          </a:p>
          <a:p>
            <a:pPr lvl="2"/>
            <a:r>
              <a:rPr lang="en-IN" sz="2100" dirty="0" smtClean="0"/>
              <a:t>Baby is dead</a:t>
            </a:r>
            <a:endParaRPr lang="en-IN" sz="2100" dirty="0"/>
          </a:p>
          <a:p>
            <a:r>
              <a:rPr lang="en-IN" sz="2800" dirty="0" err="1" smtClean="0"/>
              <a:t>Cesarean</a:t>
            </a:r>
            <a:r>
              <a:rPr lang="en-IN" sz="2800" dirty="0" smtClean="0"/>
              <a:t> section- </a:t>
            </a:r>
            <a:r>
              <a:rPr lang="en-IN" sz="2800" dirty="0" err="1" smtClean="0"/>
              <a:t>i</a:t>
            </a:r>
            <a:r>
              <a:rPr lang="en-US" sz="2800" dirty="0" smtClean="0"/>
              <a:t>s done for all women with </a:t>
            </a:r>
            <a:r>
              <a:rPr lang="en-US" sz="2800" dirty="0" err="1" smtClean="0"/>
              <a:t>sonographic</a:t>
            </a:r>
            <a:r>
              <a:rPr lang="en-US" sz="2800" dirty="0" smtClean="0"/>
              <a:t> evidence of placenta </a:t>
            </a:r>
            <a:r>
              <a:rPr lang="en-US" sz="2800" dirty="0" err="1" smtClean="0"/>
              <a:t>previa</a:t>
            </a:r>
            <a:r>
              <a:rPr lang="en-US" sz="2800" dirty="0" smtClean="0"/>
              <a:t> where placental edge is within 2 cm from the internal </a:t>
            </a:r>
            <a:r>
              <a:rPr lang="en-US" sz="2800" dirty="0" err="1" smtClean="0"/>
              <a:t>os</a:t>
            </a:r>
            <a:r>
              <a:rPr lang="en-US" sz="2800" dirty="0" smtClean="0"/>
              <a:t>. It is especially indicated if it is posterior or thick</a:t>
            </a:r>
            <a:endParaRPr lang="en-IN" sz="2800" dirty="0" smtClean="0"/>
          </a:p>
          <a:p>
            <a:r>
              <a:rPr lang="en-IN" sz="2800" dirty="0" smtClean="0"/>
              <a:t>Vaginal examination - Placental </a:t>
            </a:r>
            <a:r>
              <a:rPr lang="en-IN" sz="2800" dirty="0"/>
              <a:t>edge is 2-3 cm away from internal </a:t>
            </a:r>
            <a:r>
              <a:rPr lang="en-IN" sz="2800" dirty="0" err="1"/>
              <a:t>os</a:t>
            </a:r>
            <a:endParaRPr lang="en-IN" sz="2800" dirty="0"/>
          </a:p>
          <a:p>
            <a:endParaRPr lang="en-IN" sz="2800" dirty="0"/>
          </a:p>
          <a:p>
            <a:endParaRPr lang="en-IN" dirty="0"/>
          </a:p>
        </p:txBody>
      </p:sp>
    </p:spTree>
    <p:extLst>
      <p:ext uri="{BB962C8B-B14F-4D97-AF65-F5344CB8AC3E}">
        <p14:creationId xmlns="" xmlns:p14="http://schemas.microsoft.com/office/powerpoint/2010/main" val="1394881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REMARKS ON CESAREAN SECTION</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The operation should be performed by a senior obstetrician with the help of an experienced senior anesthetist</a:t>
            </a:r>
          </a:p>
          <a:p>
            <a:r>
              <a:rPr lang="en-US" dirty="0" smtClean="0"/>
              <a:t>Choice of anesthesia must be made by the anesthetist. Regional blockage may be used</a:t>
            </a:r>
          </a:p>
          <a:p>
            <a:r>
              <a:rPr lang="en-US" dirty="0" smtClean="0"/>
              <a:t>If the patient is in shock state and the bleeding continues, the operation has to be performed immediately along with restorative measures. If, however,  bleeding ceases, the operation may be deferred till the general condition improves with restorative measures</a:t>
            </a:r>
          </a:p>
          <a:p>
            <a:r>
              <a:rPr lang="en-US" dirty="0" smtClean="0"/>
              <a:t>Low transverse  abdominal incision is to be avoided. Instead,  an </a:t>
            </a:r>
            <a:r>
              <a:rPr lang="en-US" dirty="0" err="1" smtClean="0"/>
              <a:t>infraumbilical</a:t>
            </a:r>
            <a:r>
              <a:rPr lang="en-US" dirty="0" smtClean="0"/>
              <a:t> longitudinal incision is preferred which not only saves time but also facilitates the classical operation if it seems necessary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during vaginal delivery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(1) All possible steps should be taken to restore the blood volume </a:t>
            </a:r>
          </a:p>
          <a:p>
            <a:r>
              <a:rPr lang="en-US" dirty="0" smtClean="0"/>
              <a:t>(2) </a:t>
            </a:r>
            <a:r>
              <a:rPr lang="en-US" dirty="0" err="1" smtClean="0"/>
              <a:t>Methergin</a:t>
            </a:r>
            <a:r>
              <a:rPr lang="en-US" dirty="0" smtClean="0"/>
              <a:t> 0.2 mg should be given intravenously with the delivery of anterior shoulder to prevent blood loss in third stage </a:t>
            </a:r>
          </a:p>
          <a:p>
            <a:r>
              <a:rPr lang="en-US" dirty="0" smtClean="0"/>
              <a:t>(3) Proper examination of the cervix should be done soon following delivery to detect any evidences of tear</a:t>
            </a:r>
          </a:p>
          <a:p>
            <a:r>
              <a:rPr lang="en-US" dirty="0" smtClean="0"/>
              <a:t>(4) Baby’s blood hemoglobin level is to be checked and if necessary arrangements are to be made for blood transfusion.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srcRect l="31040" r="1625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sz="quarter" idx="1"/>
          </p:nvPr>
        </p:nvSpPr>
        <p:spPr/>
        <p:txBody>
          <a:bodyPr/>
          <a:lstStyle/>
          <a:p>
            <a:r>
              <a:rPr lang="en-US" dirty="0" smtClean="0"/>
              <a:t>MATERNAL: There has been a substantial reduction of maternal deaths in placenta </a:t>
            </a:r>
            <a:r>
              <a:rPr lang="en-US" dirty="0" err="1" smtClean="0"/>
              <a:t>previa</a:t>
            </a:r>
            <a:r>
              <a:rPr lang="en-US" dirty="0" smtClean="0"/>
              <a:t> throughout the globe. </a:t>
            </a:r>
          </a:p>
          <a:p>
            <a:r>
              <a:rPr lang="en-US" dirty="0" smtClean="0"/>
              <a:t>FETAL: The reduction in </a:t>
            </a:r>
            <a:r>
              <a:rPr lang="en-US" dirty="0" err="1" smtClean="0"/>
              <a:t>perinatal</a:t>
            </a:r>
            <a:r>
              <a:rPr lang="en-US" dirty="0" smtClean="0"/>
              <a:t> deaths is principally due to judicious extension of expectant treatment thereby reducing the loss from prematurity, liberal use of cesarean section which greatly lessens the loss from hypoxia and improvement in the neonatal care unit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tx1"/>
                </a:solidFill>
              </a:rPr>
              <a:t>NURSING MANAGEMENT </a:t>
            </a:r>
            <a:endParaRPr lang="en-IN" dirty="0">
              <a:solidFill>
                <a:schemeClr val="tx1"/>
              </a:solidFill>
            </a:endParaRPr>
          </a:p>
        </p:txBody>
      </p:sp>
      <p:sp>
        <p:nvSpPr>
          <p:cNvPr id="3" name="Content Placeholder 2"/>
          <p:cNvSpPr>
            <a:spLocks noGrp="1"/>
          </p:cNvSpPr>
          <p:nvPr>
            <p:ph sz="quarter" idx="1"/>
          </p:nvPr>
        </p:nvSpPr>
        <p:spPr/>
        <p:txBody>
          <a:bodyPr/>
          <a:lstStyle/>
          <a:p>
            <a:r>
              <a:rPr lang="en-IN" dirty="0" smtClean="0"/>
              <a:t>Earlier diagnosis</a:t>
            </a:r>
          </a:p>
          <a:p>
            <a:r>
              <a:rPr lang="en-IN" dirty="0" smtClean="0"/>
              <a:t>Assessment with gentle </a:t>
            </a:r>
            <a:r>
              <a:rPr lang="en-IN" dirty="0" err="1" smtClean="0"/>
              <a:t>paplapation</a:t>
            </a:r>
            <a:r>
              <a:rPr lang="en-IN" dirty="0" smtClean="0"/>
              <a:t> on abdomen</a:t>
            </a:r>
          </a:p>
          <a:p>
            <a:r>
              <a:rPr lang="en-IN" dirty="0" smtClean="0"/>
              <a:t>Rest</a:t>
            </a:r>
          </a:p>
          <a:p>
            <a:r>
              <a:rPr lang="en-IN" dirty="0" smtClean="0"/>
              <a:t>Advise for management in home</a:t>
            </a:r>
          </a:p>
          <a:p>
            <a:r>
              <a:rPr lang="en-IN" dirty="0" smtClean="0"/>
              <a:t>Early </a:t>
            </a:r>
            <a:r>
              <a:rPr lang="en-IN" dirty="0" err="1" smtClean="0"/>
              <a:t>interrvention</a:t>
            </a:r>
            <a:endParaRPr lang="en-IN" dirty="0" smtClean="0"/>
          </a:p>
          <a:p>
            <a:r>
              <a:rPr lang="en-IN" dirty="0" smtClean="0"/>
              <a:t>Periodical check up</a:t>
            </a:r>
          </a:p>
          <a:p>
            <a:r>
              <a:rPr lang="en-IN" dirty="0" smtClean="0"/>
              <a:t>Continuous </a:t>
            </a:r>
            <a:r>
              <a:rPr lang="en-IN" dirty="0" err="1" smtClean="0"/>
              <a:t>fetal</a:t>
            </a:r>
            <a:r>
              <a:rPr lang="en-IN" dirty="0" smtClean="0"/>
              <a:t> movement monitoring</a:t>
            </a:r>
          </a:p>
          <a:p>
            <a:r>
              <a:rPr lang="en-IN" dirty="0" smtClean="0"/>
              <a:t>Support to mother and family</a:t>
            </a:r>
          </a:p>
          <a:p>
            <a:r>
              <a:rPr lang="en-IN" dirty="0" smtClean="0"/>
              <a:t>Counselling </a:t>
            </a:r>
          </a:p>
          <a:p>
            <a:endParaRPr lang="en-IN" dirty="0" smtClean="0"/>
          </a:p>
          <a:p>
            <a:endParaRPr lang="en-IN" dirty="0"/>
          </a:p>
        </p:txBody>
      </p:sp>
    </p:spTree>
    <p:extLst>
      <p:ext uri="{BB962C8B-B14F-4D97-AF65-F5344CB8AC3E}">
        <p14:creationId xmlns="" xmlns:p14="http://schemas.microsoft.com/office/powerpoint/2010/main" val="3172724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2957"/>
            <a:ext cx="8991600" cy="946244"/>
          </a:xfrm>
        </p:spPr>
        <p:txBody>
          <a:bodyPr>
            <a:noAutofit/>
          </a:bodyPr>
          <a:lstStyle/>
          <a:p>
            <a:r>
              <a:rPr lang="en-US" sz="3600" dirty="0"/>
              <a:t>ABRUPTIO </a:t>
            </a:r>
            <a:r>
              <a:rPr lang="en-US" sz="3600" dirty="0" smtClean="0"/>
              <a:t>PLACENTA/ </a:t>
            </a:r>
            <a:r>
              <a:rPr lang="en-US" sz="2400" dirty="0" smtClean="0"/>
              <a:t>ACCIDENTAL HEMORRHAGE/ PREMATURE SEPARATION OF PLACENTA</a:t>
            </a:r>
            <a:endParaRPr lang="en-IN" sz="2400" dirty="0"/>
          </a:p>
        </p:txBody>
      </p:sp>
      <p:sp>
        <p:nvSpPr>
          <p:cNvPr id="3" name="Content Placeholder 2"/>
          <p:cNvSpPr>
            <a:spLocks noGrp="1"/>
          </p:cNvSpPr>
          <p:nvPr>
            <p:ph sz="quarter" idx="1"/>
          </p:nvPr>
        </p:nvSpPr>
        <p:spPr/>
        <p:txBody>
          <a:bodyPr>
            <a:normAutofit/>
          </a:bodyPr>
          <a:lstStyle/>
          <a:p>
            <a:r>
              <a:rPr lang="en-IN" sz="3600" dirty="0" smtClean="0"/>
              <a:t>It is a form of APH where the bleeding occurs due to premature separation of a normally situated placenta.</a:t>
            </a:r>
          </a:p>
          <a:p>
            <a:endParaRPr lang="en-IN" sz="3200" dirty="0"/>
          </a:p>
          <a:p>
            <a:r>
              <a:rPr lang="en-IN" sz="3200" dirty="0" smtClean="0"/>
              <a:t>INCIDENCE –</a:t>
            </a:r>
          </a:p>
          <a:p>
            <a:pPr lvl="1">
              <a:buFont typeface="Courier New" panose="02070309020205020404" pitchFamily="49" charset="0"/>
              <a:buChar char="o"/>
            </a:pPr>
            <a:r>
              <a:rPr lang="en-IN" sz="3000" dirty="0" smtClean="0"/>
              <a:t> I in 200 delivery</a:t>
            </a:r>
          </a:p>
          <a:p>
            <a:pPr lvl="1">
              <a:buFont typeface="Courier New" panose="02070309020205020404" pitchFamily="49" charset="0"/>
              <a:buChar char="o"/>
            </a:pPr>
            <a:r>
              <a:rPr lang="en-IN" sz="3000" dirty="0" smtClean="0"/>
              <a:t>Perinatal mortality is 15-20% </a:t>
            </a:r>
          </a:p>
          <a:p>
            <a:pPr lvl="1">
              <a:buFont typeface="Courier New" panose="02070309020205020404" pitchFamily="49" charset="0"/>
              <a:buChar char="o"/>
            </a:pPr>
            <a:r>
              <a:rPr lang="en-IN" sz="3000" dirty="0" smtClean="0"/>
              <a:t>Maternal mortality is 2 – 5%</a:t>
            </a:r>
            <a:endParaRPr lang="en-IN" sz="3000" dirty="0"/>
          </a:p>
        </p:txBody>
      </p:sp>
    </p:spTree>
    <p:extLst>
      <p:ext uri="{BB962C8B-B14F-4D97-AF65-F5344CB8AC3E}">
        <p14:creationId xmlns="" xmlns:p14="http://schemas.microsoft.com/office/powerpoint/2010/main" val="63415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DEFINITION</a:t>
            </a:r>
            <a:endParaRPr lang="en-IN" dirty="0"/>
          </a:p>
        </p:txBody>
      </p:sp>
      <p:sp>
        <p:nvSpPr>
          <p:cNvPr id="3" name="Content Placeholder 2"/>
          <p:cNvSpPr>
            <a:spLocks noGrp="1"/>
          </p:cNvSpPr>
          <p:nvPr>
            <p:ph sz="quarter" idx="1"/>
          </p:nvPr>
        </p:nvSpPr>
        <p:spPr/>
        <p:txBody>
          <a:bodyPr>
            <a:normAutofit/>
          </a:bodyPr>
          <a:lstStyle/>
          <a:p>
            <a:pPr algn="just"/>
            <a:r>
              <a:rPr lang="en-IN" sz="2800" dirty="0" smtClean="0"/>
              <a:t>Antepartum haemorrhage is defined as bleeding from or into the genital tract after 28</a:t>
            </a:r>
            <a:r>
              <a:rPr lang="en-IN" sz="2800" baseline="30000" dirty="0" smtClean="0"/>
              <a:t>th</a:t>
            </a:r>
            <a:r>
              <a:rPr lang="en-IN" sz="2800" dirty="0" smtClean="0"/>
              <a:t> week of pregnancy and  before the birth of the baby .</a:t>
            </a:r>
          </a:p>
          <a:p>
            <a:pPr algn="just"/>
            <a:endParaRPr lang="en-IN" sz="2800" dirty="0"/>
          </a:p>
          <a:p>
            <a:pPr algn="just"/>
            <a:r>
              <a:rPr lang="en-IN" sz="2300" dirty="0" smtClean="0"/>
              <a:t>Incidence is 3 % among hospital deliveries</a:t>
            </a:r>
            <a:endParaRPr lang="en-IN" sz="2300" dirty="0"/>
          </a:p>
        </p:txBody>
      </p:sp>
    </p:spTree>
    <p:extLst>
      <p:ext uri="{BB962C8B-B14F-4D97-AF65-F5344CB8AC3E}">
        <p14:creationId xmlns="" xmlns:p14="http://schemas.microsoft.com/office/powerpoint/2010/main" val="1166406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ABRUPTIO PLACENTA - TYPES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CONCEALED </a:t>
            </a:r>
            <a:r>
              <a:rPr lang="en-US" dirty="0" smtClean="0"/>
              <a:t>           REVEALED                       MIXED</a:t>
            </a:r>
            <a:endParaRPr lang="en-US" dirty="0"/>
          </a:p>
        </p:txBody>
      </p:sp>
      <p:sp>
        <p:nvSpPr>
          <p:cNvPr id="1026" name="AutoShape 2" descr="data:image/jpeg;base64,/9j/4AAQSkZJRgABAQAAAQABAAD/2wCEAAkGBxQSEhMTEhMWFhUXGRgYGBcXFxgdGhoWHRkdGyAdGB0aHCggGhslHRgaITEhJSksLi4uFyA3ODMtNygtLisBCgoKDg0OGhAQGy8kHyQ2NC80MDc3LDcvLC0sNSwuNTQyNDAsLywrNjQ0NCwsLCwsLywsLC8vKyssLyw3LDQsLP/AABEIAJoBQAMBIgACEQEDEQH/xAAbAAACAwEBAQAAAAAAAAAAAAAABQMEBgIBB//EAEEQAAICAAQFAQUGAwUIAgMAAAECAxEABBIhBRMiMUFRBjJhcYEUIzNCUpFicqEkQ1OCsQc0Y3OSosHC0eEVsrP/xAAaAQEAAwEBAQAAAAAAAAAAAAAAAQIDBQQG/8QAKBEBAAICAQMCBQUAAAAAAAAAAAECAxEEEiFBMVEFE2Gx0TJxgaHB/9oADAMBAAIRAxEAPwD7jgwYMAYMcyOFBZiAACSSaAA7knwMZfiPFWlQyGQ5fJ/4gsTT32EQ7op8EAs17ae5BvnONxo5iXVLMACYohqYA9i++lAa2LEXhTxHiUqkfaMzBk1PaNKlma9gQWFA34CN88ZjP8Vl5XKyoGSidgi6dJkLyMBzJGOymyTVkmt28YmTgyRg6R395mJL6htcjNbG6IOq+w8qdcRO2mTFbHrqjS9JxTLUWL56bT7xMjR7UTZGpBVAm6qhjxOL5U1qjzUV7rrzQQsvhlVsxqKnwa3wjnQyTrEoBYSCFVeyDMQJDzFvqjiQCQg+8zRizeNtk8iArCLrB7vVmVmB6ndrDn3NypUbgfCWar9tVK052WAmgozSaoye+zNp1fSTDE8aeAf2yMIn+PGS0Ver2A0X1BUfqxXXgMALaE5OtmvlExrSgi9IXQ4I3OsVv5wu+yz5NeZEfuu5pelR3qWFb0+fvIaq7KEDAbRGBAIIIO4I7EfDHuMhwvNcsGTKr92ADNlFptIbcS5YrsVNMdI2ettLAg6rKZlJUWSNgyMAysDYIPYjAS4MGDAGDBgwBgwYRZni5kDGBlSFffzT1ooHcRA7Of4z0jb3txgGmcz0cQBkYC9lHdmPoqjdj8AMVWz0zfhw6R+qZtG3qFAZj9dOERzTI33EegsOrM5kMXZRVUp3CE2CxoIaOgg4ocZy+pTzTrYkjVPusZA1FmQdA0L1EbA6VKncjAPRxUF9Jz0RYCykCBmHz6nP9MeS55V755kJ7GWJFH9UX/XGS9mYUzLTk6jl4jGiR3alilmSfSw57kFOke7oKiqxqcvw2BSWjuMC9aLJpofJH94MNNn1IwF7K5uetSmDMp+qI6G+gLOrH/MuLWV4tG7CM3HKRfLkGliPOnw4HkqTWEea4XVMHUSaSzFqJGmr3XTL2YEnUa22N45zE7ios3HrRiNIYgnVexilAUFt9lYI/oWwGtwYQ5biXKAZ35mXJoSnZojdaZr8A7azRHZh5w+wBgwYMAYMGDAGDBhTNxVntcsqtVhpnNRJXftvIR6LQ2ILDANSa3OKA4zEfwy0v/LUsP8AqHT/AFxl81xSI+udf9TkLAD/AAqAQR6EBvn5xXm4vmX7zaB6RKFAH11H+uKzaIenFw8uTvEdmwXPSHtlpPq0Y/8AbAc/IO+Xk+YMZ/0a8YOWdl6nmlr1MslfWmoDHGZ4z9nXmPmnRfVpCR9NRN/TEdcN5+HZIjvMPoUfFIyQrEoxNASAqSf4dWzfTF3HzfLe105pZY42hYD/AHxky5ZexKq/U3r1RgGx1Y0WSkIr7I1bX9mlbpZPWB7NDtupZewoXeLvDavTOmmwYqcN4gkykrYZTTowp0b0YeD/AEI3FjFvBUYMGEfHpua32UNpUqXzD3WiDcUT4MhDD+VXO1DAL+J8RSZTNLvlFNRRiiczKDsd9jGCOkdmosdgMZziGakkbnzLrk7Ii+7GD+VCa+rmrrwKA7zOeOYlEumogumBe2iP101sWoH4AAUN7hlia2PMIHcbDpPzO1fA/vjK1vDtcPi9FfmWjv8AZWWG5sutlDckhGok0iHYG67uD2I7ggi8aV49QGkjUarvROwHmxuAAQ3oCdkbCfgcTFudID7oWJqIJQm2fTd0xEdDv0giiy3LxiYEvEvulAZdNEhZOhRH+UvN1KvYCi24oLesahzeVeL5ZmPQs9lm5ubUabrLicBd2TmCXUNSgEauZCAQBYi2A01j6PI9MWI1NR3UP+S7Q6V3A1nSDuST6YxPsHEeTJmwms5kqyAoQBGkZUKjKbVEOoDYmiDuTtuZIfe1qALPUd9KLVGy2xu2B8Ys87xsqBe2kElDpWzprSo6dgF1HZgavFlIqIqMCm3NgX01qFdz+XesAhOxU1V+bDA11NQ3ND+uPY4wCAu5UBSWLXpO/c9zgMvxnInKv9pgGhFY2pICqWItgfyxOdnHYHS9CjbDITiORXS/s+ZJNEUYswe4I8azYI8Ov8ezmWMCIq4Mi1pYEaiwOxsDvd74yHAMqaznDnc2h1wud2APZviykIxPkvgNvgxT4PnedBHKRpLKCy/pfsy/RgR9MXMAYMGFvFJdR5CsVtdUjA1oi7d/BaiAfgx8YCjxPMiYNqJGVU6W03qne65aVvovY17xNbAG4JwSQ8mkFCKiP4UIrYMR2Zh2loqpFDyT7lpA7RyBaXQ32eMbFYgK5qKRTMQRt3Ckepv2NCCDd2CFZd/mFB7r6xNuKOknwEEquptdTBaBDHqX0EnfSwHuyiww2bbfChp0MxeUHkxmiDQ0qsirRB7Bpr6bIAytDZqw5kYqUEFGRlPKUElVHYtY35ANWjdjQG+MVxrNytDmoMsivHJCqAu1STR+4hhO6lmd3fqG/NFdjgNj7NZJY4yVIUTOWBpbUOXZdPiwugDUv5Sd7w5Lk6iUbSpDNr0CwbOkeKXY7+vrilCvLjWLSpeONUIBfqAWupQh1A6Gr1G3nDNIV3qMOAau1N6j1A/IAfQDARxQsDTajv1Vo0spBXr2Go9IJ2saq7YHhXQ0RRJFbShsA6rG/MCpS0tV47dsW+SpY69LHethYVtiPka7+cd8qq0aVF9Q09wBVCiKPbffYYDMzRHKSE2ZIn6TfUTQ9yT1cL7rHcgFTZ0nDPhcghdYLuJxqy7XY01Zjv4Ciu+63+ne7mcqkgeIqQGFlgK3PYhv1gqDfcUMZ3haSPl5Ydufl31R+BYJK16KSrrXhTgNbgxDk8yssaSJ7rqGHyIvE2AMBwYRcZzSvzFc1l4hc7frPiIVue41etqu9mgg4jxJZUMjsVyvYaffzDeiVuI9vG7fBR1ZriudedQHXTCKC5dK0gDtqrZz8Ow8A98eZ/PGVudL0gbIniNPTbazQ1H4V2GPVYEWDYxla/s7XE4Vax1X/V7eyqs5cBomUjyCD/r3U9+4x1ORpHMH1F0D634+eB8wFNBWJ+Cmvqe2K2azjLHzGqMAbhxe57aSp3Pih3vxij3TaIidz+HUs5QBUJkkeyisQNh3JIGyixbH1GPPZngRnn5kjM1EHXpoj0CXtGTerwVXT3ZiUHhKxuzNplmAjB8xAg2D8VXW57+61WNQGw4BAeRGKChgslaltRIQVsEH3QAqmruIjG1a6cLlcmcttR+mDDK5dYb0gLbPqIoMQSANXvGT3veJu623xDnuDUgaMBX2JQEhGk9VKr92/f7wAd9wRi0jFbfTpY2Leq6tHv0O5Owqxi5GgHS2kMSzgLtYvuRdnuL8WcWeRm8pmWkbUlDNICF19HORT1RygbB1JG4sAuGXpYjGlyGbWVA63R7g7FSNirDwwOxHwxn/AGigZNOajK6gQHAJ0lgSEb4EWY2P6ZDfujF3J5lRLHKn4WaUHf8ALKFsfIsgII8GMepwDbN5lYkeRzSIpZj6KBZP7YwfG52EaxONMubJmzAP5IhQWI/9qV50yY1PHfvHgy3iRi7/APKipj+7mNfkxxi8xOJ5p5juGcovauXGSo+YJ1N/nxW06h6uHh+bliPEd0c7hdLaSx7DSLOKWYjLGMSKGDGiApHSFZiHJY9JIAN0PUi7F0TgFgy6QovUa018D/r6Y7ymScuJXtUKtywxotdAsRVogXYGu7kmxQbOkd3V5uSK457+pqJS9Xu3gnuT2Ia6337bUfQEaEq5mFWeXMJry+sNICrMbk1wxUoFmjG/TVk5m6vFrPaxpjj/ABJCEjsbFu24vbQCSRZ2Hp79HPZBi+TELsYZM1EY1UrTR5QCi199QjJDAiywvwcbOA1/s/kuRCg06GUFjGDsh1F9B09T6VcKBX5Pjh5HY6Qp2CjST06dRFg1uaG4+Xa8QZaMENVtSkCqF91tGAAUnTuBVYuBepdjQHe9vAoi9z8cBwMuD0uuvpI1MFNhjuvy2Hj0xMgIBs2bNbVt4HfEccPRpKgeoUmru9jse+O9JOknYjcgHa67H1G+A4iIDAMRzCo1VdED0vsLY/HfGdzVJxSJh+eMA/5g9/8A8o/2xpGLAMfeO5UCh47WT/XGWzJQ8UjjShyo4jpAoAEZg/T3V/fAOeAChOn6Z5f+46//AGw1wr4HR57Ds0z/APbSf6rhpgI8zOsaM7mlUFifQAWcZqVWcLE6nXP99mF2sQigsR+J2SvIWTDbix1yQweGJkf+SOj/AFdkH74U5WUScyXzM9g1qBijtUFd2X3npTqGu8B6MwbJY2LJAN2KPggA2vawAyjZlI3xJns0iI0hPgEkLqD/AKQyr+Ztgrr3NV6YkEIbbyQCDdkgdiDtzQPUU4+uFEEJzEyrGSAupg3fQAxVpBYFszAolj8jsdRAwEEUaBJhO9BtIm00XnnY6eX/ABRRlhHpHvHVfnUl9iudm5mzObEfMgZ4YWVWFrQJkUCyaD9A8B5RY8PfaNYcjNDIIlZq0wLfW8lFRGCTuxd1b49Z8YY8IySwxCEUUWI6nClg597UQp6lLNJttqvbtgGWSy5UEHUW06qUqoDC1AXzRHbVY2Hm8XuhRfV0Hc025I77Dr7999/liKKSmqyWXZlFE0x6WJO4GxNX+9YtZYKEUKbUCgb1X9fOAk0i7oX2vzWIzpjDMbrdj3PjwPp2GPVAcK1H1Fggix6HcGj2OPYmJvUK3Pm9vB+uA9kkCiyaG39TWEHucQFdnXf46gSP2MDf9ZxocZ6bq4gP4VT9ws5P7cxP+oYC/wABFRsn6JJFHy1kj+hwywu4K1rKfWWX+jV/4wxwFLi2aZEASjI5CRg9tR8n1CgFj8FxjONSAuuWQkxQe8T3knO5Leum7+LOf04ecSz+kz5mgeSOTCp7NK1aj/1aF+GlvXGWysWlQLLHuWPdmO5Y/Ekk/XFLzqHQ+H4Ou/VPpH3S4iiVurUQfQgUfr4x27ACzikOJBgTGpdRtY8vdBFB3LXQ8UTjGHbtaseshZZA3L6S3fVWyx+XkA7Ab9u9GqANNeHcBRCeaNUuq9bMRpf+AA1GN9mUWLRt9674Tl+WGU7sSHZq0ktXi+wWiovbpJ8yAW8/KREQhUP0JGTsLZtCgg79LMaBvs6H471rp89yeTbLOvDHe1GbDMkQBId0y5NadKu6xyu1Hp0rqRR6mTwm/wBSJAPYEHsATuSQU02KNAE7Hb64wTs6jLRZaJSJ5IJBNJu3KEhoCyCH5acyxdkvYGPojou16gCWBtyO58b72QK+eLPK6jBVlB1EaQoa7siyS4qgdhv5vxjuAnT1dTrsTp02e+1+O3nHWog1RO13sAT6fPHqk7E0BQ286vnfb6YCHMwK8RjZLVwVZRXZve/1OMvw2VhkJNW8mWYsd+7RkO37kN++NfR1dxprtW9/O+1eKxleEoAeI/pOo/1lB/0wE2ezhRs/mRuYYxDGK/OFLn/qaRB/kGMikXKjSNL2UKGGnagBZ1YdcXzQHDlcsR9ozGrtuVaUsAANySqgAedsJRlyG+9BIB/BJ8/8RtwT4CjYHvq7Clo3L38TNXDS1p9Z7J8iofRKepTtEKBVmB99vB3FIp2NMfQq1zDqI2kOyDckWeWQL381tsdiV6dmRcQmEy3tZ70B6/DegaO246SO6HXWj5sjII2rUaQ1qLyg3qFE6o4vfY2QWEYBvUXtEaeTLktktNrDh0HOldTIYlCtqLMFZI12kEQFfeUQrydowdK73p74WYs1nEmEDRCDJwhIioLKsxci07GljKjvWvGQ9tp4pYXGXzJKiLRlYkIaZrW5gwB1RoVS2LjUSG7eddlJFXiWZMs2n7RDlOUJgFAJ5xWK7AZhsdKsGN+ReJZtzlothYp0FamttmIJo7XdDt2PjxiZoBXL0AoQbvt37Ue92f2xEhXQxZSI6Bpwaqu2ki1quxGLWreqPa78fL5//GAHjDVYuiCPmMcMpZKNoSBdEWD8D2x7Fp3013N0fzd9/jjxpqVmalC2SWIqh5J8Ct8BzLKgJLEDljWWbYKCCL1HbsGv0xi/Z7MG83xKVTvqEa76iNqUCr1UsS14ZnxZmzknESYozy8uoHNlr3m70gYVpHvbg3akgDZr/C4knMXK/wB0h3jN3zpPD2d2RdyG31sdXYAkGvA8m0MEaOdTgW5HmQ9TH6sTi9gwYDMcVzpjXiGZFkxRiJKFm1Uv0+pLyAV/AMRqiAKIyDGFRVIKkUFGncUAao6Xrv0sMVeMv/YV3P3+Y1X8DIXH/aowg4fnWglC6rjYEBiyjQR/dnaqO5ANjuNO4IjffTaMNpxzkjw1GfzRSGWQEXGrNuCadVsaxsbut+lvi2POBzw5cGIuymRzBG+k7CECIdVFQdQZhfljjjMBJYtJQDWyRluwCagzqLuhpVjVmq8dsZPj8mXky8gRm+2ydaKyvIE5kgfQinoR9Mi2QL3F9wMSxOsvnGMcDSyoZuZIVcGlKSu6LpDNYsIXHVsQADvjT5eHqY0R1UbCgX2tvBI1EgLQN72cIH4S2XVokRpsjpRDA2ikQF7CsSutGDA0WOkrVb7Qew/BMxC7vLuCg0wmQMqyszOX2YhY7CqtC++22A3MMJRQFN0FABpVAAA2obetf6YkbpHSt9thXk/+O+Iy25I3elBUN2BPejt67+ax2mlTpB3NtV79xZ38WR++A6KnUDe1HahudqN99qP747xHGu5YrTHbvewJr/W/rj2NABt6k/UmzgOHdYoyzNSopJZjdADcknCHhkpHOzTqb3ATzrYi1/m6Yk/mVsVcxmWzshhy7EZeNrln7hnuwsd7EL38i9PgUzXheiYIYv8Ado/w2uxI36gT7yDuG/MTfiyF7hWVMUSITbAdR9XO7H6sTg4rnOTDJLV6FJA/UfAHxJofXFvCzjQ1Nl4/1SqTv4QGT/VV/fAZj2iUxjK5W7KqZpT6udgT/MzSN/kGFsstECib9BsPmfGJfaBObm52sqVKxqwO4CqDXoRqY7HHKjYX3xjee76Hg0muGPr3QyZhNQQnc9ge5HrXpuN+2+PMpCDJ0DSsRDswNKJDvGCaIAsam8AAE7HHssZd0RNna6atRRQCWYL5pQaHkkDGi4bGgjEcYoC2UimL7WWJ7O9G/wCNH/aaV8sOfyemJxx6z/UIFBLFjYLEkjew17gdyN7237DyOtZxWViVjTTrOpkvtr6UUijtbyRnawQo9FJdPGAAQLU0CF3ontR8+NJ/MOnuFOFmUhMmehAA0r3a9m1fe9P8vLQn0Mo2F1jVxXkWVjGdSKNGHKMqlR12Vy6rG4JFKNLlSp6bK9r320EasCV6aIXpI7Idh6DyK+OMT7EcLSLMZp0csgb7MquxLEAsWNmqa6XTZ6YQdrAG5yyjcitugU1ilJr5Hc3gOo0sWdQ3uifp69vhgNUok02Tt6FhZGm/NC/pj0qxvcDfat+nbvfk74GOq62I7Er2Ndxffv4+OAizWY5Mckjm1W2oDeq2UepJ7et4zvJZcnMD+JOeVY/W9IxHwDM5+Qx7nM62cljiy7AxrTtIu4J8OD20gglf1MBWyNbLKwLJKugVBl+lK7NLWkn5ILX4lm/TgM5xEhcnwv1VUde9FhlzVjud29QfiDvinoC7sdtOu2ZQoS/ekcikTxddRPSNjiXiYY5ThdKGcfdBD+dxEV0XW16DZ8KGPjCibOy8yoVeR6EkDLGrxzSAleZJqcKkZYBYtRACqSLJBANGyErJzXLJAau00rW9lYWYFR2Fzu3joBx7DxAhCkOVaWaRKk50pV1jF6Q1ICgamKxotkAkLiHg3s9M4/tUiAl+aIcus4QSVurMzliupr20m9707HUZTJRoKUaVK2F0quq1N9xpLWEvYURd71gEnAeB6C8sqRKSvL5SWYYYl2IUsd76izEANoUUCpszXsKsrxF8xM0UHUYbRrbpOkNs2wRaLWQGaiLONUsFA7tt09IOpe4BXp3PWLu1FbAb4sPIOvX1e6pjUaqBYgEgC6IIJvYUfjgLJU6gb2o7V3O29/Df98cxS2zLqBIo0ARQPa99zscdaBqvzVd/HyxzzQLDFR3I3/KKsm/SxfpYwHLzALrBTRuzMWAAUA9V9j284yufzBzpe25WTi3kdukGt7bV2obgHZbtt6A9zWabOuY4zy8tGAzvQAC9w2+2ojqVeygh27oDd4dkhmNDadOUSjDEQfvTd82S9yL3VT3ss1kig5ynD/tSgMhjyY9yEghpvOqe9wp7hDubJa+w0gFbDHuDAGDBgwGF4/8A7nw8LV9Lb9vwG718Wxms/I4hkkSLTMoLC695OoEke8tj9jjR8TF5Xhx/SNB+YjI/9ThbKwJ0EHcd62+RPj64yvPd2uDSLYJ352sQzLLDoje1ZGUHSVIMzpCtj1C8yj6Hue+O5IYM3nQ4mMywnnBnQ8qErIFCxABRsUYu5JI0AWAxGFns/Jy3hjcgtGIw+1WqZiMI/puJGv0KnDHgmTMOclKyc53jlkZ9WpFHOV0QEEbKGJJ83W9Y1ca1ZrOp9WqypVRQYAL33QMHqiSVpdlVmNg7nxVYt5WTbShAfwGG2lSOxVRqWmG42tsV1dgQbbrOpQGshL8Dez12fHYXQGL+XBA0rqNNRL3v5JH7+NsEBQafSbe6tlra7rYDUADQP/3iaOQNdeCR2I3Hzx7ZsVVUbN+dq/8AP7YJLo6aujV9r8X8MBz21Fm2770AoA33/c74zLZn7WWSE8vLCy8goawdyQTsARZ+IIJ2oN5xiZs7L9lhYCNd5mAsHetPpQIOx95hXZWBvZPLrMAqj+yodvPOe+5P5kB3v8x37DqCPLZAZhAgXRkx7se4M3xfyIz3ru12dtjoFUAUNgOwx7gwBhbmRebg+EU5+uqIf6E4ZYXTf73D8YZh+zw4DCRtqaVv1SSn6cxq/pWI55yp3Uldt1FkfMDf9rxUy0j8lGjClqvSxqz/ADUa3+Bxws00lIAqnsxALFb8DwZO1Lue3qLw1uX0fza4sUb7aiF7gGXHNedB6ooKnqBILsp7k6qSh20kUCy4eZY6fd+YNgGrvY+7YLXfa3/TIKocPYAaUB00AFFtpAFArRttjvR6gfUxk9ZniKqWVTzCBbmNkKxmj1SOfukFXYci7OxDUu0dnz+S/Xabe5rnMyQmtUDlyY+VuBI58C91UkEsDvGQT2u8zB7RHLyoyASnS7cxwVjli0lpJYpbItpEjRVNkqq+t4qLxtcyZUh1SScsgtFG7Qg6R0h5KVYTQ1yuQXAobY03s17JNEInzMhmnRzIAAogRpG1MY0Ugmj2LWF/KBviVEPDs7JzXlyQjkiYpI0MuqKVZGtGOs9N0ANDAnUpG2HPDvamKWYQlJkYkFebGYyGK6gpU0+wvcivjuMecT9mMrmiAVZSyUzI5R2VSNOu+pqYAhjva99962S9mosq75ubMs7rQ1sqdIFCqUWzkdPf82wBOA0uYzQjTmSFUUbvZ7CvFdzdDGWzeYlzzMg+7yy/iaxt8RJfvMB/d+6u+u/cxJIGzRMszGGGOyd60AdwD/i+GfsnZeq2DLJ5DmhdScvLKBy4KrV/FKPT0T5lrNBQrcPiaQCPLAxZa+uY2JJtv7vyFP8AiHx7oqmGiiiCqFUAACgB4GO8GAxXFkqGVReqGeTT6jnRvoI+FzVfwOOuB5RI4F0OWGiP7xjuyhBpa26Tp0tsBQuhW5xf9osjclWVXMx8hmH5ZVt4X+hLj4koMK/Z7MHRyHAjK9lAHSA+khNt+W7lTv7ojPZ8A7y0Sjq6Rpotq0bDUQbIY9itgntpIxKgOy9QJCjqG5BPUwoe8GoklaG3YEYsQI2xYjU1GtINaSTZ6iLogWPPzx7HJe4Vtj2AGoWNRDFiRRPofTAdZV7YX0lrbsBr7jcHqtQFvt3GLADdJ6QdtQ3PjsDt58n9sQcoXXUg3RQvbteoUOn5n0xKjD3lBOo0T8rF7/LACupCvpILChaHUAd6ba1+uM1xrNPmJFykRBIFSPXSSK1Cr/DWwWBNMSi2eurftFxoxh4kfrq3dVvlI2y0u+uZuyJ5O9UN6GSyDQoIU6MzmBuV6jBAvnUb1MNfvG9UkjHcXQWsrlFmPISzlYmPNY7nMT3uC3lVN6/VqXYKwOmxDk8qkSLHGNKKAFHoB89z8zibAGDBgwBgwYMBiuMpUDLe8Oab9pLI/pKMJ5owwok/CiQf6Y1XHsiTI6g0MzHpBPZZ4+qM/wCYFgf+WMZAIJAG6kbz4KkbFWHYkGwQR4xleO+3Y+G33S1P5cZiILpLEVTRs7VQD1RY7DSHWMk+Apxf/wBnkLJDI7htZnlAUxj7tI2IWNggsaSstadtzsbAxDoBXSeoVRsDf5+MdcM4jJlmAu1sVqYU1bAa32jlro1Ns4oEq25mlvCvxDjTv5lY/duiDvuEonqOoAMyjem2fqPy+uLMTAWEH5jq8b9yfj/94RHjkSqNWuKiKWWKRESr31OqrZBrd6uq+LKLNBgH94gMy0y6Sh0k2VOjawNz4Jxo5K5EBpTl6dHfbtpIu1rY71hLx/irVHBBYmmG3hkT1P6SdwL9GO+k4Z57iMcEettkC3YqvFAepN7AYQcJSQBs26g5jMHTEjdlXxfmqFk/pUVVmwswZIADJQkhVAOYkG2xGyKfDMB43VQPLKcaFEAAAAAAoAdgB4GK/DciIUCgljZZ3Pd3Pdj8Sf22HjFrAGDBgwBhdxIVLlnrs7Ifk6n/ANlXDHFDjmXZ4HEYuQU8d/4inUo+pAH1wHyybTEyx2FcySxBmIGlEZtTDUa2UDc7Wwva8McnE7WsSalTfrsqo8l7KVYN27KxG+mseca4Us2dTMbGGWOOWE0upZXkVHKltgwGgi9gzJfbGx4dltIEVpQNDRe27FjbMxsmOze93uTiIjTbNmnJqPEQQx8FlZtM0gXem3VzXYEKNKC9Z/EEpOG+Q4HB0cz73awsxLaKAP4YARSCwvpB3GL2XRW07gg1VMbAezY0bb6FbVe5s7YuZc2NO+xBABAZdRNBlvwPXv6YliiyyKq2oTT0kaekGQgVQBIVTY2Pr5xLGhNjvJpHUynRYPYC/rQPxx7E4A12pvSuvUAGHa/TVdihifRQUAk0RZvfb19cB05o3QqjbEgUB/474yEj/b5WYNy8pFuXB06jVlg36iPzbaFN+8wKTcZmbMyfY4SShY81zuO+6j1RbF3sSVXenAu5XJrKREgAykJqu/OlB3s+UU3d2Wb+U6gl4fludofToy6VyYq03XaRx4HbSu1dzvWl3gwYAwYMGAq8TyQnieNiRqGzDurDdWX4ggEfLGVmyrzKZlFZiM6MxHHWoSqK5kQbayp91tnRgDuBW0wo4rlWRxmoQS4GmSMV97EDdD/iLZK/Nh52BdwfjcWlFlCKSWXmdozfdVJAMb2ADE9MK/NV4eRjaiC1aFoABbG+pbN1v6n3fndGbhcGaUTROVLqPvYiBqX0dWBV/k6mt+2MzxLhU8M+XhU5cpLrVXImiIkUatJWKUKxZQxFAe4fXAbHMZtYxzGZFBNF2GkBQT72ph8QD6kbYU5/jRIPLZ0Rz0uyXI21actERqY7XqYaRd9Qwl9m+D5rMJzJZMvlyGdPuYdco0OVP3s7uL6e4XGglOV4eA8jEyP0hmLSTykb6UG7Mf4VFD0GAr5XJrlk+0ZgFQu6RAl2DttbEWZsw+y3vXZfJLPguSZdc0wHOlosBuEUXpjB8hQTZ8szHzjnJZZ5XWeddJH4UNg8u+7ORs0hG22yjYdyS2wBgwYMAYMGDAGDBgwFTiuTMsZVTpcUyNV6XU2pryLG48i8Y7i+SLKc0ikBrGYjHvRyjZmFdx6kegYbE43mFWfHIc5hb0GucoF7DtIB6qNjXdf5RiJjbTFltjt1VYOGEKhCE0d7vUfoWv8ArjnLhzfMqq7V+97kV8N/njWcT9lUk68s4j1b6RvG172te6fiNvgcZfO5TMZbSmYUNrsK4I0swF6W2FMQCfdANHGU1mHaw8zFeYj0n28I4oyrUpdR4KyuBXppvb9qx4JmibpcG9zsUYdx+JEB6/3iuMdcGyEuYt8tB0A6eY8gVTXehuxAs/lGNdwz2XVPvMw4kYbhaqNfjRNsfixI9AMWiLPPny8bUxqJn6fnt/pVwLhkubIlzeowpugkkDF/kqxRqqbdyCzX3C3q03D1MshzB92tMI/guy/zcgfRR6nEYkGc90/2by3ib4L6x+p/N2G123xo5UjBgwYIGDBgwBgwYMBk87w8M0uUIF9U+XskBkY1LHY3ADNuR25qEdsRcK4oXqGYsG3Q6qDyMPyPfQH0902BBLJsdtDxnImRVaMgTRnXGT21VRVtvdYEqfnfcDFCfh8WdQSrcchGlrUHdTvHMnZ9LX8RZKkXeAsQLqoaibr03BLWSjAFLqtv1UBtifLsV06i1BR07FxqIA1hQbNhtwa2PfuMtn/tGSjshmiBAACc9FLEKCoLJMllq95wL7jFaL2tn1vGkMhdQmpPseZOhd9JALAC6P5t6+GA3DRslaLI32ZrHbYktbVtW36sJuI8X5hMOU6mYkNIlUCNjpNEEjsXohfi1KaeU4Rmp1HOPLjI/DOkAD05aEgmq/Ekcfw4exRJl1CRLqkbsL3avLGtlHyoXQHjALFyfJVcrC330oBkkX+7iGxIu67lUuySWJumONDBCqKqKKVQAAPAGIMhk+WGJOqRzqdq7n0HooGwHgfU4t4AwYMGAMGDBgDBgwYBMB9mzAA/BzBO36J6vb0WQA/Jl/iwszvEkz2UlaHVHNEq5iISCmBFvE5AP4b6SO/bUDuCMOfaPKtJl3EYuRakj/5iEOo+pUD64z2R4Rls9C0La6QXGyOyMMtMNSLaEWlWuk3+H22GAqcM9s44osyxjZGcifKxSUjzrMAQI7PUeaStDcalsbi2nBplmzwzBH4mShaK6OgGR+YFPxJiv+VcMcj7MQRukpDyyRjTG8rFjGvpGvup2G6gE0L7YT19nzaiqWJ6BvbkZtjtX8M8QHoAwwGywYMGAMGDBgDBgwYAwYMGAMGDBgE2UQ5WQRf3Eh+6/wCG+5Mf8h7r6UR+kYi47HHnsvPFDIjSRnbSwOmZNwGo+ooj0Jwx4zlDLC6KaerQ+ki7qfowGMzw6IziRstLyMwBzI3KhgYp7kCyofeCyaxfcFDR3YEROlP/AGX8YQwzggRoNM8Y8choxv8ARkYEeNvXDY5iLPy5Nt2yzwyyqjAgNIrRAcxT30h2pT5N+Bj5/wAA4FHM2Xy8hYBUOXcB3WRGK6pFfQy+Yx71jqO3bH0GYDLzAVSo/NTYVyZKjkAPgK7KxHgMv0iG2eur/v3acCthj3BgxLEYMGDAGDBgwBgwYMAYUZwciYTD8OQhJh4DdkkHpv0H1BX9OG+K+fyizRSRP7rqVPyIrb44CDPLDmVnyrOpJSpEDDWquCASO63Ron0wj9meIlpwspXnPAFkA/xcvKyOa9DzQR8MV+DQvIzMpWPNBUl1EWCzDlSo4BBK64fB26fTetD7K5pyXYwwZkyNIc3CdUnUQCgRkoroVVpiw6Qe4BwGmz3EdaoMvIpLymIutMEK6tfmtQ0kUex7jxi5kcksQ2LMx953Nu3zP/gUB4AxmsvkI8keRGKRHinBY7tqblylj5INMx/4gxr8AYMGDAGDBgwBgwYMAYMGDAGMc8gyeYJ91UI1ehysjNRr/hTMe3urJ8cbHCT2r4aJYtWjmFAwKDvJEwqSMfEgAj+JFwDvGf8Aa3KqVWWT8IK8U1GvuZNIL3/AwDfAWcWvZrPGWEam1laAkquahAKSD+ZSL9GDDxhpJGGBVgCCCCD2IPg4BfwHNs8emU/fRHlyeLYfmA8BgQw/m+GGWFRyBikSVCx6VikB3LqD0MfVktt/IY32GGuAMGDBgDBgwYAwYMGAMGDBgDGTzP8AZcwX7KgZ+2xy8jrzfrHIA/wEnx21mF3GsoXUPGAZIzqUHbUKpkJ7Uy2N9gaPjAZTj2VEHEsq6MqjMyBjt/eJpB3HfUjUB8DjT8fy6lVkYWqahJtdwOKcfLYNtv0YQ5LhgzLZQ81rym62COZA5XTq7ASAw6G22IbYWMbM4LWtuI+hbwTMFkMbNqeOlLfqWrR/jqWjY2u/TDLCf/8AG8jlvDsIxoKjzB4X4lO6n01DzhupsWMFXuDBgwBgwYMAYMGDAGDBgwGVnPIzRbwp5gugDFMVWSj/AASKrn4PjVYVe0OXuPXWoIGDqBZaFhUigeduqvJQY74BPcKoTbR0hPhgANLg+Qy01/H4YCH2iyysIy/azE38ko0H5b6Tfwxa4PmGeIB/xEtJP512J+R94fBhi6y2CD5wpgjeKUMR0ydElXs67I/c0GXpPxCfHAN8GDBgDBgwYAwYMGAMQ5zMrFG8jmlRSzfICz8+2JseEYDIexOczPMljziSI0irmEEjIa1bSRpoY0iHRQaj19sbDHlY9wCGDK/Zsz2+5k1aCNuVKxBZCAd0c9Q26WDb9Qw+x4Rj3AGDBgwBgwYMAYMGDAGDBgwBgwYMB80/2c5uRnyhMhYvlmMwWeSU8z7sgzLJYhb3wNJFliPG30vHKRgdgB8hjrAKZMtyZeYPw3Nt26HPdv5G2seCAfJw2x4Rexx7gDBgwYAwYMGAMGDBgDBgwYAxjeO6PtU/2uOaSNooxlhGkjdXXzAhjHRLejqJBqqOzY2WDARZa9CWCDpFgkEg15I2J+OFOQy/In5fZGBMZA2Kjfln0KE2v8LED3Th3ipxP3V/nj//AHGAt44ljDAqwsHvjvBgDBgwYAwYMGAMGDB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img.tfd.com/mk/A/X2604-A-02.png"/>
          <p:cNvPicPr>
            <a:picLocks noChangeAspect="1" noChangeArrowheads="1"/>
          </p:cNvPicPr>
          <p:nvPr/>
        </p:nvPicPr>
        <p:blipFill>
          <a:blip r:embed="rId2"/>
          <a:srcRect/>
          <a:stretch>
            <a:fillRect/>
          </a:stretch>
        </p:blipFill>
        <p:spPr bwMode="auto">
          <a:xfrm>
            <a:off x="609600" y="1676400"/>
            <a:ext cx="7239000" cy="36671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949952"/>
          </a:xfrm>
        </p:spPr>
        <p:txBody>
          <a:bodyPr>
            <a:normAutofit fontScale="85000" lnSpcReduction="10000"/>
          </a:bodyPr>
          <a:lstStyle/>
          <a:p>
            <a:r>
              <a:rPr lang="en-US" dirty="0" smtClean="0"/>
              <a:t>Revealed : Following separation of the placenta, the blood insinuates downwards between the membranes and the </a:t>
            </a:r>
            <a:r>
              <a:rPr lang="en-US" dirty="0" err="1" smtClean="0"/>
              <a:t>decidua</a:t>
            </a:r>
            <a:r>
              <a:rPr lang="en-US" dirty="0" smtClean="0"/>
              <a:t>. Ultimately, the blood comes out of the cervical canal to be visible externally. This is the commonest type.</a:t>
            </a:r>
          </a:p>
          <a:p>
            <a:r>
              <a:rPr lang="en-US" dirty="0" smtClean="0"/>
              <a:t>Concealed : The blood collects behind the separated placenta or collected in between the membranes and </a:t>
            </a:r>
            <a:r>
              <a:rPr lang="en-US" dirty="0" err="1" smtClean="0"/>
              <a:t>decidua</a:t>
            </a:r>
            <a:r>
              <a:rPr lang="en-US" dirty="0" smtClean="0"/>
              <a:t>. The collected blood is prevented from coming out of the cervix by the presenting part which presses on the lower segment. At times, the blood may percolate into the amniotic sac after rupturing the membranes. In any of the circumstances blood is not visible outside. This type is rare. </a:t>
            </a:r>
          </a:p>
          <a:p>
            <a:r>
              <a:rPr lang="en-US" dirty="0" smtClean="0"/>
              <a:t>Mixed : In this type, some part of the blood collects inside (concealed) and a part is expelled out (revealed). Usually one variety predominates over the other. This is quite common.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ETIOLOGY</a:t>
            </a:r>
            <a:endParaRPr lang="en-IN" dirty="0"/>
          </a:p>
        </p:txBody>
      </p:sp>
      <p:sp>
        <p:nvSpPr>
          <p:cNvPr id="3" name="Content Placeholder 2"/>
          <p:cNvSpPr>
            <a:spLocks noGrp="1"/>
          </p:cNvSpPr>
          <p:nvPr>
            <p:ph sz="half" idx="1"/>
          </p:nvPr>
        </p:nvSpPr>
        <p:spPr>
          <a:xfrm>
            <a:off x="301752" y="1371600"/>
            <a:ext cx="4038600" cy="4953000"/>
          </a:xfrm>
        </p:spPr>
        <p:txBody>
          <a:bodyPr>
            <a:normAutofit fontScale="92500"/>
          </a:bodyPr>
          <a:lstStyle/>
          <a:p>
            <a:pPr>
              <a:buFont typeface="Wingdings" panose="05000000000000000000" pitchFamily="2" charset="2"/>
              <a:buChar char="v"/>
            </a:pPr>
            <a:r>
              <a:rPr lang="en-IN" sz="2400" dirty="0" smtClean="0"/>
              <a:t>Exact cause is unknown</a:t>
            </a:r>
          </a:p>
          <a:p>
            <a:pPr>
              <a:buFont typeface="Wingdings" panose="05000000000000000000" pitchFamily="2" charset="2"/>
              <a:buChar char="v"/>
            </a:pPr>
            <a:r>
              <a:rPr lang="en-IN" sz="2400" dirty="0" smtClean="0"/>
              <a:t>More seen in</a:t>
            </a:r>
          </a:p>
          <a:p>
            <a:pPr lvl="1">
              <a:buFont typeface="Wingdings" panose="05000000000000000000" pitchFamily="2" charset="2"/>
              <a:buChar char="v"/>
            </a:pPr>
            <a:r>
              <a:rPr lang="en-IN" sz="2400" dirty="0" smtClean="0"/>
              <a:t>High birth order</a:t>
            </a:r>
          </a:p>
          <a:p>
            <a:pPr lvl="1">
              <a:buFont typeface="Wingdings" panose="05000000000000000000" pitchFamily="2" charset="2"/>
              <a:buChar char="v"/>
            </a:pPr>
            <a:r>
              <a:rPr lang="en-IN" sz="2400" dirty="0" smtClean="0"/>
              <a:t>Advanced age</a:t>
            </a:r>
          </a:p>
          <a:p>
            <a:pPr lvl="1">
              <a:buFont typeface="Wingdings" panose="05000000000000000000" pitchFamily="2" charset="2"/>
              <a:buChar char="v"/>
            </a:pPr>
            <a:r>
              <a:rPr lang="en-IN" sz="2400" dirty="0" smtClean="0"/>
              <a:t>Poor socio economic status</a:t>
            </a:r>
          </a:p>
          <a:p>
            <a:pPr lvl="1">
              <a:buFont typeface="Wingdings" panose="05000000000000000000" pitchFamily="2" charset="2"/>
              <a:buChar char="v"/>
            </a:pPr>
            <a:r>
              <a:rPr lang="en-IN" sz="2400" dirty="0" smtClean="0"/>
              <a:t>Malnutrition</a:t>
            </a:r>
          </a:p>
          <a:p>
            <a:pPr lvl="1">
              <a:buFont typeface="Wingdings" panose="05000000000000000000" pitchFamily="2" charset="2"/>
              <a:buChar char="v"/>
            </a:pPr>
            <a:r>
              <a:rPr lang="en-IN" sz="2400" dirty="0" smtClean="0"/>
              <a:t>Smoking</a:t>
            </a:r>
          </a:p>
          <a:p>
            <a:pPr lvl="1">
              <a:buFont typeface="Wingdings" panose="05000000000000000000" pitchFamily="2" charset="2"/>
              <a:buChar char="v"/>
            </a:pPr>
            <a:r>
              <a:rPr lang="en-IN" sz="2400" dirty="0" smtClean="0"/>
              <a:t>hypertension in pregnancy   </a:t>
            </a:r>
          </a:p>
          <a:p>
            <a:pPr lvl="1">
              <a:buFont typeface="Wingdings" panose="05000000000000000000" pitchFamily="2" charset="2"/>
              <a:buChar char="v"/>
            </a:pPr>
            <a:r>
              <a:rPr lang="en-IN" sz="2400" dirty="0"/>
              <a:t>Trauma</a:t>
            </a:r>
          </a:p>
          <a:p>
            <a:pPr lvl="1">
              <a:buFont typeface="Wingdings" panose="05000000000000000000" pitchFamily="2" charset="2"/>
              <a:buChar char="v"/>
            </a:pPr>
            <a:r>
              <a:rPr lang="en-IN" sz="2400" dirty="0"/>
              <a:t>Sudden uterine </a:t>
            </a:r>
            <a:r>
              <a:rPr lang="en-IN" sz="2400" dirty="0" smtClean="0"/>
              <a:t>compression                                                                         </a:t>
            </a:r>
          </a:p>
          <a:p>
            <a:pPr marL="0" indent="0">
              <a:buNone/>
            </a:pPr>
            <a:endParaRPr lang="en-IN" dirty="0"/>
          </a:p>
        </p:txBody>
      </p:sp>
      <p:sp>
        <p:nvSpPr>
          <p:cNvPr id="4" name="Content Placeholder 3"/>
          <p:cNvSpPr>
            <a:spLocks noGrp="1"/>
          </p:cNvSpPr>
          <p:nvPr>
            <p:ph sz="half" idx="2"/>
          </p:nvPr>
        </p:nvSpPr>
        <p:spPr>
          <a:xfrm>
            <a:off x="4648200" y="1447800"/>
            <a:ext cx="3886200" cy="3962400"/>
          </a:xfrm>
        </p:spPr>
        <p:txBody>
          <a:bodyPr>
            <a:noAutofit/>
          </a:bodyPr>
          <a:lstStyle/>
          <a:p>
            <a:pPr lvl="1">
              <a:buFont typeface="Wingdings" panose="05000000000000000000" pitchFamily="2" charset="2"/>
              <a:buChar char="v"/>
            </a:pPr>
            <a:r>
              <a:rPr lang="en-IN" dirty="0" smtClean="0"/>
              <a:t>Short cord</a:t>
            </a:r>
          </a:p>
          <a:p>
            <a:pPr lvl="1">
              <a:buFont typeface="Wingdings" panose="05000000000000000000" pitchFamily="2" charset="2"/>
              <a:buChar char="v"/>
            </a:pPr>
            <a:r>
              <a:rPr lang="en-IN" dirty="0" smtClean="0"/>
              <a:t>Supine hypotension syndrome</a:t>
            </a:r>
          </a:p>
          <a:p>
            <a:pPr lvl="1">
              <a:buFont typeface="Wingdings" panose="05000000000000000000" pitchFamily="2" charset="2"/>
              <a:buChar char="v"/>
            </a:pPr>
            <a:r>
              <a:rPr lang="en-IN" dirty="0" smtClean="0"/>
              <a:t>Placental anomaly</a:t>
            </a:r>
          </a:p>
          <a:p>
            <a:pPr lvl="1">
              <a:buFont typeface="Wingdings" panose="05000000000000000000" pitchFamily="2" charset="2"/>
              <a:buChar char="v"/>
            </a:pPr>
            <a:r>
              <a:rPr lang="en-IN" dirty="0" smtClean="0"/>
              <a:t>Sick placenta</a:t>
            </a:r>
          </a:p>
          <a:p>
            <a:pPr lvl="1">
              <a:buFont typeface="Wingdings" panose="05000000000000000000" pitchFamily="2" charset="2"/>
              <a:buChar char="v"/>
            </a:pPr>
            <a:r>
              <a:rPr lang="en-IN" dirty="0" smtClean="0"/>
              <a:t>Uterine factors</a:t>
            </a:r>
          </a:p>
          <a:p>
            <a:pPr lvl="1">
              <a:buFont typeface="Wingdings" panose="05000000000000000000" pitchFamily="2" charset="2"/>
              <a:buChar char="v"/>
            </a:pPr>
            <a:r>
              <a:rPr lang="en-IN" dirty="0" smtClean="0"/>
              <a:t>Sick placenta</a:t>
            </a:r>
          </a:p>
          <a:p>
            <a:pPr lvl="1">
              <a:buFont typeface="Wingdings" panose="05000000000000000000" pitchFamily="2" charset="2"/>
              <a:buChar char="v"/>
            </a:pPr>
            <a:r>
              <a:rPr lang="en-IN" dirty="0" smtClean="0"/>
              <a:t>Folic acid deficiency</a:t>
            </a:r>
          </a:p>
          <a:p>
            <a:pPr lvl="1">
              <a:buFont typeface="Wingdings" panose="05000000000000000000" pitchFamily="2" charset="2"/>
              <a:buChar char="v"/>
            </a:pPr>
            <a:r>
              <a:rPr lang="en-IN" dirty="0" smtClean="0"/>
              <a:t>Torsion of uterus</a:t>
            </a:r>
          </a:p>
          <a:p>
            <a:pPr lvl="1">
              <a:buFont typeface="Wingdings" panose="05000000000000000000" pitchFamily="2" charset="2"/>
              <a:buChar char="v"/>
            </a:pPr>
            <a:r>
              <a:rPr lang="en-IN" dirty="0" smtClean="0"/>
              <a:t>Cocaine abuse</a:t>
            </a:r>
          </a:p>
          <a:p>
            <a:pPr lvl="1">
              <a:buFont typeface="Wingdings" panose="05000000000000000000" pitchFamily="2" charset="2"/>
              <a:buChar char="v"/>
            </a:pPr>
            <a:r>
              <a:rPr lang="en-IN" dirty="0" smtClean="0"/>
              <a:t>Thrombophilia</a:t>
            </a:r>
          </a:p>
          <a:p>
            <a:pPr lvl="1">
              <a:buFont typeface="Wingdings" panose="05000000000000000000" pitchFamily="2" charset="2"/>
              <a:buChar char="v"/>
            </a:pPr>
            <a:r>
              <a:rPr lang="en-IN" dirty="0" smtClean="0"/>
              <a:t>Prior abruption</a:t>
            </a:r>
            <a:endParaRPr lang="en-IN" dirty="0"/>
          </a:p>
        </p:txBody>
      </p:sp>
    </p:spTree>
    <p:extLst>
      <p:ext uri="{BB962C8B-B14F-4D97-AF65-F5344CB8AC3E}">
        <p14:creationId xmlns="" xmlns:p14="http://schemas.microsoft.com/office/powerpoint/2010/main" val="425414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PATHOGENESIS </a:t>
            </a:r>
            <a:endParaRPr lang="en-IN" dirty="0"/>
          </a:p>
        </p:txBody>
      </p:sp>
      <p:sp>
        <p:nvSpPr>
          <p:cNvPr id="3" name="Content Placeholder 2"/>
          <p:cNvSpPr>
            <a:spLocks noGrp="1"/>
          </p:cNvSpPr>
          <p:nvPr>
            <p:ph sz="quarter" idx="1"/>
          </p:nvPr>
        </p:nvSpPr>
        <p:spPr>
          <a:xfrm>
            <a:off x="320040" y="1295400"/>
            <a:ext cx="8503920" cy="4800600"/>
          </a:xfrm>
        </p:spPr>
        <p:txBody>
          <a:bodyPr>
            <a:noAutofit/>
          </a:bodyPr>
          <a:lstStyle/>
          <a:p>
            <a:pPr marL="0" indent="0" algn="ctr">
              <a:lnSpc>
                <a:spcPct val="110000"/>
              </a:lnSpc>
              <a:buNone/>
            </a:pPr>
            <a:r>
              <a:rPr lang="en-IN" sz="2600" dirty="0" smtClean="0"/>
              <a:t>Depending on extension of abruption there may be degeneration and necrosis of decidua basalis</a:t>
            </a:r>
          </a:p>
          <a:p>
            <a:pPr marL="0" indent="0" algn="ctr">
              <a:lnSpc>
                <a:spcPct val="200000"/>
              </a:lnSpc>
              <a:buNone/>
            </a:pPr>
            <a:r>
              <a:rPr lang="en-IN" sz="2600" dirty="0" smtClean="0"/>
              <a:t>Rupture of basal plate</a:t>
            </a:r>
          </a:p>
          <a:p>
            <a:pPr marL="0" indent="0" algn="ctr">
              <a:lnSpc>
                <a:spcPct val="200000"/>
              </a:lnSpc>
              <a:buNone/>
            </a:pPr>
            <a:r>
              <a:rPr lang="en-IN" sz="2600" dirty="0" smtClean="0"/>
              <a:t>Hematoma at intervillous space</a:t>
            </a:r>
          </a:p>
          <a:p>
            <a:pPr marL="0" indent="0" algn="ctr">
              <a:lnSpc>
                <a:spcPct val="200000"/>
              </a:lnSpc>
              <a:buNone/>
            </a:pPr>
            <a:r>
              <a:rPr lang="en-IN" sz="2600" dirty="0" smtClean="0"/>
              <a:t>Retro placental hematoma</a:t>
            </a:r>
          </a:p>
          <a:p>
            <a:pPr marL="0" indent="0" algn="ctr">
              <a:buNone/>
            </a:pPr>
            <a:r>
              <a:rPr lang="en-IN" sz="2600" dirty="0" smtClean="0"/>
              <a:t>Depression on maternal surface and areas of infractions are visible</a:t>
            </a:r>
          </a:p>
          <a:p>
            <a:pPr marL="0" indent="0" algn="ctr">
              <a:lnSpc>
                <a:spcPct val="200000"/>
              </a:lnSpc>
              <a:buNone/>
            </a:pPr>
            <a:r>
              <a:rPr lang="en-IN" sz="2800" dirty="0" smtClean="0"/>
              <a:t>Spiral arteries may rupture</a:t>
            </a:r>
            <a:endParaRPr lang="en-IN" sz="2800" dirty="0"/>
          </a:p>
        </p:txBody>
      </p:sp>
      <p:sp>
        <p:nvSpPr>
          <p:cNvPr id="4" name="Down Arrow 3"/>
          <p:cNvSpPr/>
          <p:nvPr/>
        </p:nvSpPr>
        <p:spPr>
          <a:xfrm>
            <a:off x="4419600" y="22098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419600" y="2971800"/>
            <a:ext cx="159327"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19600" y="38862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495800" y="4800600"/>
            <a:ext cx="1524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495800" y="5638800"/>
            <a:ext cx="128155"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895491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COUVELAIRE UTERUS </a:t>
            </a:r>
            <a:br>
              <a:rPr lang="en-US" dirty="0" smtClean="0"/>
            </a:br>
            <a:r>
              <a:rPr lang="en-US" dirty="0" smtClean="0"/>
              <a:t>(UTERO PLACENTAL APOPLEXY)</a:t>
            </a:r>
            <a:endParaRPr lang="en-US" dirty="0"/>
          </a:p>
        </p:txBody>
      </p:sp>
      <p:sp>
        <p:nvSpPr>
          <p:cNvPr id="3" name="Content Placeholder 2"/>
          <p:cNvSpPr>
            <a:spLocks noGrp="1"/>
          </p:cNvSpPr>
          <p:nvPr>
            <p:ph sz="quarter" idx="1"/>
          </p:nvPr>
        </p:nvSpPr>
        <p:spPr/>
        <p:txBody>
          <a:bodyPr/>
          <a:lstStyle/>
          <a:p>
            <a:endParaRPr lang="en-US" dirty="0"/>
          </a:p>
        </p:txBody>
      </p:sp>
      <p:pic>
        <p:nvPicPr>
          <p:cNvPr id="19458" name="Picture 2" descr="https://encrypted-tbn0.gstatic.com/images?q=tbn:ANd9GcSqHXG_ixH9YH7NFybTM7seOHx08-cW6W14oB-DMvP7o5o8ZyyP"/>
          <p:cNvPicPr>
            <a:picLocks noChangeAspect="1" noChangeArrowheads="1"/>
          </p:cNvPicPr>
          <p:nvPr/>
        </p:nvPicPr>
        <p:blipFill>
          <a:blip r:embed="rId2"/>
          <a:srcRect/>
          <a:stretch>
            <a:fillRect/>
          </a:stretch>
        </p:blipFill>
        <p:spPr bwMode="auto">
          <a:xfrm>
            <a:off x="1129310" y="1825624"/>
            <a:ext cx="6947889" cy="4834573"/>
          </a:xfrm>
          <a:prstGeom prst="rect">
            <a:avLst/>
          </a:prstGeom>
          <a:noFill/>
        </p:spPr>
      </p:pic>
      <p:sp>
        <p:nvSpPr>
          <p:cNvPr id="19460" name="AutoShape 4"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BAUCAwYAAQf/xAA8EAACAQMDAgUCBAUBCAIDAAABAgMABBESITEFQRMiUWFxBjIUgZGhIzNCsdHBFSRDUmJy4fAHNHPC8f/EABkBAAMBAQEAAAAAAAAAAAAAAAECAwAEBf/EACMRAAICAgMAAgMBAQAAAAAAAAABAhEhMQMSQSJRBDJhE3H/2gAMAwEAAhEDEQA/AM1DCgG4G9CXxTUqx5z3pi40rtzSycf7wB6V5KeQJYLbYZq+IgSmq7Xk1P8A4pPvU5bK8athEmyGq8HXkelWyfZ8iuVfMfikDWSMq6o6HvboQxlVPmxufSiLiRYISzHfgCkyg3EmT9udvc08I3l6KwgtvRQqS3MuDnGa0HQgbGVmiTXJtgngH1qiKFYkwBvTOxQBNh+ddPGv9H/C0Lm78PWtU8zODNK5OWJ7+v8AemFnCfCCkKNt9qlFBnfgVfGh1aRsB+9dagkUvxEZIlyR/wCigJbd3bJO3pTp4y642ocwAfdkntRSA3gVi0JxtmvGt8baT80aqiO4bPB96nJIiruc+lP0F79RS8Y32pl0VVVZVJIyQwx/77VUpSfgYz2NHdFdba8BbGk+U1HkgN2tWN4YG8PUysCwxkelX2kUsCLC2DmmHgCQ5UYBolrdfJ7b4x3qXWhHO0KZ7YvyNu9Zfr8Ra9jQfagyf9P9a386aEkZ9lVc1hLti8jzNy5zj27U8d2CPydCqSLy432oT8OQdQxztR8pDMABv2qGlhyKpZZwoEcRkBZBkHnIozpfUz0x1hm/iWpPlPJQf4oeeJnUlTgg8GghJp2lUEVpRIutH0OLRJGrowZGGQw4IqwWylTqAzWS+m+rCynNndNiCQ5jc/0k9vitb+ORVwoLH2pV/SLM/wDUH0vYdTQmRPCl7SIMGsJ1L6HurZS1tcJMOcEaTX1NpmnOMAZrw2oYbgGt2fhkqPgVzby20rRzoyMOQwqjkmvtXX/pu16jbsjxhXx5XA3FfMusfTN70ws+PFiB+5eR8inTNsQ4rqmRvxXU1idUfRxvnNLpN7o+wpkftz6UtHmuJGry4kaCbTdyKuRAXf5qmx/mv8Cr0HmkI5zSS2NF0Wyjyp81YiedqhJsifIq4nSWNIUWRP1FzJKyDgHSKlZQ4IAGymqUzLcLn1JppaxhUYnuarJ1Gi08JJHvhGSYIOMZNM4EyEBGkg5oO1PnZ+7bD4oyJT4gwa7eCHWCOiCqNDCHchCMj0otECAnvVVquCPWidJY57VdCt0eDUTkDGa5oxk5xmrSQABnYUq6p1BI43aInKnzYGSKdIm3ZVcxhLkMsi5JxgneiXs0lIZhkjcUgWYvMlxOhIXDDUfNitRaTRzRKcY9Aao8Ik22xeYAsoAwCB61W76H2plLHl8gDHGaVdVhfRq1YA7r2qM8l4M0nRuvRYW3uHVT2Y1r4FWUK6EMCMgg7V8jskTWMglv7U+trm4jUCOV1yOxxUOrQZ8af6mn+orgLC0I+59mweBWQuF1HykGi3llkyXYsfehZIyxDKaNMPHHqAPBIJCcAjtUCGXf9s0zEbZ3OKpkhXcE4P8AemRbt9i8d88Gq5LWKSPJUAnfOKOktiJMAYyM59a4QgIfQ/tTohNJ5EX4bytGwPl4NOehdReVDA7fxI9jnuKrwVfS6+VhjNA3cElpOs8GzKwb/uHcfpSyWCPuTYRHVvjBo6B104PPxSa3l8aISRcEZAJ70yQEsuO+KlYyj9hkketaU3VqpYhkBB5Bp0n2j4quaIEEnim2TaowF79H2E91JL4ZGs5wDtXVs2gGo7CurWwWzBsPIaVwjPiH1Y00lVvDJHpSuD+X8kmuFaItBFnnXIR60Xb7s/qTVFgMxyN6tiiY10yn2OaSWwJEboMuj5qzX5Wz6V16QfDH/VVFy+j9KFF4VQugYpIrY3ptC2uIAf1HBrS/T/0jGtok19EJJ3GoRtnCA9tu9R+pY4bF4LG3jRFA8Zwi4zyB/rXX/hbTZRtSngSxJpbB/wCXIo20JYgkd9qrt1Dsc7ZGOKYWkQRQSMAV2LR0byGRApj0NXK25GRVYZNG3fj2q0BWOobiniiMmcIgVbfkUAemqofDfce++KZuyBffvVRQtvmnWBG7wKk6QzzFmcvqOFUDimFvbIiHWMv2A22+am4P/CzkHOckURbjKeccCjYlFFvGY0YSMGOdselKOtOUQhWwD3x3p3IpU+XuaC6pZie3wcjO2/elSyNYh6NIVEmtizg7lhimUd4rXKxK25oNLAwYIbzE4PvV8dssMgf7m5zQlCynHNLY1KkDJOdqr2Q75z3Bq+EjwgcebG9ekBh5lzmk6jqfgMWycgYyK8lw6EbE/NXsFLAac4qOgE4XY9qWh2wK1kI8snrjmrnjAJGNj6VG4tgBkHDDfIqSykgKeRR0JKpZQNLFlSMbjegppQ6BGxldqcsu4cY22IpP1CDw52de+9GrISZX03rMfTeoLbXjKkUu6OeAff0rc2yxyKGUjSRnavlH1LaG7t8oD4ijUhHOfSqvpb6yuejFLa/1S2p4yfs+P8VOUHtDKX2fYnQooOQR61DXlcHFC9L6pb9RtFuLSVZYnHY/t7GuM4R9LbZOxNImM42W6R6iuq+OMMiksdxXU1ET5vKwWFs9hSm3H8BT7UZcXIe3lGCGCn861f0d9Gm6iiu+pqVgwCsPBb59BXJCDlo51kVfTXQb3qcCGCPEWo6pX2Uf5redN+jum241XKm4lP3Fj5fyFP4oYreJY4UVI1GAqjAFeNJpG537VdcUYlUgGTo3TVXH4ODH/wCMUvuOhdMkZT+EgJBBHkwf2p2QJN2NUwhZJiVOw2X39aarY6Sos8JVQAkKT6V86+rNuuS57RIoz8V9JaIjJyfzr5v9aAnrrhRjyL/anaG49gdjg6dXNOo0VlA7GktsgXSeDTaKQrGD+VPFFZtl5j0EZ3WoG4CbA5ztgV0t2gTQ45GxNUWkSuDICuonYZ4qyRLZbAZJX3AJB4xTBY9IGRn2qzp0caatRAY96Mu4reOBnWVWYDbJPPtRsZKxe0evIXPGMiuiQoNPJHeoCcDHc+go8hZMLCQzHZgRuPcVk7NONFLRjGcfnmg7hhoJ9NqcSGHy7BVA+075980BNCrs2jAA355o0STE82Bsfu9RSi/klt1SVQAA2Sx32rRz24b+kA55qie0jaBo2UY9PU0fAqSTsosZhdwB43YDHOME0Q0hjXzN/wCKCtGSOPSjYK7E85NFmMjSSpGe3c0lFn9kkkZiCRt22r1sb8jPG9TzkbDHtVEkyrqBIBHvSuIe1nkkox5uc7e9QjXO45zVFxKHRdIznuK8icRqHbY4xjNCjVgPZQFLcE8il16Na479qMinDrhxgnal3UXeONjGuoqRt7d6CWTnnfoouFZl22Zc0h650tbiD8TAAGxhlA7+taL+Zcrg/eNvmp2kIkE9u64bnFOsFFHtC/ozn0N1qXovVIoJmxaXJCSA8K3Zv819glgEserAOBxXxfr1kUaTQDlSCMCvq30Z1M9T6FbvKcyogSTPqKjyQpixbiM43CxqOcDnTXUQLcAYzXUtGbRkvpDoMd7dfirlAYIyNKnhmHr7Cvo6uFGABtSHp7Q9Ogitkx5V/U+tMfGG5PFLFdY0iSjSCZZjkBeTwK88J23JzQZmxhx60RbXQJ0jJYdtqNDELgSKfDB3I7elE2MOBqYYYnfHaroog5LSeYk5OaKgTHYfrRjDNjd0o0U3BCjRwW7186+soFTrJ0gj+Ev75/xX0e4iIl2Gdt8V82+s71bj6int4h54ESJjnYnGf/2xRabGg0tCU3MduoeZgqg9+5o+ObxQoVt8f33rOTxvJc4mPlThCODTy3YRYZu2KvFKhnJ2GXEal0DP5ht81XETA7YOBzQ1v1SOe7ddHkTlvf0qq/6pFGoKb77+wzvRbdB443KjTWd2gii14BfjPrUr66kkQjXnSc6fUn/wKzsV540wjVhojcMT6Df/ACKOnmDW5lXgPhfX2pLOlcdSRfDM5fIB5A27U+iMZs5JPEAcY0IF31Hnf0AH71nrK7Vhg4DY3o43h8JYiAIxkkjv80yfonLH5UHWzYLRnD4wBn96vOglZIypk7oBsPmo9O8C4YLpYZwWJp7Y2cFtn+FE64P8Tn/xT3ZxypMz8sc00uI4cOQD5dv0pVPDKqzLMxRhJpC7EZIJ2x6gc1q7zUg1JdAKTnQqkDP+opD1O1SWUi4R1JAAdsk/G/5UUCjJW9tObtwjtHDnHlOc5p22mNAC3lAxueatgtRGzMF1BceIpOc+/tXXkcaxIxUDBzuTkflQayUjO1TA7h1GMtpX9KEngFypAPIIJzRT6HZlYEnkZGxqNvEUYlR5eRgUCsXgja2wgtxGFI35riupmXY49aLdgw3IGDx3NAyHRI0hbnaloN3smuUzjce9VS+ckjnuKrNwCTgj4NDXPUIYVHiOEycAk96DiTnTR7LAGKyKMMrbf3oqaMR3SzqMYOG+KDsr6Ka9EOcjKnPantxbAxOQd84xRStNC8cqwZnr9oonbSMZGofFG/8Ax/c+DfTWZPlddYHuK965H4lvbyNyoKE/2pP9LXAi+prc8FiV3+KE8wsWW6PqbSAHBP711DGfBIxn866pWCjPDqZn6jFq2UuBj2rSC58uOcCsXa2DxzCSU8Nxmm345k8gYk8Lp71HjTSydP5HR0oeGihmSYFUznuD2ptZwrDF2LNuTSrpiBANZy3f3NNRIMAZ42FWORhquBIF24/WijIsS5btz70qabD6ttqveUSKMk+tMmaglZdYJGdz3r4r9Q4k+t+qu7EKZmBI74C7Cvs8RGMAfpXyX61s/wAF9QXVzpwJJmfP/cAf80Qx2Z2S5kkunYHJZiwH/KPSmFvdLcDw5iysRjbuKTqD/tbxAxwRgCi2lKXJwmQOcdqaCKyeB3I9tCBgA7eb4pIo8axd9QwzsypnfGcig+p5k8NmcqoOjn880PDI81ykaBhpIG3benYsGOOl6nucNJlpF39dqeLqiVdtSnAIznigenWsf81VIKKQCefenFrAxYeJuuPSl6o6lytlUBJuQAmABvimcjR+Aq6SWL5Yg76fSh4zGjjWODhmxREQiBKFc+Xdj/T6GgssM8Kwy1d1AaMkMMHGc4+afRSyTBCJSqncrGn6fnuaTrIzRqudnAIPYimfTp3ibwyUGRgDTzj3HenORr0Pljijt2EakseHfGR7HNLrv/epFN1N5R5UlJyAR6+1H6ZJCGlRSzjVmP8Ap/Whb6BzbOsgKF/5RbbV6iiKxf53kLyFGk06CTgbDbH9qWdUjL+G8c2llTVINOcY2NSZmaJo8/b5yBucY7nt3qm4AnQpDONDJpLFdP60TLADLcStaJrjTUzZVhvsTgDI+KJCskqwROhEKsS3ORziltpZJbW+HaVoxID5Rgat/wB6svXhiypbVIDhip5oUV7p4RB7xjI5YYA2z70HJeGR28p08cUNNM8jssa6QNycVGN5E3cZB/atRpOkDTymIl2fGTwTSrrzGazQ5Jy2fijpt9fjEHckUJfktYgHSrZ2FNRzSm2U9GaSL8GEY63ulVe+1fU4Ldp5XVTsgydtq+f/AE3bxLdWfiLtBqkJ9z//AGvpNh/MlIJGoYI9RUU8s6KaihV1ixP4GTbJXzAfFYayP4brNmy4H8YEk+lfUL4a42QdxXzaaBofqu2tpF9Sm2zbHFK38GhGrkjceMz+YagDxmuqlH0qAQmw7811Rz9lMGKsvqa804ubdJQO6kg1pfp6RepT+P4DokO/mHLdgDXz5LxkIUIoHua130z163QCyYqsjHUuds+1JCUrydvPwcUeK+PZ9EhcKg9Ofmppc/xMZ2pB+PkRNxt6j0ob/apGtmYqMf8Au1WtI8xJs0v4hpJVUE4zvvTBGaUgBtIFYSw6/FIDIJNW+Aa0Vh1ISFSrAZ96KaGaZrYisUWptgBWJ+ooY+qR3TN/U2pGPbAxRfXerEQJDC2R90vx6VVbN48aoMZI3BrXbGhB12Pm8capK6gjxEXAHuOKDe7ZnZ4yo0j+ICN6a/U9j/s+/luUOkEAn0IPf+9Z240yr40ZAcjLAf1U8XTMxjI8U1q4RhqAUjIyKKtEWDClVBBzqA5BoPpkWRoyAQvp+1GSSlZVUADSOarQsNmg6eVABXOCNwaKknUNjVjB4rOw9Vw3hxEMe59Kb2siyjL4zS0Xi1YXDIrDVgg52r1yZ5QZNgOcbA/NT1hMNgFieCKgH1EhRhR+9LRftY0hARE1SFosHHtViTusbeHugOecUrilLAqy8cURBN4kgUkIKY53Gh5DcRShQsjoSd1Jz2/zXXUjxK7hyzLjBLYK/ApVDcqsjJpVwds5q5nBVcBSTnJ3P5UUSkAXhMpc95Pu07ZqIZBGBkKBjmr7ktBMWyoZRkEjPHf5pP1G+jVGOoae5HbNNQt3g6e6AKvrYRIxcHkavUfpQiObkeINgxzvzih2jju4vCiYrGpGoKefaikKxxBQuD29qDNFpEWRFU5x+dCTyhcrzQ/UeoGHKxoWfsO1VRJcXEQaY6M74HNFI0nZCeQrnUgwv9R3pTe3scsypEMAYbGO9EdWmW3TTIMnH287UltyJXe4cHSzhRitOVInCFyNL026FtZJJOxQvOo43ZBhjX0PpF/HcWCTouGk3+M18jvZWu+prBHnRH5VU+1b/wClWcWccJxiMEk/J4rmT+R6XNCK4l/00IbxGOaz/wBTWTSKs9rhbuDLRMRwccVo1Kge9CX0aupNCRypnxe4631jx3E13KJAcMCcYNdW0vukWk93JK8ILMdzXVuyF6S+zLqiIoJ+9jjBFGWs2iZiUJyuNh2FX33SXZBLAMnkrncfFK7KZzeOtxJNHDgpJHDs7JzjfbGQOdvY8VzQakj0ZfkwfGuuzcxdWgFomlyw0geuDjvWK+qL2drhVhlcRMNwG2NUPeyQtleO4zQNxM93MJJsKo+1cirRu7ZzckeNRfV5PbO4ubbeOUgE7g7j9K0vRPqC+S9jjlw0bHSNJOQT3rNpksNCE+vsKbdJsbh7mKRCVjEgJJHv2oyoWC8WUb5mka7Vwcr/AFD1rQ2c0Kqi5GTt70mtVBjKnc4q2EFJWl2OjAIPpU4ypj1eCv65t47hVZPKkilN98elfLYkltbmWFyCUJUqfn/FfX/qYJcdB1In8WPBJ/avnfXLRHIvEGJMaXI7+9dK+zmkCW7umVH9ZwSDuMf+KapcW0duPEUM74BxzSVHPhHQcMD+1TjhMqlnDEYyGU8VZZRJunY1t1hRzNHq3O+rtTS0ubQSE68+uaSWMaBN4yNtwx5rp0WO7WVAWzyueDWqi0XZqZb+PQXXB01OC9jcZ1fpSSIRuqsx0sDkb9qIjaKNlAkwfSgzojTQ6SZRjY5NXpIuD/elCyJjOsZomKQOM6tscitQrGYcDBUj5r03rnEes6RvUbRLUKpllk+4atK9u++arkW11gw6wmd+MnesiE2KuvXrYUkHTkDOeKDthHMGQj5HNMuoJAWy2t0HCsaWSFbdXkjADEZFU8IaOaJYHZYBjUcnfg1YxKjMjjT2Hc0BaSz3EvizqFZtsA1fewvLGQhwceuKGA+knuYAM6ckDYd6GjvjrKyIEGMnzbiqTbGGPzPg+3NJrtmRpGR2YZG7HAPxRRpPxEurym6c6cFRvv3qhIw00ccbARxKNQ7Duc0PbTF1kUk62IAbOwGdzRs0axQykNqMhJLEcCoTlbOvg4sJsE6eGN60hOPKWrddO6ktnbJHy7Y2Hes10O2EsUjSkZlOBgdq1NtYQy27pjBVfKRyKWMWXlKEnT0guPq7uxHhsMDPrVq9UVmCSbGqun2kcVrcTXHiYBCx4XcufXtjAPvx70HfINJOPMe9K4urFlGF0g6SNHcsO9dScXMygAHOPeupCIl6t1yKEm2t9TPjd14B9vWs9OzmV5NLDUcnURtVxjCStPNIZXJyWb1qqRg7a5Nl7CkhCMVgmovbKo4pJmzgBf8AmarzHFbJrYlj79/yql7psjwwFXivP/s7u41KNhxmqUwPkgtZYRYNJc3qLK2E3Omtf0tBPPrJYKmMAdzWP6dtdKF9K2HTreeZSY5PDYMQQdu9LyYOv8ad8bs0tsoKnV5T2Pc0YiBYjqOxHPvVFiqs6mRtWgAZ9aPdVlUqq9uxqftGk8nNIk3Sp4MrrKkfNYBSJo5YG3349K3NqqCRQ2QvfFYzrNsOkfUl7ZMwdVfVG44ZGAZT+hrshlUcvI6kJZ7Xw3zgjHp2oa4vPAZPDLAD7ttqe3EesMy47YPqKSXVm0j6k2YbgVk2gSV6DLC5jus6ZAraTu2alHLKDITEpT1xSy0ZI3EcwK6t1ZTxTZGjChEYNgbqOKe7ESZMTHwEMgHHIqaSLKulcA870I7CWQebC52FEwxxkBkkGQMcbVmdPHJUHCQBdtjjiiIXdsZzgUHvGAVIfHNE29wWGdvmsNIao7Y4wOwr3WykDH5ChoZ8jG5qUj9wfgVkQkVTMWDa1OaUhpHkZHJ0559qa3DsUIGMkUkBmiuW14I7ZOKZEpBsKIh8jHf1NHKyKuCct6UqjtpHZXdl53Aq+aaFFGo7ngf61mhYi7q9/H4ixIS5Y4CjvSe+RkV0cBkGNCj196eI0GdcUI1EbORWd6rdEXbJkeX9zSSbLRik6L4YwyxK7KjMR23A+Kt6jG6WwMUcohkkMYkKnScYJ34zgj9aRh5FlJlZtRPbnNN1L3UyOY3iiCKCpctkgYOPk70iOhTGVjOqrEoQKynA+K1vTJlJUsThhWShi8Rl8NAAoA+Kb2TSBcZyFPFN+ro0ZRnA0d3NEsCjB8QMSTnbHb/Wk91OMUTO2uAAbetJ2LGXDtkZqc2BaKJJG1nAwK6iH06jtXVO2JZj7svEVLrlD9poN2LHJNO7hBNbtGQN+D6GkLMVJB7UYZObllJskd0x3G9eKdqgW2NeZOOaoSL7ebROGB47jtWr+n+qKGEMgyc5DetY6FNWScgUZBJJA6urYKnY0kkmdPDLrg+tWciMgZRktyKYalRG7bVhekfU0cbL47mMjueK0dt1a3vN0kBDbj3pOluzobHEMSyMsoO9Yz63jaPq1vdtnTIvhkk8Y4/athbToEVkO+NxS/6sjivvp+aHwFMyP4sMg+4eq+4rogqOebtmOS5xHpOSrbZ9KiDrUhgdQ4oO0nDRgE4OePeiJdaEODsO4NNNemi/CuS2jmOGGk47Hk15HA0bagTxpLegqRdZRvnIqcMjHKDcY5IpbKJp7IC3WZSrMVJ7j1qcMTReUEnFegMJfMcbbj3qbtjAIyB3rWUi6wRjcMWDeXVtztV0SPr/AJn50Nqxwu3rV8Uh4OBW7DPOhrbuVJDnb+9FgjY/2pfAWOCeKvMujOSKNknGmSuZlVW2pWzG51aAyORyVoh2DuNyfavJJVjHGCf2opiSj9CmJ5kunWWaXw0IHl7/ADVdyxW61ttHkge5qy7jMjN4ecHzGRm4PxXGZVtVWRQwHm3FG22brGKs9ExFuEQYO2/tWUmLNPqIwdROfzp4krJF40m7EYCjbApdc58zlh5t/j4oS0LhsujtxGhnI1SSNiJfT3ppEjJEAcYxjGeKSl2BRYm1baQ2f7U06dE886RITjOK0aRpO0aTpFsY7UzSjZzsccgUdbxIdRAwCfSmHgotqkKAYVQBUPDRF0gcUk22xoYQJLIVBXYDHNKpySPLjY9qaTorggE0vZoELRjOam/6V8wL2kcscmuqTlAxFdS2JYp1NilF+oW5bHDb0e8uFG9L7skspPpRjhnNK2ijsa8ALtgcd69zUkAFUEjsIjUAfFWgetVxb1YKkzpiegaeAKKsb57WYHUdOf0ocb814UoKVMdYN90rqOpQ2rKn0pvJcJLbkagSfWvmNtcT2pzBKVHoeKaQ9fdABIje5U5rpjOLEkrB+p2/4PqTou0ch1LVyTArjOQea96hcQdSt8xv/FTdQdj8UvhmBTGMHvTeUI8MKVtL4J27GiIpdDD0pcZMcnapLOVcKd1NTDfo5ZFmAYjzAVBkYAeWo2s2Uxnir5GLKMVkVsF8NgduPQ1bAm+4wajrIJ8xqyEuWHp8Vmi0GMoVxGM9qrkAfniph8IB3xVTMO+1BE3lnhIVTpzn19KDd2EZZPubuRxV8so4z8UJPIPvIOB6U6YKFcguF1FkY5OSwHPtVUkkricSPhAAARyfirrjqEhj06Qu+Rvvj1oEKJFyxJz+VFNvQkqSyReZip8NfKNjncmqoo2niMkikqvAHLUakYJw5Bz2FTJw2lRj1o9SPYDs42LF2TTtgVrvpbp+lBPJnfYD/WlHTrbx5QoHlHJ9K29pGUtAIwqgbDJxQqhrCZQcApxQbyMAQQSc85qEfUIlnEc0ulc+dgM4FKeodTW3dmR9ceeDzillB1Y0ZeBNzN4YY9zSuWVCDJz70Pc9VhnXaQKO+eaV3t+rJohPHFSorYRJfKHIzXUlOSck711HqDIW3mXIoedC0eV/pqSSnGwqY1nt+VLolhqgAE1IUxjtI23kAFUXluIjqiBKd/aipJsk+OSVlKSadiMiiVcMMihK9BK8cUXGzR5K2GA17kjg0Oso781arZqbRaMk9ExJg716xVsYPzVZNRJNahrJPn1I+KqDyI+rUTnnNSDkc12oMNqdNoRpMk1zkZH5g1ajnZsb84zQbpncV4JXTbkU92LlD21uBkb4zR6TZGw29qzUN0oGCNxR9vd+cb4FEeMhpIyE7jerbYaRkHIoFpMuGz7Vak5XbNEsngPllOk4bfHah2mDRkBsmhpJv+rFVCQLk5zWEuiEjzwnWuXyd1zn9KtkuCYxqBBO+D2qlZhJICeBXXTKFJBH60bNtC+9kIyFHPahonYOQDqA7Go3E+pyFHsK8jJXfG9ayTDopGxgEA+tE20bTyhF3Pr6UNEjOwCgZbgCnlpEtpF6s33H1pkZIZWMcdumhcbDLGqb3qYVtEZ29QaAluyAQp5pXcTDktvTWkMkMX6g9sJWjOGkQqc77HmlQnNxKQzDHegp7ln2zVEMpjnVt8A70kp3oCaTGUyjuM9qFIwcDijbx1Mp040lQdvihPWptlklZ2fauqNdS2Mew/zBR0XNdXUOX9mc/FpFq/cKv0gxkEA89q6uqJ0+CFtmbHqa6urq6DzGef1flVsddXUJD8f7FvavGrq6kOgg9QaurqZCstXfGaobtXV1ZGZU/P5VfB9o+a6up/BVsaRnyj5FFoB+1dXUS8dFMvb5rxvt/KurqIrKE2JxtzQU5OTua6uoMZ6A4/uPzRcP2r8V1dWRFjbpoHisccKKKuicHc11dVEPEDkJwN6VXROTvXV1LIYDP216K6upCIbNwvwKlbk6sdjz711dQOgkwGeBwP7V1dXUw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BAUCAwYAAQf/xAA8EAACAQMDAgUCBAUBCAIDAAABAgMABBESITEFQRMiUWFxBjIUgZGhIzNCsdHBFSRDUmJy4fAHNHPC8f/EABkBAAMBAQEAAAAAAAAAAAAAAAECAwAEBf/EACMRAAICAgMAAgMBAQAAAAAAAAABAhEhMQMSQSJRBDJhE3H/2gAMAwEAAhEDEQA/AM1DCgG4G9CXxTUqx5z3pi40rtzSycf7wB6V5KeQJYLbYZq+IgSmq7Xk1P8A4pPvU5bK8athEmyGq8HXkelWyfZ8iuVfMfikDWSMq6o6HvboQxlVPmxufSiLiRYISzHfgCkyg3EmT9udvc08I3l6KwgtvRQqS3MuDnGa0HQgbGVmiTXJtgngH1qiKFYkwBvTOxQBNh+ddPGv9H/C0Lm78PWtU8zODNK5OWJ7+v8AemFnCfCCkKNt9qlFBnfgVfGh1aRsB+9dagkUvxEZIlyR/wCigJbd3bJO3pTp4y642ocwAfdkntRSA3gVi0JxtmvGt8baT80aqiO4bPB96nJIiruc+lP0F79RS8Y32pl0VVVZVJIyQwx/77VUpSfgYz2NHdFdba8BbGk+U1HkgN2tWN4YG8PUysCwxkelX2kUsCLC2DmmHgCQ5UYBolrdfJ7b4x3qXWhHO0KZ7YvyNu9Zfr8Ra9jQfagyf9P9a386aEkZ9lVc1hLti8jzNy5zj27U8d2CPydCqSLy432oT8OQdQxztR8pDMABv2qGlhyKpZZwoEcRkBZBkHnIozpfUz0x1hm/iWpPlPJQf4oeeJnUlTgg8GghJp2lUEVpRIutH0OLRJGrowZGGQw4IqwWylTqAzWS+m+rCynNndNiCQ5jc/0k9vitb+ORVwoLH2pV/SLM/wDUH0vYdTQmRPCl7SIMGsJ1L6HurZS1tcJMOcEaTX1NpmnOMAZrw2oYbgGt2fhkqPgVzby20rRzoyMOQwqjkmvtXX/pu16jbsjxhXx5XA3FfMusfTN70ws+PFiB+5eR8inTNsQ4rqmRvxXU1idUfRxvnNLpN7o+wpkftz6UtHmuJGry4kaCbTdyKuRAXf5qmx/mv8Cr0HmkI5zSS2NF0Wyjyp81YiedqhJsifIq4nSWNIUWRP1FzJKyDgHSKlZQ4IAGymqUzLcLn1JppaxhUYnuarJ1Gi08JJHvhGSYIOMZNM4EyEBGkg5oO1PnZ+7bD4oyJT4gwa7eCHWCOiCqNDCHchCMj0otECAnvVVquCPWidJY57VdCt0eDUTkDGa5oxk5xmrSQABnYUq6p1BI43aInKnzYGSKdIm3ZVcxhLkMsi5JxgneiXs0lIZhkjcUgWYvMlxOhIXDDUfNitRaTRzRKcY9Aao8Ik22xeYAsoAwCB61W76H2plLHl8gDHGaVdVhfRq1YA7r2qM8l4M0nRuvRYW3uHVT2Y1r4FWUK6EMCMgg7V8jskTWMglv7U+trm4jUCOV1yOxxUOrQZ8af6mn+orgLC0I+59mweBWQuF1HykGi3llkyXYsfehZIyxDKaNMPHHqAPBIJCcAjtUCGXf9s0zEbZ3OKpkhXcE4P8AemRbt9i8d88Gq5LWKSPJUAnfOKOktiJMAYyM59a4QgIfQ/tTohNJ5EX4bytGwPl4NOehdReVDA7fxI9jnuKrwVfS6+VhjNA3cElpOs8GzKwb/uHcfpSyWCPuTYRHVvjBo6B104PPxSa3l8aISRcEZAJ70yQEsuO+KlYyj9hkketaU3VqpYhkBB5Bp0n2j4quaIEEnim2TaowF79H2E91JL4ZGs5wDtXVs2gGo7CurWwWzBsPIaVwjPiH1Y00lVvDJHpSuD+X8kmuFaItBFnnXIR60Xb7s/qTVFgMxyN6tiiY10yn2OaSWwJEboMuj5qzX5Wz6V16QfDH/VVFy+j9KFF4VQugYpIrY3ptC2uIAf1HBrS/T/0jGtok19EJJ3GoRtnCA9tu9R+pY4bF4LG3jRFA8Zwi4zyB/rXX/hbTZRtSngSxJpbB/wCXIo20JYgkd9qrt1Dsc7ZGOKYWkQRQSMAV2LR0byGRApj0NXK25GRVYZNG3fj2q0BWOobiniiMmcIgVbfkUAemqofDfce++KZuyBffvVRQtvmnWBG7wKk6QzzFmcvqOFUDimFvbIiHWMv2A22+am4P/CzkHOckURbjKeccCjYlFFvGY0YSMGOdselKOtOUQhWwD3x3p3IpU+XuaC6pZie3wcjO2/elSyNYh6NIVEmtizg7lhimUd4rXKxK25oNLAwYIbzE4PvV8dssMgf7m5zQlCynHNLY1KkDJOdqr2Q75z3Bq+EjwgcebG9ekBh5lzmk6jqfgMWycgYyK8lw6EbE/NXsFLAac4qOgE4XY9qWh2wK1kI8snrjmrnjAJGNj6VG4tgBkHDDfIqSykgKeRR0JKpZQNLFlSMbjegppQ6BGxldqcsu4cY22IpP1CDw52de+9GrISZX03rMfTeoLbXjKkUu6OeAff0rc2yxyKGUjSRnavlH1LaG7t8oD4ijUhHOfSqvpb6yuejFLa/1S2p4yfs+P8VOUHtDKX2fYnQooOQR61DXlcHFC9L6pb9RtFuLSVZYnHY/t7GuM4R9LbZOxNImM42W6R6iuq+OMMiksdxXU1ET5vKwWFs9hSm3H8BT7UZcXIe3lGCGCn861f0d9Gm6iiu+pqVgwCsPBb59BXJCDlo51kVfTXQb3qcCGCPEWo6pX2Uf5redN+jum241XKm4lP3Fj5fyFP4oYreJY4UVI1GAqjAFeNJpG537VdcUYlUgGTo3TVXH4ODH/wCMUvuOhdMkZT+EgJBBHkwf2p2QJN2NUwhZJiVOw2X39aarY6Sos8JVQAkKT6V86+rNuuS57RIoz8V9JaIjJyfzr5v9aAnrrhRjyL/anaG49gdjg6dXNOo0VlA7GktsgXSeDTaKQrGD+VPFFZtl5j0EZ3WoG4CbA5ztgV0t2gTQ45GxNUWkSuDICuonYZ4qyRLZbAZJX3AJB4xTBY9IGRn2qzp0caatRAY96Mu4reOBnWVWYDbJPPtRsZKxe0evIXPGMiuiQoNPJHeoCcDHc+go8hZMLCQzHZgRuPcVk7NONFLRjGcfnmg7hhoJ9NqcSGHy7BVA+075980BNCrs2jAA355o0STE82Bsfu9RSi/klt1SVQAA2Sx32rRz24b+kA55qie0jaBo2UY9PU0fAqSTsosZhdwB43YDHOME0Q0hjXzN/wCKCtGSOPSjYK7E85NFmMjSSpGe3c0lFn9kkkZiCRt22r1sb8jPG9TzkbDHtVEkyrqBIBHvSuIe1nkkox5uc7e9QjXO45zVFxKHRdIznuK8icRqHbY4xjNCjVgPZQFLcE8il16Na479qMinDrhxgnal3UXeONjGuoqRt7d6CWTnnfoouFZl22Zc0h650tbiD8TAAGxhlA7+taL+Zcrg/eNvmp2kIkE9u64bnFOsFFHtC/ozn0N1qXovVIoJmxaXJCSA8K3Zv819glgEserAOBxXxfr1kUaTQDlSCMCvq30Z1M9T6FbvKcyogSTPqKjyQpixbiM43CxqOcDnTXUQLcAYzXUtGbRkvpDoMd7dfirlAYIyNKnhmHr7Cvo6uFGABtSHp7Q9Ogitkx5V/U+tMfGG5PFLFdY0iSjSCZZjkBeTwK88J23JzQZmxhx60RbXQJ0jJYdtqNDELgSKfDB3I7elE2MOBqYYYnfHaroog5LSeYk5OaKgTHYfrRjDNjd0o0U3BCjRwW7186+soFTrJ0gj+Ev75/xX0e4iIl2Gdt8V82+s71bj6int4h54ESJjnYnGf/2xRabGg0tCU3MduoeZgqg9+5o+ObxQoVt8f33rOTxvJc4mPlThCODTy3YRYZu2KvFKhnJ2GXEal0DP5ht81XETA7YOBzQ1v1SOe7ddHkTlvf0qq/6pFGoKb77+wzvRbdB443KjTWd2gii14BfjPrUr66kkQjXnSc6fUn/wKzsV540wjVhojcMT6Df/ACKOnmDW5lXgPhfX2pLOlcdSRfDM5fIB5A27U+iMZs5JPEAcY0IF31Hnf0AH71nrK7Vhg4DY3o43h8JYiAIxkkjv80yfonLH5UHWzYLRnD4wBn96vOglZIypk7oBsPmo9O8C4YLpYZwWJp7Y2cFtn+FE64P8Tn/xT3ZxypMz8sc00uI4cOQD5dv0pVPDKqzLMxRhJpC7EZIJ2x6gc1q7zUg1JdAKTnQqkDP+opD1O1SWUi4R1JAAdsk/G/5UUCjJW9tObtwjtHDnHlOc5p22mNAC3lAxueatgtRGzMF1BceIpOc+/tXXkcaxIxUDBzuTkflQayUjO1TA7h1GMtpX9KEngFypAPIIJzRT6HZlYEnkZGxqNvEUYlR5eRgUCsXgja2wgtxGFI35riupmXY49aLdgw3IGDx3NAyHRI0hbnaloN3smuUzjce9VS+ckjnuKrNwCTgj4NDXPUIYVHiOEycAk96DiTnTR7LAGKyKMMrbf3oqaMR3SzqMYOG+KDsr6Ka9EOcjKnPantxbAxOQd84xRStNC8cqwZnr9oonbSMZGofFG/8Ax/c+DfTWZPlddYHuK965H4lvbyNyoKE/2pP9LXAi+prc8FiV3+KE8wsWW6PqbSAHBP711DGfBIxn866pWCjPDqZn6jFq2UuBj2rSC58uOcCsXa2DxzCSU8Nxmm345k8gYk8Lp71HjTSydP5HR0oeGihmSYFUznuD2ptZwrDF2LNuTSrpiBANZy3f3NNRIMAZ42FWORhquBIF24/WijIsS5btz70qabD6ttqveUSKMk+tMmaglZdYJGdz3r4r9Q4k+t+qu7EKZmBI74C7Cvs8RGMAfpXyX61s/wAF9QXVzpwJJmfP/cAf80Qx2Z2S5kkunYHJZiwH/KPSmFvdLcDw5iysRjbuKTqD/tbxAxwRgCi2lKXJwmQOcdqaCKyeB3I9tCBgA7eb4pIo8axd9QwzsypnfGcig+p5k8NmcqoOjn880PDI81ykaBhpIG3benYsGOOl6nucNJlpF39dqeLqiVdtSnAIznigenWsf81VIKKQCefenFrAxYeJuuPSl6o6lytlUBJuQAmABvimcjR+Aq6SWL5Yg76fSh4zGjjWODhmxREQiBKFc+Xdj/T6GgssM8Kwy1d1AaMkMMHGc4+afRSyTBCJSqncrGn6fnuaTrIzRqudnAIPYimfTp3ibwyUGRgDTzj3HenORr0Pljijt2EakseHfGR7HNLrv/epFN1N5R5UlJyAR6+1H6ZJCGlRSzjVmP8Ap/Whb6BzbOsgKF/5RbbV6iiKxf53kLyFGk06CTgbDbH9qWdUjL+G8c2llTVINOcY2NSZmaJo8/b5yBucY7nt3qm4AnQpDONDJpLFdP60TLADLcStaJrjTUzZVhvsTgDI+KJCskqwROhEKsS3ORziltpZJbW+HaVoxID5Rgat/wB6svXhiypbVIDhip5oUV7p4RB7xjI5YYA2z70HJeGR28p08cUNNM8jssa6QNycVGN5E3cZB/atRpOkDTymIl2fGTwTSrrzGazQ5Jy2fijpt9fjEHckUJfktYgHSrZ2FNRzSm2U9GaSL8GEY63ulVe+1fU4Ldp5XVTsgydtq+f/AE3bxLdWfiLtBqkJ9z//AGvpNh/MlIJGoYI9RUU8s6KaihV1ixP4GTbJXzAfFYayP4brNmy4H8YEk+lfUL4a42QdxXzaaBofqu2tpF9Sm2zbHFK38GhGrkjceMz+YagDxmuqlH0qAQmw7811Rz9lMGKsvqa804ubdJQO6kg1pfp6RepT+P4DokO/mHLdgDXz5LxkIUIoHua130z163QCyYqsjHUuds+1JCUrydvPwcUeK+PZ9EhcKg9Ofmppc/xMZ2pB+PkRNxt6j0ob/apGtmYqMf8Au1WtI8xJs0v4hpJVUE4zvvTBGaUgBtIFYSw6/FIDIJNW+Aa0Vh1ISFSrAZ96KaGaZrYisUWptgBWJ+ooY+qR3TN/U2pGPbAxRfXerEQJDC2R90vx6VVbN48aoMZI3BrXbGhB12Pm8capK6gjxEXAHuOKDe7ZnZ4yo0j+ICN6a/U9j/s+/luUOkEAn0IPf+9Z240yr40ZAcjLAf1U8XTMxjI8U1q4RhqAUjIyKKtEWDClVBBzqA5BoPpkWRoyAQvp+1GSSlZVUADSOarQsNmg6eVABXOCNwaKknUNjVjB4rOw9Vw3hxEMe59Kb2siyjL4zS0Xi1YXDIrDVgg52r1yZ5QZNgOcbA/NT1hMNgFieCKgH1EhRhR+9LRftY0hARE1SFosHHtViTusbeHugOecUrilLAqy8cURBN4kgUkIKY53Gh5DcRShQsjoSd1Jz2/zXXUjxK7hyzLjBLYK/ApVDcqsjJpVwds5q5nBVcBSTnJ3P5UUSkAXhMpc95Pu07ZqIZBGBkKBjmr7ktBMWyoZRkEjPHf5pP1G+jVGOoae5HbNNQt3g6e6AKvrYRIxcHkavUfpQiObkeINgxzvzih2jju4vCiYrGpGoKefaikKxxBQuD29qDNFpEWRFU5x+dCTyhcrzQ/UeoGHKxoWfsO1VRJcXEQaY6M74HNFI0nZCeQrnUgwv9R3pTe3scsypEMAYbGO9EdWmW3TTIMnH287UltyJXe4cHSzhRitOVInCFyNL026FtZJJOxQvOo43ZBhjX0PpF/HcWCTouGk3+M18jvZWu+prBHnRH5VU+1b/wClWcWccJxiMEk/J4rmT+R6XNCK4l/00IbxGOaz/wBTWTSKs9rhbuDLRMRwccVo1Kge9CX0aupNCRypnxe4631jx3E13KJAcMCcYNdW0vukWk93JK8ILMdzXVuyF6S+zLqiIoJ+9jjBFGWs2iZiUJyuNh2FX33SXZBLAMnkrncfFK7KZzeOtxJNHDgpJHDs7JzjfbGQOdvY8VzQakj0ZfkwfGuuzcxdWgFomlyw0geuDjvWK+qL2drhVhlcRMNwG2NUPeyQtleO4zQNxM93MJJsKo+1cirRu7ZzckeNRfV5PbO4ubbeOUgE7g7j9K0vRPqC+S9jjlw0bHSNJOQT3rNpksNCE+vsKbdJsbh7mKRCVjEgJJHv2oyoWC8WUb5mka7Vwcr/AFD1rQ2c0Kqi5GTt70mtVBjKnc4q2EFJWl2OjAIPpU4ypj1eCv65t47hVZPKkilN98elfLYkltbmWFyCUJUqfn/FfX/qYJcdB1In8WPBJ/avnfXLRHIvEGJMaXI7+9dK+zmkCW7umVH9ZwSDuMf+KapcW0duPEUM74BxzSVHPhHQcMD+1TjhMqlnDEYyGU8VZZRJunY1t1hRzNHq3O+rtTS0ubQSE68+uaSWMaBN4yNtwx5rp0WO7WVAWzyueDWqi0XZqZb+PQXXB01OC9jcZ1fpSSIRuqsx0sDkb9qIjaKNlAkwfSgzojTQ6SZRjY5NXpIuD/elCyJjOsZomKQOM6tscitQrGYcDBUj5r03rnEes6RvUbRLUKpllk+4atK9u++arkW11gw6wmd+MnesiE2KuvXrYUkHTkDOeKDthHMGQj5HNMuoJAWy2t0HCsaWSFbdXkjADEZFU8IaOaJYHZYBjUcnfg1YxKjMjjT2Hc0BaSz3EvizqFZtsA1fewvLGQhwceuKGA+knuYAM6ckDYd6GjvjrKyIEGMnzbiqTbGGPzPg+3NJrtmRpGR2YZG7HAPxRRpPxEurym6c6cFRvv3qhIw00ccbARxKNQ7Duc0PbTF1kUk62IAbOwGdzRs0axQykNqMhJLEcCoTlbOvg4sJsE6eGN60hOPKWrddO6ktnbJHy7Y2Hes10O2EsUjSkZlOBgdq1NtYQy27pjBVfKRyKWMWXlKEnT0guPq7uxHhsMDPrVq9UVmCSbGqun2kcVrcTXHiYBCx4XcufXtjAPvx70HfINJOPMe9K4urFlGF0g6SNHcsO9dScXMygAHOPeupCIl6t1yKEm2t9TPjd14B9vWs9OzmV5NLDUcnURtVxjCStPNIZXJyWb1qqRg7a5Nl7CkhCMVgmovbKo4pJmzgBf8AmarzHFbJrYlj79/yql7psjwwFXivP/s7u41KNhxmqUwPkgtZYRYNJc3qLK2E3Omtf0tBPPrJYKmMAdzWP6dtdKF9K2HTreeZSY5PDYMQQdu9LyYOv8ad8bs0tsoKnV5T2Pc0YiBYjqOxHPvVFiqs6mRtWgAZ9aPdVlUqq9uxqftGk8nNIk3Sp4MrrKkfNYBSJo5YG3349K3NqqCRQ2QvfFYzrNsOkfUl7ZMwdVfVG44ZGAZT+hrshlUcvI6kJZ7Xw3zgjHp2oa4vPAZPDLAD7ttqe3EesMy47YPqKSXVm0j6k2YbgVk2gSV6DLC5jus6ZAraTu2alHLKDITEpT1xSy0ZI3EcwK6t1ZTxTZGjChEYNgbqOKe7ESZMTHwEMgHHIqaSLKulcA870I7CWQebC52FEwxxkBkkGQMcbVmdPHJUHCQBdtjjiiIXdsZzgUHvGAVIfHNE29wWGdvmsNIao7Y4wOwr3WykDH5ChoZ8jG5qUj9wfgVkQkVTMWDa1OaUhpHkZHJ0559qa3DsUIGMkUkBmiuW14I7ZOKZEpBsKIh8jHf1NHKyKuCct6UqjtpHZXdl53Aq+aaFFGo7ngf61mhYi7q9/H4ixIS5Y4CjvSe+RkV0cBkGNCj196eI0GdcUI1EbORWd6rdEXbJkeX9zSSbLRik6L4YwyxK7KjMR23A+Kt6jG6WwMUcohkkMYkKnScYJ34zgj9aRh5FlJlZtRPbnNN1L3UyOY3iiCKCpctkgYOPk70iOhTGVjOqrEoQKynA+K1vTJlJUsThhWShi8Rl8NAAoA+Kb2TSBcZyFPFN+ro0ZRnA0d3NEsCjB8QMSTnbHb/Wk91OMUTO2uAAbetJ2LGXDtkZqc2BaKJJG1nAwK6iH06jtXVO2JZj7svEVLrlD9poN2LHJNO7hBNbtGQN+D6GkLMVJB7UYZObllJskd0x3G9eKdqgW2NeZOOaoSL7ebROGB47jtWr+n+qKGEMgyc5DetY6FNWScgUZBJJA6urYKnY0kkmdPDLrg+tWciMgZRktyKYalRG7bVhekfU0cbL47mMjueK0dt1a3vN0kBDbj3pOluzobHEMSyMsoO9Yz63jaPq1vdtnTIvhkk8Y4/athbToEVkO+NxS/6sjivvp+aHwFMyP4sMg+4eq+4rogqOebtmOS5xHpOSrbZ9KiDrUhgdQ4oO0nDRgE4OePeiJdaEODsO4NNNemi/CuS2jmOGGk47Hk15HA0bagTxpLegqRdZRvnIqcMjHKDcY5IpbKJp7IC3WZSrMVJ7j1qcMTReUEnFegMJfMcbbj3qbtjAIyB3rWUi6wRjcMWDeXVtztV0SPr/AJn50Nqxwu3rV8Uh4OBW7DPOhrbuVJDnb+9FgjY/2pfAWOCeKvMujOSKNknGmSuZlVW2pWzG51aAyORyVoh2DuNyfavJJVjHGCf2opiSj9CmJ5kunWWaXw0IHl7/ADVdyxW61ttHkge5qy7jMjN4ecHzGRm4PxXGZVtVWRQwHm3FG22brGKs9ExFuEQYO2/tWUmLNPqIwdROfzp4krJF40m7EYCjbApdc58zlh5t/j4oS0LhsujtxGhnI1SSNiJfT3ppEjJEAcYxjGeKSl2BRYm1baQ2f7U06dE886RITjOK0aRpO0aTpFsY7UzSjZzsccgUdbxIdRAwCfSmHgotqkKAYVQBUPDRF0gcUk22xoYQJLIVBXYDHNKpySPLjY9qaTorggE0vZoELRjOam/6V8wL2kcscmuqTlAxFdS2JYp1NilF+oW5bHDb0e8uFG9L7skspPpRjhnNK2ijsa8ALtgcd69zUkAFUEjsIjUAfFWgetVxb1YKkzpiegaeAKKsb57WYHUdOf0ocb814UoKVMdYN90rqOpQ2rKn0pvJcJLbkagSfWvmNtcT2pzBKVHoeKaQ9fdABIje5U5rpjOLEkrB+p2/4PqTou0ch1LVyTArjOQea96hcQdSt8xv/FTdQdj8UvhmBTGMHvTeUI8MKVtL4J27GiIpdDD0pcZMcnapLOVcKd1NTDfo5ZFmAYjzAVBkYAeWo2s2Uxnir5GLKMVkVsF8NgduPQ1bAm+4wajrIJ8xqyEuWHp8Vmi0GMoVxGM9qrkAfniph8IB3xVTMO+1BE3lnhIVTpzn19KDd2EZZPubuRxV8so4z8UJPIPvIOB6U6YKFcguF1FkY5OSwHPtVUkkricSPhAAARyfirrjqEhj06Qu+Rvvj1oEKJFyxJz+VFNvQkqSyReZip8NfKNjncmqoo2niMkikqvAHLUakYJw5Bz2FTJw2lRj1o9SPYDs42LF2TTtgVrvpbp+lBPJnfYD/WlHTrbx5QoHlHJ9K29pGUtAIwqgbDJxQqhrCZQcApxQbyMAQQSc85qEfUIlnEc0ulc+dgM4FKeodTW3dmR9ceeDzillB1Y0ZeBNzN4YY9zSuWVCDJz70Pc9VhnXaQKO+eaV3t+rJohPHFSorYRJfKHIzXUlOSck711HqDIW3mXIoedC0eV/pqSSnGwqY1nt+VLolhqgAE1IUxjtI23kAFUXluIjqiBKd/aipJsk+OSVlKSadiMiiVcMMihK9BK8cUXGzR5K2GA17kjg0Oso781arZqbRaMk9ExJg716xVsYPzVZNRJNahrJPn1I+KqDyI+rUTnnNSDkc12oMNqdNoRpMk1zkZH5g1ajnZsb84zQbpncV4JXTbkU92LlD21uBkb4zR6TZGw29qzUN0oGCNxR9vd+cb4FEeMhpIyE7jerbYaRkHIoFpMuGz7Vak5XbNEsngPllOk4bfHah2mDRkBsmhpJv+rFVCQLk5zWEuiEjzwnWuXyd1zn9KtkuCYxqBBO+D2qlZhJICeBXXTKFJBH60bNtC+9kIyFHPahonYOQDqA7Go3E+pyFHsK8jJXfG9ayTDopGxgEA+tE20bTyhF3Pr6UNEjOwCgZbgCnlpEtpF6s33H1pkZIZWMcdumhcbDLGqb3qYVtEZ29QaAluyAQp5pXcTDktvTWkMkMX6g9sJWjOGkQqc77HmlQnNxKQzDHegp7ln2zVEMpjnVt8A70kp3oCaTGUyjuM9qFIwcDijbx1Mp040lQdvihPWptlklZ2fauqNdS2Mew/zBR0XNdXUOX9mc/FpFq/cKv0gxkEA89q6uqJ0+CFtmbHqa6urq6DzGef1flVsddXUJD8f7FvavGrq6kOgg9QaurqZCstXfGaobtXV1ZGZU/P5VfB9o+a6up/BVsaRnyj5FFoB+1dXUS8dFMvb5rxvt/KurqIrKE2JxtzQU5OTua6uoMZ6A4/uPzRcP2r8V1dWRFjbpoHisccKKKuicHc11dVEPEDkJwN6VXROTvXV1LIYDP216K6upCIbNwvwKlbk6sdjz711dQOgkwGeBwP7V1dXUw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6" name="AutoShape 10" descr="data:image/jpeg;base64,/9j/4AAQSkZJRgABAQAAAQABAAD/2wCEAAkGBxQTEhUUEhQWFBUXFxwaGBgXGBgYGBoaFxoXGBgYGBoYHCggHRwlHBwaITEhJSorLi4uFx8zODMsNygtLiwBCgoKDg0OGxAQGzQlHyQsLCwsNC8sLCw1LCwsLywsLDQsLCwsLCwsLCwsLCwsLCwsLCwsLCwsLCwsLCwsLCwsLP/AABEIALkBEAMBIgACEQEDEQH/xAAcAAACAwEBAQEAAAAAAAAAAAAEBQIDBgEABwj/xABBEAABAgQEAggDBgQGAQUAAAABAhEAAwQhBRIxQVFhBhMiMnGBkcGhsdEzQlJi4fAUI3LxBxVzgpKyNBZDosLi/8QAGwEAAgMBAQEAAAAAAAAAAAAAAQMAAgQFBgf/xAAqEQACAgICAgIBBAIDAQAAAAAAAQIRAyESMQRBE1FhInGBkQUUMtHhI//aAAwDAQACEQMRAD8A+eowriB5B4rmYIFF2/flDyW6hbUax4vwjpKEV6Odyf2IU9HwC4bzc+8XHCFbFH/F/eGnVmIrkHzg8Yr0TlIUqwtQ+9L/AOMV1FHNQ3aQx5FobiSd4oqgyQk3GYZTwvpBoHJimfh04C+U8gPqIVz6RW6G8I32IHKA2hgTqgoXERpNbQxZHFmNpilHeSSdo9UzhlyoFtzv5bxqJ+Fg7QsqcHG1vCFSwxfRdZldszcTBDH4QbPw1Y0D/OBFS2sXHiIzPFKLNCnGXRVEgmLRTE90hXIG/oYqUCLG0LcWuyyaZ6Ix6PRUIwRRgSDMOpZvB2iqWlkLPIDzUX+Qg6fPC6dIChqlOXe25gSqLSkj8SyfJPZHvDXVCk37+wGHWG4LmAVMcA6Ae8KqVIK0g6FQf1jaLUVIIQW2cjysIEEmTJJrozuOUaUspOps3gNYVS9R4w+6S2CA4f46CECdYEqsOP8A4k6gdtX9R+cSpEutPj8rxZXo/mrA/EY5RjvHghXx7PvArZa9A6i5eOR0B4Mp6R1BO8BKwuSQFHUqaDK+QE6BiLGAojVEi7VjNGNzN0y1eKB7Q8Q02lzLQlNzlCQ2mpjJIQSQBqSw843OIyRLkplj7qL+LRaOxc6XRjqNYAmOAXQQH2Li8VU8krUEjUxKRot/w+4iuWspIILEXB5iJrVl/s1mH0iEpCQAedi5O8WYhhyFjQDmAxECf5jTzEhWZUmd94gOknewsX42MX4djSM2SYRwfY8+Ubk41+DG4zuwqRUKBtYwUKqZupI/2xFMsCK1rhjEK0WmuXxT6frETXzPy+n6xVkifUvrEoNsgutmcR6CKJs1Z1YsX0bTwg9FNF8uiG8Cgi2orpiwxCW5A/WKkVKxsP35w9FEgnSOqw1MSiUxMMQVuB8frHjWq/CPT9YZzcLG0BzcPIiUTYGZj7D4xCZJQdU+8WTEEHnF1Ot9YgBPPwmWdC0L51EsW7w5+0atdMDtA8yiijxpjI5ZIyK5BGoUPiIiiQVd1jy39I1CqYjnFS6ZKu8B6Qp4EN/2X9GfkyiFMQQQHYhjy+MTxMsvKNEAJ9Nfi8P5OGzFH+WoFrgLYi19TcRL/Ipc13JkzXuCcySTuk8IpLC0qReOVN2zKAwyOOTWAtYM7X+cEVvRiejQBY4pP1hROkqSWUCDzDQmpRHfpkGY4p5r8UpP/wARAAhhjQ7SDxlIPwhdFX2GPQbi1py24+wiMj7Kaf6U+pzf/WO4t9qry+Qj2kjxmf8AVP8A+os3tgXSB5IuIb05yaFi2rfIwliz+JUzZi0CLoE4uSoJxJd2dzqYBj0dgN2WiqVDjolR9ZUpfRPaPlp8Yf41McTDyPyiHQ2nySJk06rOVPgP1iOK/ZTP6TF1pCpbZkpfdV5fOHWBYfKUnPMSVXsHtbz1hZIpiZExewUkHzf6Rquj2GqVKSlOvePIK0huGNv+AZZUtfZw4bTO4lm2gu3mxi2dhEiYlsgf8pKCPD7p8xD6ThaU94uY7Mo0cWjUor6MrlL7E+QnUx0SoKUmLUSxu3vFilA8qni9MmLQposE0QaCVBEebjBIIiJlDjECQBi1CoqEdCohC5AeIrlx2WuLMwiBAKqhBBPIn3hNNpFIAVsrQ+xjVrP8sgXUoEHgPP6QAnCnDKVbcD5wGDiKpRcRY0PJGEoToH8S/vE1UI4CBYeBnTLimZIHCNGrDk3cAescVhAI7JiWDgzNS5ZSXSWMWKqX76QeYhvPwhY2fwgWZQqGqTEBTFNXMmBDyFqCh93VxuGMAycfB7FTKB5gfNJ9oeLpSNQR4iBKnD0rDFj4xSUG9pjITS00VVGDyqhKVy1sAlktdLDQNtA8noskKAWSRvoBFIpJtOrNJLjdBNjDlVSKmStKXSsJcoNlAi4I5ONYS8aenoap/T0HyOj8lXaMtKjoSq+gaLafBpRdJlS2B0a19WhNguIFcsSyopUBcF9BZx8Hhth9O986vjCpwcWMUiiu6LyCO4E/0kiE07oekjsTGPBQjTVFUEOCp+ZMJ8RxuUkMVE8kj3hRazIYnhUySWWA2xGkAw5xXGhMTkSlk8VFzC+RSlWthBSvotdLZr8CqyumSgANL1biePOK8Y+xmeEXdHUoly5iHIKrgHlZnijHvsF+XzEXoVpsy8o/yiDutL+hj6XhgEsApUHP7EfNZEt5YABJMzQX0HDzj6f0ZkThJSFpCbC572gjR45TMHTp2YMEEr3bTzis4UzGYWfYaDxhilQSGSPrEswUGN41CDOJRxiqZL4QSEx0JgAoCymJpSYumCOImRAUQZjF6FcY8LxYmVyiMKREROXJUdPWDpFMkeMEsB7QC9AsmgG5eCU042TpFiBuYtyjzgBoHMsR7I3nBGWOZHiEBWEQy8BBJprxZLkvEogEtPGPSxB66Ropm052ERoJAqIjzbhvCImUttDFEzvAaK1HGK2Gi2ZJB0DeFvlAc6lH3kpV5X+EGy57WV6wUpIIg9gozy8MlnQEeB+sCzcDY5pcxjtb3EP107XEQII10gA4oyFb0enZs6CM/wCUs/qNYIkJmBLTELSRqzlPiGjTgDaPEERWcFJUFNoxdWUAuSIz+Ky1TFhgMrWLx9RmSkrstKVA7KAI+MUVuEyppdYVmYB8xdkgBI8AAAOQhXwfkYpmXxDolIkU9PORN61c5JUQQ2UhMss12ZSlJufuPAS6BeRM0oaWolAW3YzJAJSTspiP28bdWFSf4cywDnzOmYVaJbuZWY3u+sKKCgqacrSjJNlTABNlKLoWBpY6KGoULgxFBoEnbFUiR2bwHi5UqUpADks3NiC3jDyZKygjKU8jtCnFZByunWxhdW6D0Q6DUhJUti6FEDkSAD5/WPpNDICgHUX3hT0QqUTqcmaUiaVHMQGJIYZl/mIAc76wfNkqQXHaTxBvG3FHjFCsjuQ0m0CAnU87wsSgZi7pHxPlxi6oqkpFyTwH3j9IEFYo6dkcBb1jPk8xJ1FWMjg9yF6U2ieWJ5YmEiNYgpVTuIpTQL4pHrByAYNpaYam8C/oKiB0lE2tzDRSGQYMkUp1AtA2LKYAfmiVosCokvFhlgax3rGDAEmOokrUWI8oATwD3aLZUp9IaU2FlnIEFS8NtYeMWolCZUkx0SN9YcrodNY6aU/CDRKFUqniwU94ZJpWMdVK+EGiUL/4YPEplFa0MRJjii2kSiULk0hiFRQJNlB47P6VU8slMxaQoFiEusuOOUFr7GF9X07ogGeYVHYSy/NnIhTyQ9sYscn0iybgw2JAbe/zgCdTLlHTMnlHh07pSLImvsMqX/7NBNL0jppoHayMdJgy38e78YrzxvSYXimu0yiVMChrHijjDCsw8HtJseXuIEXLKD2v0i1fYsXzZBBcfvlHJcx7G0MCh9RAs2R67GBRCqZLaIoW0STM2MeWjcRAHlRBBu8SzRU3CIQurKQLDgh4QzKJBNwQRq2luUPZc1rHT5R6poMwKhr84DimQz9Hhk1BmTUEEC+UAuWc2HEBrbw9p8SBkZhkzaNZy+jcYjSTsrglnGp28YH/AILItZcBKmICbsb5iDs9rbX5RTJJQxuSLQVyogJ7Hio6nf8ASJAL/Cf+JhjRpayQ3zg3JNLsDbUDWOQ5m2ONsULMSlSio3g+fhqwkWY7H9YCFStJZkKPB2Pw+kdmWTi6ktGGMLWguTKbaHFJTbtCenxRLjMhSPIn9fhDqmxGUWAmJB4Hsn0U0Whkg+mThJdoOFkPGexJeZYHN/pDesmgj5QspU5pt9hDG01oDQxw2jDZjbeOCYAkrsVKPZHBIsPrBdaQJRY8oFpZIAGmkT9g0eRja0hiAR4D2i6VjY5fvjC6pny3VmUkB2DkDSBjOQPvJY8xFOaXsPFmm/zRPl+9ImK0EPpGXk10u46xA8Vp+sSM7dCnH5SCIKmvRGmuzQTa0Pzio1d/3tCZNTweJTioJKi4CQ5g8wUxlXYoiWnMtTDbcnkBuYxGK43OnPcy5f4UntKH51D5C214DxOcpcztPoD4A3CRwtcxXMmhIvtHN8jypSfGOkdXx/Eilyntg2Rk2DAcGEVZUkuWfj+7wNU1JWrcJHl8YKp0pbs3J13PnaMzeqLvHxlZbJlJPPn/AHi8U4KTtHqVGW1uJ8YLmFiHa8Kkx2P8olQY7NkDKf5svgT2hvZXDkXjX4ZicmoQSg3HeQrvB+I4cxGEmSNSnSFa5y5MwLQcqhvsRuDyjb4/kyWntGXyfFjdrR9Jqqcy7gEp4bjw+kezhQDRRhWOCdLSojkoasoa/vnBc3IR2SzR0U09o5jVaYDPpXuzQGXFjDgA6K0PxiuZTgxKALUyidIiZflBCpRRzEWpL7QAAWR4tppjHKdNvpBRkPFS5FucQhZNlIIJYRTh9Gyc6wAD3fDkIhTqdQB038g8XUc/Mov5cAI5f+QyXJRR0vBgqcmrZbOxVEtLIBfXRtI4jpKpSstm0e7vwgGppiZykt3k/OK8UpRKDtl3NuG5jnJ06OksalHZ9CoadKpYCg9t9PKFuK4OEdpNxBSJ+VmhotlJ8RHqZLi/weZvkY1NOFpIUH5xRJQGZYzD8W6dtdWjQTJAQS2h2gc0WZExSbHXkd9IrmwQyR/Ui2PJKD0LZE0y1srtp0Y6EWccHY6wVX4IlCw32cwOk8H0fiIskyj1YmFQysLNv2k5vRo0MqnzSaYHUuPJy0edp01fTo7ScVNNLTSZkpGHrDhu2NQbpUB7+EB1mFImMsPlJYgknKrcEbRt5ckGYpG7AjkpJZvjCL+GV1kxu6dR+YafvlGeUpJdnTwqDl0KZOBJTsPOBcawpIl5906+EGzFKB8ImpIWkg6EEGFqTs1ywJoxiKfNoNI5LkkK7LpVxFjBAJSbfpB8qV2SXI+Y8+EOTZllFJbQdg1RmdKi0xN+GYcW47enGLsSmqSnKo9hiQBq6e6L7Zil4zFVVqlrRMSXUk67KGhB8nEPMWrETZXWIcupCQ+oypUtYPPMtIJ/KI60PI54afZx343HOmumIJEsan+54worcy1M4Av5mLqqsVLlKU3aCdOcL8LmqKc0zU3Fr+kIS1Zrc/1UvQzp6RUxxLS5Sl9Q5azJG5JYAC7kQecOnyglS0hAWzMpJzBgpwAS6eejuNQWroV62BBF9NOH74GNDRSSsOAEFROZRKXKruSourXUW2LGK2gPG7sRpksc2+obVxd/hHJ5CuQ+QGgDn3jTYhg4lIPYC1FbJLkLAAv2UkpKSd9bc7ZzEqNaSMwKeLhvB9994zzbTo14sSlsqlqysNYDxOU6dLwaqSf3+sU1BLX2i8ZUxbx8uwnoTM/mhBLhfZPiHynx2843s3DSNnHxj5jhSss0KRrqPFPaFvKPtaZxWkK7LKANm0IeOt4suUWcby8XCdGbVTBjseBEUlJGtxGgTNkzJhk9nrNcr3vf72tuEdqcBI7rgX8uREaOS9MyvHJdoz5Q4gNUhSS6fSGs6iWklh4xSFbKseB1glaBpU8EcDHlJiyopQq4seUVIURZVjAslC/ETkUG+8CPUgR6mZKRmPluYniaXUgt3XJ9QB8X9IIwvD3VmcdoNc6RxPPv5H/B2/8AGxjKKv8AIvwuvCpqwdRYcW2MMa6UVy1AqzK3s0IseoFU1QFAWBZZ4A2PkLHyjRonJUkjcjXeMT0rOnS5Uuhzm+MH01T90wlmTCSydt4Lo6OYs2U3OPYyaa2eKQVWkFkpuo7Rdix6mmIDZjZ+Zi+mkIlFySVM5J1tGQxTFP4upEqXeWi6yNGGw+UZc2VRi36Q7HBtoc1SQJcuWncpAA5B41XVfzpMsaIS58h9YQ4JLC6gE92UnMeDm/0hrS4khPXT1HkPAfr8o4CaS37dnXpt69KgaSCqtWQWSksfEl/aBpS/tDxUfpEkVBlySs99ZJ55laDyEdUpKZYA72p+sZ2dKKd/0v6ENXKIc7O3zihcvLLUeAt52EcxKqdQD2/d4V1WI5nSD2RrzhdbOm21HYrWjtQdRI46EtFE5YeweCKKfq22sMMkloS43h5F0ns5h5HnEZBZg9jdtn8OLfIRpl0XWpOUvyPGM3U4MsKT3hkU7aj+14ZCexMoCfHlZH3c/GEtKmzqUW87fWNRiVKlRAV+yf0iFHhoQCLqHAsf2I1ck4ica4StF1KCgCXmCglu0C4LksEkEhnfTdw9rafC0JtZJJ8WaxN3Dm4sx1Ozxl+oyDKm3ActtYZ4LVKlKQWBZR1IFiUuCWtob8CdITzVnQ+JtX7NRWuqUrMbpLnt3u7OHD7X/tGSxAEeA+MbCfjEhSGXnKiLFISXCgNLsmx01BF2jG4sQlRLEpez6ts9+HMxXJ3aLYVaaaAZNYND2Ts419IumFxchoWGeFLAbe0MSHSwufR/WCnSKZsKi6QBR/bpS9i5PoY+s4GtCpEsk3KEuL6sAW5fWPmVNShJJOoTfk1yxjc4NXpTTyQ80q6tOZkSwASHVdS9i92jd4uWMVcnRyPOwTnkqCb0HysBkIUVpSSSXclRZi9nJa/CHFNiCk2JLexhPMqFS0qU8+Y+gySiG5ZVD3hfUY2ToFN/ppPymCNUc2FdNGGfj+Q9tNmnXMSYpn0ySLgEc/1jGIx5iQFlO95LjnpOJHpF/wDnkwjsT6c8AvPL+JDeph0c8JCJYZx7Q9n0QHdJHq3pC+ukOkg6kMCNXOjDiPaEg6S1hmGWKfMw7yWUkhncKdoBwvpkuco5ZJUTySABs17e/ownOK70VjjlLpWPaubLKSmb/IWW7YdUgqsLv2pb21dPOBpqJlMoZwci7pU4UntXcKFiDtHJ2J1KrJkyzt2yfYGFk3GammSSJQ6ovmk3mSuZZTFB1uho5mZY5PUrOlhjmgr40amrmS6iSyu+AwPEcDzB47eEK8NmmUsS1B1JZn3H9oowuup6plSF/wAPMP8A7U0/y1n8kwsAeALecR6RzzIWhc5CkLRsoMSk2IHEbhuEYpYpL9joR8iDr0/o3mH4STdVhw3hz2ZaODb6eseVUJQlyW5eEYLpJjEysmikpdVHtK2A3c8I9JJuXfR5SKSA8cxmZWzzS0QcffmGyW3KlbJ5DVolRVEulaVKHWEkAq/GrjyHAbADjEekdfJwynFJII6xYJmzPvNuSfgBGf6P1YB6+a6UpHYSd+Zjnedk1w/s6Xh4W/8A6P8Ag+i1NYZMlMlF504uo8z7ARyWAoplC6JbZ/zK2HrcxmsOmTpxVMylJV986JRwQ+/OCTjEtDy0EsLEi7k6h/eOTN2zs4YKMTSpPWqKjZKQyOZ3U3CE3SDHkyAoO5baKKrEyEZlKyI/C7W5xkq9SpiusWkhP3E7n8yh7RXi32OhkimcnV61kqUcr7DYHaJS5pAYG0LSvVo7JnlyIND++xtKqWNtYLp5gJ4X2hQZWUpIJYg2OtuYg6jQSQE3e97C3OAwJpmqpEBRtqwuLesTnS2d+EKqaoVLdTjnyiFfiYYlSm84H7Bbi47Aq3q1E8jAE2ibtDtP6wvz9Yuxtv8ArDWkKkDiIZyaExgluxfMqKuWCmWCUKLFKVEAuz5hZxYavpAIxMg5T2VAlKkkd0hhx3LjyjYS3IB34QDX0CFllpS/HhzcQVkT7ReLnF2mE4ZioRKVnlS1k2QbJUlVjmOUZiCDuW9IBxaYMhUcubmX+cAL6PFS/terQ9ydW4J48HNucaOlpaaSkdWkrI0Uq58XPsIvplfk4vlZjaekqprdVKUQTYtlHkTZocUfRmsBciWk75lewBjSTcTmM3O1wB4neA501YdTudgOzvo7+bxL/AuXkuT0CI6OTx31S/8AaCR8ePhBtNgk1FxMBH4SGDDblptACsZqB90KHDO6vWL/AP1ErKCcySDdJS7g2sTvvBXVFHkm3yXZsETlEJAKUhm09yqA62jKkkhRdj3cr+Thj5wrpsUcAvbXRvI/GC1Yuj8JfiLj1hb/AAHGpLsya5Mx+06jz1HIjjHFYerVvmCIMm4m5UcrOSX4bsX3h3guB1FQgLyshrKfXwP94MXN6HZ1Fb0jPLRM6spSpTKsRmIseH73g/o7hOQX1dyT8BGnw7ospZImKSgg2ZyT5nWJ4xg6qcABZL8mi81lcb9fuV8aOBSpvf7EGtYQPVAFLFIgcTF6A+sAYguYVAEsnl9Yzcjqx8fk6LFygbMG4M4tBIrFCX1UxImyPwLGYDmg6oPMHyMABBIspQPi8clT1J1YjcH2i0csl0xWXwMb7QZiuJTZ6zKkuVHvK2QOcDYjitPhcoBC0rnr7z6qPsBCiZ0xpUyssmb1SCS+RBVOPMmZlSn+oCZ4RganFZWdSxJ6xSn7U5SphvuWygnxSPCPSTz1tHhIYvsliWIqnTjOmTAtai/HwAHtHl4rPfMsWH4racAo+0K5uITDorKOCAED0SBAsY8klPtGqEpwVJmuHTeaU5VFRTuHseR5RNHSlSu4hAI3WoMPBIYCMc0TQh4zvFE0LPNs3dLXzFHNOWFcADYHwFhB9PXg3SRbj6WEfPZc1adCWgqXjEzgk82vC3ifou8ivZvZtSlYZYSSNNAfKCaCqlBJASEncm/xMfO0Ygt3PzMFIxhTMR6FoW8UvRphPVGyqZiVEkKsO7ZvKJoxiXISkLW2YWDEn0F2jHjG15SAlPibwuWsqLkuTuYkcDfY95NUb+di8vKTLWD4HTy1hEqcuc5+78z7xnAox7rlDRR8jF/groCzfZr6QJQkEXI5wxpcSbYNwEYpNTUqDAqbwH0iUtNU9s3wgf69gfkxT2b44uDoD/fiYC65RLkj1cjyF4y3WVYHdfyT7R1NXUpDmUP+Je/gXin+tJGmPlYfyPqqucNmJbTlfgBeAhOVmTnWUvdwvMkHmBceDwtHSBWi5aVeLgjzi9HSQJTlEhJ5lb24Nlv5xZY5Irkz45LSH6GUO+VEOCRYuN8pJJHMRaJ6ksk3BDj9ecK6LpIiYUpmJTLG5tl4BibJ9RvyhpSyUzAT18gFJDNNBLHR7XLvvBUJN0zFkairRZKnMTox5D4bwbTkE3ZzsPlreFdQmUk9mrlJILkG4MRxGdKCM0s9YrbKFX5u1/KGfHJFI5E+xuqelJbIRzv9YWYriyZaSpDZ9EpJfg5UHsPn6wmkysRquyhE1SXa6cg9dTD/AA3/AAynNmqVhA4afFTP6QyPjyl6C/Ixw7l/Qgwmnm1dQjrF5gS6gLAJHIW5R+hej9QiXLyB9LfICMlQdCZVJIE0KJKhqduBPDSFssqMwBaipO94Vkk8UqNmDDDysbd1/wCH0OprZaDmIzHgNvF4zmLYoJyiWI4AxSnEEhC5bWN0HgR7EW9ISzJxhObM2qRs8XwlF2+0FGBJknzEeSs8LRIqtGXs6aTiVikCu64MULkMGMMaSQVFgoBWwO/KD5mDzSLyid3gqDatIq/IUHUmfmox5IcwdTULsVd3e8MpeAjMClfZ1uPg8dtqmkzwm6tCifRlIfVtxpeBRGvq8PaWoHXLY7H9n3jIwJpJ6Kwdo6k3ixaySSSSTvFQi2WIWx0LejqUcYtlyxHkXi4IEDs1wgls4kRYE8IY4fhUyYWAYfv93jV4d0WCSHDn1J9hDI4mwTzxhr2Y6TQTFMyWB3On6+QhrTdFlKupTcAB9fpG+rcJEmV1qkpGUpKknXICM/mEuRzEDV2KIzJKEpKRPUlCmL5Uylgqd2crBH9MNeKMe2Z35U5OkjMSuiIHfKuOwf4PDGVg0pABSAzas5PmY6vGJpSorbMJZUAUkaM7FyFJuN39YnUVZClh0gBCSHBPaUpSdBc6BgIXUfQHlm9M8lEvTLm8RHZlEgjsAp5As/jAsyeS6TdpkpjlylircOeEX09TM6wBTJzFTDKwLO2VbkGwcix14Qbvsp10Df5VOzAhZYbEkwxNIphp5wQJiuy8x8yiDl5BVvG0RKsxABABUoOQ5ZOh1hkcL9EnlTq/QuVg6ScylJJ5JI94uFFJBGaUlXjFk4WBsTkmPw7KgPaKQFk6CxA9W584Pwyj0yfMpPaCptHThnpZf/I+xiiZRU+1OhvFb/OLapJSSlQBKVgOH4eMVU9QoADc5tnsDozxFCb7oLnFdWAnA5OfNlVq7Zj6P3vQxqsOxwSgBKp6dHPq1KPmVKL+cLJdQosBlBYkuHe7CzxfQqHVo45RvAcZRVpg5KTpmgV0pqVj7RIA2SMvytA9NiE1UwFQSouD2ibt5wBKq0odgz84rlVQCtSzwv5JpaYxYoP0ber6RrmSVSyhAOls23jGVp5ysxSb5j5vtB9BMllJY+Ie94EqKpMuclb2Bv4aGMs05aZvwz+JqURiildPA8ICqqfKfnDuprpZl9l8/EiyhxcQgrJhYvvGLLFR0d7xcksn6iynmDLyvEJEpyRytDDD6HMAGvDQYT1aCpbhWwgRxtqy2TyYQbXszaS2sMz0rnpQUAhtASHPrAFWLkQEo8RFFOUemO+LHlpzjZ8umSjJDMSn8Q9x7x5Ew2V9x9R+7eEOKnfwhFhfcm/1CPSxjFumj55zko2mMsim7zg3+fxhBNwsudQSdCOPMfSNDTfZecWy9vKFTwpOhsM1q2jIz8OmJ1SebXEVoRpGwXqr+r2MZ7Ee9GeSp0asKTVnKaQVlki/wEavAOjGY5pjsPJ+XIQt6L6f7xG+H2QjThxxrkxfk55cuC0UJ6tGUIACRwtblBkjFyQQjKlI3Nz5PzhTV93ygaV9kfL3ijySm6uiLHGEeVWM6mtM09pRbmdfWI0OGFeRKEWT3XIAFm35GF2G99PjGn28z7RdYkijytkpHQlgc02nQFBiDOBYHYC4CeQiyR0ToQghdUgLdiwVMHZJYhQLniCPaBlaRRK+sT40Vc2Vy8JlgnK2oL3JOU9lRc6xFFJJlqzM6r7lgTqQNA/KD5OkLl6+cMUV2LbZcJctQyhDB3ZIa/GzX5xyXIQCOwQ21xrrDST3I9uYvxK8gNMqTp1ZZiNT96524x3+Hku4Q7s4dQ08IMRHJukDj+Q8hVVyJaicstv9xN/OAlUKeY84cDeBFRRpr2W5ABp7AWtpeIy5ahYaReNPX5xCEytrbGp0waasjYHgLXPCM/RY8tM9UurT1fAFJDHgX2gvpDrJ/wBSBv8AFb/yfKFqOrLzm1LRqqdRLZNTo0H1uGTZRCJwCSoBQ3dKt3iX+EH/AI5/phh0x79P4H/uYXLo04u0M8Mp0pCEjnc+HOBZdPnmAHj7wdI7qPD2ivD/ALREYJK2rPQ43xi2vr/s2GDYTkOZQY7CCMep80vwhlFNd3FeEbeKUaPNfPOWVTfZ84m4eouwgSdh6goBrxvpH0hN0y+zn/6Cv+qoyy8dVdncx/5GfLj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COUVELAIRE UTERUS</a:t>
            </a:r>
            <a:endParaRPr lang="en-US" dirty="0"/>
          </a:p>
        </p:txBody>
      </p:sp>
      <p:sp>
        <p:nvSpPr>
          <p:cNvPr id="3" name="Content Placeholder 2"/>
          <p:cNvSpPr>
            <a:spLocks noGrp="1"/>
          </p:cNvSpPr>
          <p:nvPr>
            <p:ph sz="quarter" idx="1"/>
          </p:nvPr>
        </p:nvSpPr>
        <p:spPr/>
        <p:txBody>
          <a:bodyPr/>
          <a:lstStyle/>
          <a:p>
            <a:r>
              <a:rPr lang="en-US" dirty="0" smtClean="0"/>
              <a:t>It is a pathological entity first described by </a:t>
            </a:r>
            <a:r>
              <a:rPr lang="en-US" dirty="0" err="1" smtClean="0"/>
              <a:t>Couvelaire</a:t>
            </a:r>
            <a:r>
              <a:rPr lang="en-US" dirty="0" smtClean="0"/>
              <a:t> and is met with in association with severe form of concealed </a:t>
            </a:r>
            <a:r>
              <a:rPr lang="en-US" dirty="0" err="1" smtClean="0"/>
              <a:t>abruptio</a:t>
            </a:r>
            <a:r>
              <a:rPr lang="en-US" dirty="0" smtClean="0"/>
              <a:t> </a:t>
            </a:r>
            <a:r>
              <a:rPr lang="en-US" dirty="0" err="1" smtClean="0"/>
              <a:t>placentae</a:t>
            </a:r>
            <a:r>
              <a:rPr lang="en-US" dirty="0" smtClean="0"/>
              <a:t>. There is massive </a:t>
            </a:r>
            <a:r>
              <a:rPr lang="en-US" dirty="0" err="1" smtClean="0"/>
              <a:t>intravasation</a:t>
            </a:r>
            <a:r>
              <a:rPr lang="en-US" dirty="0" smtClean="0"/>
              <a:t> of blood into the uterine musculature </a:t>
            </a:r>
            <a:r>
              <a:rPr lang="en-US" dirty="0" err="1" smtClean="0"/>
              <a:t>upto</a:t>
            </a:r>
            <a:r>
              <a:rPr lang="en-US" dirty="0" smtClean="0"/>
              <a:t> the serous coat. The condition can only be diagnosed on </a:t>
            </a:r>
            <a:r>
              <a:rPr lang="en-US" dirty="0" err="1" smtClean="0"/>
              <a:t>laparotomy</a:t>
            </a:r>
            <a:r>
              <a:rPr lang="en-US" dirty="0" smtClean="0"/>
              <a:t>.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sz="quarter" idx="1"/>
          </p:nvPr>
        </p:nvSpPr>
        <p:spPr>
          <a:xfrm>
            <a:off x="304800" y="1371600"/>
            <a:ext cx="8500872" cy="4727448"/>
          </a:xfrm>
        </p:spPr>
        <p:txBody>
          <a:bodyPr/>
          <a:lstStyle/>
          <a:p>
            <a:endParaRPr lang="en-US" dirty="0" smtClean="0"/>
          </a:p>
          <a:p>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465817627"/>
              </p:ext>
            </p:extLst>
          </p:nvPr>
        </p:nvGraphicFramePr>
        <p:xfrm>
          <a:off x="304800" y="1447801"/>
          <a:ext cx="8610600" cy="5105399"/>
        </p:xfrm>
        <a:graphic>
          <a:graphicData uri="http://schemas.openxmlformats.org/drawingml/2006/table">
            <a:tbl>
              <a:tblPr firstRow="1" bandRow="1">
                <a:tableStyleId>{5C22544A-7EE6-4342-B048-85BDC9FD1C3A}</a:tableStyleId>
              </a:tblPr>
              <a:tblGrid>
                <a:gridCol w="1752600"/>
                <a:gridCol w="2209800"/>
                <a:gridCol w="2438400"/>
                <a:gridCol w="2209800"/>
              </a:tblGrid>
              <a:tr h="548710">
                <a:tc>
                  <a:txBody>
                    <a:bodyPr/>
                    <a:lstStyle/>
                    <a:p>
                      <a:r>
                        <a:rPr lang="en-US" sz="2000" dirty="0" smtClean="0"/>
                        <a:t>Grade 0</a:t>
                      </a:r>
                      <a:endParaRPr lang="en-IN" sz="2000" dirty="0"/>
                    </a:p>
                  </a:txBody>
                  <a:tcPr/>
                </a:tc>
                <a:tc>
                  <a:txBody>
                    <a:bodyPr/>
                    <a:lstStyle/>
                    <a:p>
                      <a:r>
                        <a:rPr lang="en-US" sz="2000" dirty="0" smtClean="0"/>
                        <a:t>Grade I</a:t>
                      </a:r>
                      <a:endParaRPr lang="en-IN" sz="2000" dirty="0"/>
                    </a:p>
                  </a:txBody>
                  <a:tcPr/>
                </a:tc>
                <a:tc>
                  <a:txBody>
                    <a:bodyPr/>
                    <a:lstStyle/>
                    <a:p>
                      <a:r>
                        <a:rPr lang="en-US" sz="2000" dirty="0" smtClean="0"/>
                        <a:t>Grade II</a:t>
                      </a:r>
                      <a:endParaRPr lang="en-IN" sz="2000" dirty="0"/>
                    </a:p>
                  </a:txBody>
                  <a:tcPr/>
                </a:tc>
                <a:tc>
                  <a:txBody>
                    <a:bodyPr/>
                    <a:lstStyle/>
                    <a:p>
                      <a:r>
                        <a:rPr lang="en-US" sz="2000" dirty="0" smtClean="0"/>
                        <a:t>Grade III</a:t>
                      </a:r>
                    </a:p>
                  </a:txBody>
                  <a:tcPr/>
                </a:tc>
              </a:tr>
              <a:tr h="3207844">
                <a:tc>
                  <a:txBody>
                    <a:bodyPr/>
                    <a:lstStyle/>
                    <a:p>
                      <a:r>
                        <a:rPr lang="en-IN" sz="2000" dirty="0" smtClean="0"/>
                        <a:t>C/F are absent</a:t>
                      </a:r>
                      <a:endParaRPr lang="en-IN" sz="2000" dirty="0"/>
                    </a:p>
                  </a:txBody>
                  <a:tcPr/>
                </a:tc>
                <a:tc>
                  <a:txBody>
                    <a:bodyPr/>
                    <a:lstStyle/>
                    <a:p>
                      <a:r>
                        <a:rPr lang="en-IN" sz="2000" dirty="0" smtClean="0"/>
                        <a:t>Vaginal bleeding</a:t>
                      </a:r>
                    </a:p>
                    <a:p>
                      <a:endParaRPr lang="en-IN" sz="2000" dirty="0" smtClean="0"/>
                    </a:p>
                    <a:p>
                      <a:r>
                        <a:rPr lang="en-IN" sz="2000" dirty="0" smtClean="0"/>
                        <a:t>Uterus</a:t>
                      </a:r>
                      <a:r>
                        <a:rPr lang="en-IN" sz="2000" baseline="0" dirty="0" smtClean="0"/>
                        <a:t> irritable &amp; tenderness</a:t>
                      </a:r>
                    </a:p>
                    <a:p>
                      <a:endParaRPr lang="en-IN" sz="2000" baseline="0" dirty="0" smtClean="0"/>
                    </a:p>
                    <a:p>
                      <a:r>
                        <a:rPr lang="en-IN" sz="2000" baseline="0" dirty="0" smtClean="0"/>
                        <a:t>Maternal BP &amp; fibrinogen unaffected</a:t>
                      </a:r>
                      <a:endParaRPr lang="en-IN" sz="2000" dirty="0"/>
                    </a:p>
                  </a:txBody>
                  <a:tcPr/>
                </a:tc>
                <a:tc>
                  <a:txBody>
                    <a:bodyPr/>
                    <a:lstStyle/>
                    <a:p>
                      <a:r>
                        <a:rPr lang="en-IN" sz="2000" dirty="0" smtClean="0"/>
                        <a:t>Vaginal bleeding</a:t>
                      </a:r>
                    </a:p>
                    <a:p>
                      <a:endParaRPr lang="en-IN" sz="2000" dirty="0" smtClean="0"/>
                    </a:p>
                    <a:p>
                      <a:r>
                        <a:rPr lang="en-IN" sz="2000" dirty="0" smtClean="0"/>
                        <a:t>Uterus</a:t>
                      </a:r>
                      <a:r>
                        <a:rPr lang="en-IN" sz="2000" baseline="0" dirty="0" smtClean="0"/>
                        <a:t> irritable &amp; tenderness</a:t>
                      </a:r>
                    </a:p>
                    <a:p>
                      <a:endParaRPr lang="en-IN" sz="2000" baseline="0" dirty="0" smtClean="0"/>
                    </a:p>
                    <a:p>
                      <a:r>
                        <a:rPr lang="en-IN" sz="2000" baseline="0" dirty="0" smtClean="0"/>
                        <a:t>Maternal BP increased &amp; fibrinogen decreased</a:t>
                      </a:r>
                    </a:p>
                    <a:p>
                      <a:r>
                        <a:rPr lang="en-IN" sz="2000" baseline="0" dirty="0" smtClean="0"/>
                        <a:t>shock is absent</a:t>
                      </a:r>
                      <a:endParaRPr lang="en-IN" sz="2000" dirty="0"/>
                    </a:p>
                  </a:txBody>
                  <a:tcPr/>
                </a:tc>
                <a:tc>
                  <a:txBody>
                    <a:bodyPr/>
                    <a:lstStyle/>
                    <a:p>
                      <a:r>
                        <a:rPr lang="en-IN" sz="2000" dirty="0" smtClean="0"/>
                        <a:t>Vaginal bleeding is severe</a:t>
                      </a:r>
                    </a:p>
                    <a:p>
                      <a:r>
                        <a:rPr lang="en-IN" sz="2000" dirty="0" smtClean="0"/>
                        <a:t>Uterus</a:t>
                      </a:r>
                      <a:r>
                        <a:rPr lang="en-IN" sz="2000" baseline="0" dirty="0" smtClean="0"/>
                        <a:t> irritable &amp; tenderness</a:t>
                      </a:r>
                    </a:p>
                    <a:p>
                      <a:endParaRPr lang="en-IN" sz="2000" baseline="0" dirty="0" smtClean="0"/>
                    </a:p>
                    <a:p>
                      <a:r>
                        <a:rPr lang="en-IN" sz="2000" baseline="0" dirty="0" smtClean="0"/>
                        <a:t>Shock coagulation defect and anuria</a:t>
                      </a:r>
                    </a:p>
                  </a:txBody>
                  <a:tcPr/>
                </a:tc>
              </a:tr>
              <a:tr h="1348845">
                <a:tc>
                  <a:txBody>
                    <a:bodyPr/>
                    <a:lstStyle/>
                    <a:p>
                      <a:r>
                        <a:rPr lang="en-IN" sz="2000" dirty="0" smtClean="0"/>
                        <a:t>FHS unaffected</a:t>
                      </a:r>
                      <a:endParaRPr lang="en-IN" sz="2000" dirty="0"/>
                    </a:p>
                  </a:txBody>
                  <a:tcPr/>
                </a:tc>
                <a:tc>
                  <a:txBody>
                    <a:bodyPr/>
                    <a:lstStyle/>
                    <a:p>
                      <a:r>
                        <a:rPr lang="en-IN" sz="2000" dirty="0" smtClean="0"/>
                        <a:t>FHS unaffected</a:t>
                      </a:r>
                      <a:endParaRPr lang="en-IN" sz="2000" dirty="0"/>
                    </a:p>
                  </a:txBody>
                  <a:tcPr/>
                </a:tc>
                <a:tc>
                  <a:txBody>
                    <a:bodyPr/>
                    <a:lstStyle/>
                    <a:p>
                      <a:r>
                        <a:rPr lang="en-IN" sz="2000" dirty="0" err="1" smtClean="0"/>
                        <a:t>Fetal</a:t>
                      </a:r>
                      <a:r>
                        <a:rPr lang="en-IN" sz="2000" dirty="0" smtClean="0"/>
                        <a:t> distress or death</a:t>
                      </a:r>
                      <a:endParaRPr lang="en-IN"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IN" sz="2000" dirty="0" err="1" smtClean="0"/>
                        <a:t>Fetal</a:t>
                      </a:r>
                      <a:r>
                        <a:rPr lang="en-IN" sz="2000" dirty="0" smtClean="0"/>
                        <a:t> death</a:t>
                      </a:r>
                    </a:p>
                    <a:p>
                      <a:endParaRPr lang="en-IN" sz="2000"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09600"/>
          </a:xfrm>
        </p:spPr>
        <p:txBody>
          <a:bodyPr>
            <a:normAutofit/>
          </a:bodyPr>
          <a:lstStyle/>
          <a:p>
            <a:r>
              <a:rPr lang="en-IN" dirty="0" smtClean="0"/>
              <a:t>CLINICAL FEATURES AND DIAGNOSIS</a:t>
            </a:r>
            <a:endParaRPr lang="en-IN" dirty="0"/>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3431071659"/>
              </p:ext>
            </p:extLst>
          </p:nvPr>
        </p:nvGraphicFramePr>
        <p:xfrm>
          <a:off x="152400" y="875125"/>
          <a:ext cx="8839200" cy="5573409"/>
        </p:xfrm>
        <a:graphic>
          <a:graphicData uri="http://schemas.openxmlformats.org/drawingml/2006/table">
            <a:tbl>
              <a:tblPr firstRow="1" bandRow="1">
                <a:tableStyleId>{5C22544A-7EE6-4342-B048-85BDC9FD1C3A}</a:tableStyleId>
              </a:tblPr>
              <a:tblGrid>
                <a:gridCol w="2326105"/>
                <a:gridCol w="3388895"/>
                <a:gridCol w="3124200"/>
              </a:tblGrid>
              <a:tr h="378850">
                <a:tc>
                  <a:txBody>
                    <a:bodyPr/>
                    <a:lstStyle/>
                    <a:p>
                      <a:r>
                        <a:rPr lang="en-IN" sz="2000" dirty="0" smtClean="0">
                          <a:latin typeface="Times New Roman" pitchFamily="18" charset="0"/>
                          <a:cs typeface="Times New Roman" pitchFamily="18" charset="0"/>
                        </a:rPr>
                        <a:t>Symptoms</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Revealed</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Concealed</a:t>
                      </a:r>
                      <a:endParaRPr lang="en-IN" sz="2000" dirty="0">
                        <a:latin typeface="Times New Roman" pitchFamily="18" charset="0"/>
                        <a:cs typeface="Times New Roman" pitchFamily="18" charset="0"/>
                      </a:endParaRPr>
                    </a:p>
                  </a:txBody>
                  <a:tcPr/>
                </a:tc>
              </a:tr>
              <a:tr h="378850">
                <a:tc>
                  <a:txBody>
                    <a:bodyPr/>
                    <a:lstStyle/>
                    <a:p>
                      <a:r>
                        <a:rPr lang="en-IN" sz="2000" dirty="0" smtClean="0">
                          <a:latin typeface="Times New Roman" pitchFamily="18" charset="0"/>
                          <a:cs typeface="Times New Roman" pitchFamily="18" charset="0"/>
                        </a:rPr>
                        <a:t>Pain</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Abdominal discomfort and pain</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Acute intense pain</a:t>
                      </a:r>
                      <a:endParaRPr lang="en-IN" sz="2000" dirty="0">
                        <a:latin typeface="Times New Roman" pitchFamily="18" charset="0"/>
                        <a:cs typeface="Times New Roman" pitchFamily="18" charset="0"/>
                      </a:endParaRPr>
                    </a:p>
                  </a:txBody>
                  <a:tcPr/>
                </a:tc>
              </a:tr>
              <a:tr h="670273">
                <a:tc>
                  <a:txBody>
                    <a:bodyPr/>
                    <a:lstStyle/>
                    <a:p>
                      <a:r>
                        <a:rPr lang="en-IN" sz="2000" dirty="0" smtClean="0">
                          <a:latin typeface="Times New Roman" pitchFamily="18" charset="0"/>
                          <a:cs typeface="Times New Roman" pitchFamily="18" charset="0"/>
                        </a:rPr>
                        <a:t>Bleeding</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Continuous dark colour</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Continuous dark colour or serous discharge</a:t>
                      </a:r>
                      <a:endParaRPr lang="en-IN" sz="2000" dirty="0">
                        <a:latin typeface="Times New Roman" pitchFamily="18" charset="0"/>
                        <a:cs typeface="Times New Roman" pitchFamily="18" charset="0"/>
                      </a:endParaRPr>
                    </a:p>
                  </a:txBody>
                  <a:tcPr/>
                </a:tc>
              </a:tr>
              <a:tr h="450755">
                <a:tc>
                  <a:txBody>
                    <a:bodyPr/>
                    <a:lstStyle/>
                    <a:p>
                      <a:r>
                        <a:rPr lang="en-IN" sz="2000" dirty="0" smtClean="0">
                          <a:latin typeface="Times New Roman" pitchFamily="18" charset="0"/>
                          <a:cs typeface="Times New Roman" pitchFamily="18" charset="0"/>
                        </a:rPr>
                        <a:t>General condition</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Proportionate</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Shock may pronounced</a:t>
                      </a:r>
                      <a:endParaRPr lang="en-IN" sz="2000" dirty="0">
                        <a:latin typeface="Times New Roman" pitchFamily="18" charset="0"/>
                        <a:cs typeface="Times New Roman" pitchFamily="18" charset="0"/>
                      </a:endParaRPr>
                    </a:p>
                  </a:txBody>
                  <a:tcPr/>
                </a:tc>
              </a:tr>
              <a:tr h="378850">
                <a:tc>
                  <a:txBody>
                    <a:bodyPr/>
                    <a:lstStyle/>
                    <a:p>
                      <a:r>
                        <a:rPr lang="en-IN" sz="2000" dirty="0" smtClean="0">
                          <a:latin typeface="Times New Roman" pitchFamily="18" charset="0"/>
                          <a:cs typeface="Times New Roman" pitchFamily="18" charset="0"/>
                        </a:rPr>
                        <a:t>Pallor</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Related to blood loss</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Severe</a:t>
                      </a:r>
                      <a:endParaRPr lang="en-IN" sz="2000" dirty="0">
                        <a:latin typeface="Times New Roman" pitchFamily="18" charset="0"/>
                        <a:cs typeface="Times New Roman" pitchFamily="18" charset="0"/>
                      </a:endParaRPr>
                    </a:p>
                  </a:txBody>
                  <a:tcPr/>
                </a:tc>
              </a:tr>
              <a:tr h="670273">
                <a:tc>
                  <a:txBody>
                    <a:bodyPr/>
                    <a:lstStyle/>
                    <a:p>
                      <a:r>
                        <a:rPr lang="en-IN" sz="2000" dirty="0" smtClean="0">
                          <a:latin typeface="Times New Roman" pitchFamily="18" charset="0"/>
                          <a:cs typeface="Times New Roman" pitchFamily="18" charset="0"/>
                        </a:rPr>
                        <a:t>Features of </a:t>
                      </a:r>
                      <a:r>
                        <a:rPr lang="en-IN" sz="2000" dirty="0" err="1" smtClean="0">
                          <a:latin typeface="Times New Roman" pitchFamily="18" charset="0"/>
                          <a:cs typeface="Times New Roman" pitchFamily="18" charset="0"/>
                        </a:rPr>
                        <a:t>eclampsia</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Absent</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Frequent</a:t>
                      </a:r>
                      <a:r>
                        <a:rPr lang="en-IN" sz="2000" baseline="0" dirty="0" smtClean="0">
                          <a:latin typeface="Times New Roman" pitchFamily="18" charset="0"/>
                          <a:cs typeface="Times New Roman" pitchFamily="18" charset="0"/>
                        </a:rPr>
                        <a:t> association</a:t>
                      </a:r>
                      <a:endParaRPr lang="en-IN" sz="2000" dirty="0">
                        <a:latin typeface="Times New Roman" pitchFamily="18" charset="0"/>
                        <a:cs typeface="Times New Roman" pitchFamily="18" charset="0"/>
                      </a:endParaRPr>
                    </a:p>
                  </a:txBody>
                  <a:tcPr/>
                </a:tc>
              </a:tr>
              <a:tr h="426720">
                <a:tc>
                  <a:txBody>
                    <a:bodyPr/>
                    <a:lstStyle/>
                    <a:p>
                      <a:r>
                        <a:rPr lang="en-IN" sz="2000" dirty="0" smtClean="0">
                          <a:latin typeface="Times New Roman" pitchFamily="18" charset="0"/>
                          <a:cs typeface="Times New Roman" pitchFamily="18" charset="0"/>
                        </a:rPr>
                        <a:t>Uterine height</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Proportion</a:t>
                      </a:r>
                      <a:r>
                        <a:rPr lang="en-IN" sz="2000" baseline="0" dirty="0" smtClean="0">
                          <a:latin typeface="Times New Roman" pitchFamily="18" charset="0"/>
                          <a:cs typeface="Times New Roman" pitchFamily="18" charset="0"/>
                        </a:rPr>
                        <a:t> to GA</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More</a:t>
                      </a:r>
                      <a:endParaRPr lang="en-IN" sz="2000" dirty="0">
                        <a:latin typeface="Times New Roman" pitchFamily="18" charset="0"/>
                        <a:cs typeface="Times New Roman" pitchFamily="18" charset="0"/>
                      </a:endParaRPr>
                    </a:p>
                  </a:txBody>
                  <a:tcPr/>
                </a:tc>
              </a:tr>
              <a:tr h="670273">
                <a:tc>
                  <a:txBody>
                    <a:bodyPr/>
                    <a:lstStyle/>
                    <a:p>
                      <a:r>
                        <a:rPr lang="en-IN" sz="2000" dirty="0" smtClean="0">
                          <a:latin typeface="Times New Roman" pitchFamily="18" charset="0"/>
                          <a:cs typeface="Times New Roman" pitchFamily="18" charset="0"/>
                        </a:rPr>
                        <a:t>Uterine feel</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Normal feel</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Uterus is tense, tender &amp; rigid</a:t>
                      </a:r>
                      <a:endParaRPr lang="en-IN" sz="2000" dirty="0">
                        <a:latin typeface="Times New Roman" pitchFamily="18" charset="0"/>
                        <a:cs typeface="Times New Roman" pitchFamily="18" charset="0"/>
                      </a:endParaRPr>
                    </a:p>
                  </a:txBody>
                  <a:tcPr/>
                </a:tc>
              </a:tr>
              <a:tr h="503207">
                <a:tc>
                  <a:txBody>
                    <a:bodyPr/>
                    <a:lstStyle/>
                    <a:p>
                      <a:r>
                        <a:rPr lang="en-IN" sz="2000" dirty="0" err="1" smtClean="0">
                          <a:latin typeface="Times New Roman" pitchFamily="18" charset="0"/>
                          <a:cs typeface="Times New Roman" pitchFamily="18" charset="0"/>
                        </a:rPr>
                        <a:t>Fetal</a:t>
                      </a:r>
                      <a:r>
                        <a:rPr lang="en-IN" sz="2000" dirty="0" smtClean="0">
                          <a:latin typeface="Times New Roman" pitchFamily="18" charset="0"/>
                          <a:cs typeface="Times New Roman" pitchFamily="18" charset="0"/>
                        </a:rPr>
                        <a:t> parts, FHS</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Identifiable &amp; present</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Diffuse &amp; usually absent</a:t>
                      </a:r>
                      <a:endParaRPr lang="en-IN" sz="2000" dirty="0">
                        <a:latin typeface="Times New Roman" pitchFamily="18" charset="0"/>
                        <a:cs typeface="Times New Roman" pitchFamily="18" charset="0"/>
                      </a:endParaRPr>
                    </a:p>
                  </a:txBody>
                  <a:tcPr/>
                </a:tc>
              </a:tr>
              <a:tr h="596087">
                <a:tc>
                  <a:txBody>
                    <a:bodyPr/>
                    <a:lstStyle/>
                    <a:p>
                      <a:r>
                        <a:rPr lang="en-IN" sz="2000" dirty="0" smtClean="0">
                          <a:latin typeface="Times New Roman" pitchFamily="18" charset="0"/>
                          <a:cs typeface="Times New Roman" pitchFamily="18" charset="0"/>
                        </a:rPr>
                        <a:t>Urine output</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normal</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diminished</a:t>
                      </a:r>
                      <a:endParaRPr lang="en-IN" sz="20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1883264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450051654"/>
              </p:ext>
            </p:extLst>
          </p:nvPr>
        </p:nvGraphicFramePr>
        <p:xfrm>
          <a:off x="304800" y="1295400"/>
          <a:ext cx="8686800" cy="5069840"/>
        </p:xfrm>
        <a:graphic>
          <a:graphicData uri="http://schemas.openxmlformats.org/drawingml/2006/table">
            <a:tbl>
              <a:tblPr firstRow="1" bandRow="1">
                <a:tableStyleId>{5C22544A-7EE6-4342-B048-85BDC9FD1C3A}</a:tableStyleId>
              </a:tblPr>
              <a:tblGrid>
                <a:gridCol w="2895600"/>
                <a:gridCol w="2895600"/>
                <a:gridCol w="2895600"/>
              </a:tblGrid>
              <a:tr h="638378">
                <a:tc>
                  <a:txBody>
                    <a:bodyPr/>
                    <a:lstStyle/>
                    <a:p>
                      <a:r>
                        <a:rPr lang="en-IN" sz="2000" dirty="0" smtClean="0">
                          <a:latin typeface="Times New Roman" pitchFamily="18" charset="0"/>
                          <a:cs typeface="Times New Roman" pitchFamily="18" charset="0"/>
                        </a:rPr>
                        <a:t>Symptoms</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Revealed</a:t>
                      </a:r>
                      <a:endParaRPr lang="en-IN" sz="2000" dirty="0">
                        <a:latin typeface="Times New Roman" pitchFamily="18" charset="0"/>
                        <a:cs typeface="Times New Roman" pitchFamily="18" charset="0"/>
                      </a:endParaRPr>
                    </a:p>
                  </a:txBody>
                  <a:tcPr/>
                </a:tc>
                <a:tc>
                  <a:txBody>
                    <a:bodyPr/>
                    <a:lstStyle/>
                    <a:p>
                      <a:r>
                        <a:rPr lang="en-IN" sz="2000" dirty="0" smtClean="0">
                          <a:latin typeface="Times New Roman" pitchFamily="18" charset="0"/>
                          <a:cs typeface="Times New Roman" pitchFamily="18" charset="0"/>
                        </a:rPr>
                        <a:t>Concealed</a:t>
                      </a:r>
                      <a:endParaRPr lang="en-IN" sz="2000" dirty="0">
                        <a:latin typeface="Times New Roman" pitchFamily="18" charset="0"/>
                        <a:cs typeface="Times New Roman" pitchFamily="18" charset="0"/>
                      </a:endParaRPr>
                    </a:p>
                  </a:txBody>
                  <a:tcPr/>
                </a:tc>
              </a:tr>
              <a:tr h="1450297">
                <a:tc>
                  <a:txBody>
                    <a:bodyPr/>
                    <a:lstStyle/>
                    <a:p>
                      <a:r>
                        <a:rPr lang="en-IN" sz="2400" dirty="0" err="1" smtClean="0"/>
                        <a:t>Hb</a:t>
                      </a:r>
                      <a:endParaRPr lang="en-IN" sz="2400" dirty="0"/>
                    </a:p>
                  </a:txBody>
                  <a:tcPr/>
                </a:tc>
                <a:tc>
                  <a:txBody>
                    <a:bodyPr/>
                    <a:lstStyle/>
                    <a:p>
                      <a:r>
                        <a:rPr lang="en-IN" sz="2400" dirty="0" smtClean="0"/>
                        <a:t>Low value and proportional</a:t>
                      </a:r>
                      <a:endParaRPr lang="en-IN" sz="2400" dirty="0"/>
                    </a:p>
                  </a:txBody>
                  <a:tcPr/>
                </a:tc>
                <a:tc>
                  <a:txBody>
                    <a:bodyPr/>
                    <a:lstStyle/>
                    <a:p>
                      <a:r>
                        <a:rPr lang="en-IN" sz="2400" dirty="0" smtClean="0"/>
                        <a:t>Moderately lower &amp; not in proportion</a:t>
                      </a:r>
                      <a:endParaRPr lang="en-IN" sz="2400" dirty="0"/>
                    </a:p>
                  </a:txBody>
                  <a:tcPr/>
                </a:tc>
              </a:tr>
              <a:tr h="2342787">
                <a:tc>
                  <a:txBody>
                    <a:bodyPr/>
                    <a:lstStyle/>
                    <a:p>
                      <a:r>
                        <a:rPr lang="en-IN" sz="2400" dirty="0" smtClean="0"/>
                        <a:t>Coagulation profile</a:t>
                      </a:r>
                      <a:endParaRPr lang="en-IN" sz="2400" dirty="0"/>
                    </a:p>
                  </a:txBody>
                  <a:tcPr/>
                </a:tc>
                <a:tc>
                  <a:txBody>
                    <a:bodyPr/>
                    <a:lstStyle/>
                    <a:p>
                      <a:r>
                        <a:rPr lang="en-IN" sz="2400" dirty="0" smtClean="0"/>
                        <a:t>unchanged</a:t>
                      </a:r>
                      <a:endParaRPr lang="en-IN" sz="2400" dirty="0"/>
                    </a:p>
                  </a:txBody>
                  <a:tcPr/>
                </a:tc>
                <a:tc>
                  <a:txBody>
                    <a:bodyPr/>
                    <a:lstStyle/>
                    <a:p>
                      <a:r>
                        <a:rPr lang="en-IN" sz="2400" dirty="0" smtClean="0"/>
                        <a:t>Clotting time increases &amp; fibrinogen and platelet become low</a:t>
                      </a:r>
                      <a:endParaRPr lang="en-IN" sz="2400" dirty="0"/>
                    </a:p>
                  </a:txBody>
                  <a:tcPr/>
                </a:tc>
              </a:tr>
              <a:tr h="638378">
                <a:tc>
                  <a:txBody>
                    <a:bodyPr/>
                    <a:lstStyle/>
                    <a:p>
                      <a:r>
                        <a:rPr lang="en-IN" sz="2400" dirty="0" smtClean="0"/>
                        <a:t>Urine for protein</a:t>
                      </a:r>
                      <a:endParaRPr lang="en-IN" sz="2400" dirty="0"/>
                    </a:p>
                  </a:txBody>
                  <a:tcPr/>
                </a:tc>
                <a:tc>
                  <a:txBody>
                    <a:bodyPr/>
                    <a:lstStyle/>
                    <a:p>
                      <a:r>
                        <a:rPr lang="en-IN" sz="2400" dirty="0" smtClean="0"/>
                        <a:t>absent</a:t>
                      </a:r>
                      <a:endParaRPr lang="en-IN" sz="2400" dirty="0"/>
                    </a:p>
                  </a:txBody>
                  <a:tcPr/>
                </a:tc>
                <a:tc>
                  <a:txBody>
                    <a:bodyPr/>
                    <a:lstStyle/>
                    <a:p>
                      <a:r>
                        <a:rPr lang="en-IN" sz="2400" dirty="0" smtClean="0"/>
                        <a:t>present</a:t>
                      </a:r>
                      <a:endParaRPr lang="en-IN" sz="2400" dirty="0"/>
                    </a:p>
                  </a:txBody>
                  <a:tcPr/>
                </a:tc>
              </a:tr>
            </a:tbl>
          </a:graphicData>
        </a:graphic>
      </p:graphicFrame>
    </p:spTree>
    <p:extLst>
      <p:ext uri="{BB962C8B-B14F-4D97-AF65-F5344CB8AC3E}">
        <p14:creationId xmlns="" xmlns:p14="http://schemas.microsoft.com/office/powerpoint/2010/main" val="1671529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Complications….</a:t>
            </a:r>
            <a:endParaRPr lang="en-IN"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3661453300"/>
              </p:ext>
            </p:extLst>
          </p:nvPr>
        </p:nvGraphicFramePr>
        <p:xfrm>
          <a:off x="628650" y="1371600"/>
          <a:ext cx="78867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44525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PLACENTAL                             PLACENTA PREVIA</a:t>
            </a:r>
          </a:p>
          <a:p>
            <a:pPr marL="0" indent="0">
              <a:buNone/>
            </a:pPr>
            <a:r>
              <a:rPr lang="en-US" dirty="0" smtClean="0"/>
              <a:t>                                                ABRUPTO PLACENTA</a:t>
            </a:r>
          </a:p>
          <a:p>
            <a:pPr marL="0" indent="0">
              <a:buNone/>
            </a:pPr>
            <a:endParaRPr lang="en-US" dirty="0" smtClean="0"/>
          </a:p>
          <a:p>
            <a:pPr marL="0" indent="0">
              <a:buNone/>
            </a:pPr>
            <a:r>
              <a:rPr lang="en-US" dirty="0" smtClean="0"/>
              <a:t>UNEXPLAINED----INDETERMINATE BLEEDING</a:t>
            </a:r>
          </a:p>
          <a:p>
            <a:pPr marL="0" indent="0">
              <a:buNone/>
            </a:pPr>
            <a:r>
              <a:rPr lang="en-US" dirty="0" smtClean="0"/>
              <a:t>EXTRA PLACENTAL                          CERVICAL POLYP</a:t>
            </a:r>
          </a:p>
          <a:p>
            <a:pPr marL="0" indent="0">
              <a:buNone/>
            </a:pPr>
            <a:r>
              <a:rPr lang="en-US" dirty="0" smtClean="0"/>
              <a:t>                                                            Ca CERVIX</a:t>
            </a:r>
          </a:p>
          <a:p>
            <a:pPr marL="0" indent="0">
              <a:buNone/>
            </a:pPr>
            <a:r>
              <a:rPr lang="en-US" dirty="0" smtClean="0"/>
              <a:t>                                                          VARICOSE VEIN</a:t>
            </a:r>
          </a:p>
          <a:p>
            <a:pPr marL="0" indent="0">
              <a:buNone/>
            </a:pPr>
            <a:r>
              <a:rPr lang="en-US" dirty="0" smtClean="0"/>
              <a:t>                                         LOCAL TRAUMA</a:t>
            </a:r>
          </a:p>
        </p:txBody>
      </p:sp>
      <p:cxnSp>
        <p:nvCxnSpPr>
          <p:cNvPr id="5" name="Elbow Connector 4"/>
          <p:cNvCxnSpPr/>
          <p:nvPr/>
        </p:nvCxnSpPr>
        <p:spPr>
          <a:xfrm>
            <a:off x="2552700" y="1855790"/>
            <a:ext cx="990600" cy="609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185579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29891" y="3790253"/>
            <a:ext cx="1551709" cy="476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36818" y="3809466"/>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33800" y="4028459"/>
            <a:ext cx="803564" cy="959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33800" y="3809466"/>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PREVENTION </a:t>
            </a:r>
            <a:endParaRPr lang="en-IN" dirty="0"/>
          </a:p>
        </p:txBody>
      </p:sp>
      <p:sp>
        <p:nvSpPr>
          <p:cNvPr id="3" name="Content Placeholder 2"/>
          <p:cNvSpPr>
            <a:spLocks noGrp="1"/>
          </p:cNvSpPr>
          <p:nvPr>
            <p:ph sz="quarter" idx="1"/>
          </p:nvPr>
        </p:nvSpPr>
        <p:spPr/>
        <p:txBody>
          <a:bodyPr>
            <a:normAutofit/>
          </a:bodyPr>
          <a:lstStyle/>
          <a:p>
            <a:r>
              <a:rPr lang="en-IN" sz="2800" dirty="0" smtClean="0"/>
              <a:t>Elimination of knowing factors</a:t>
            </a:r>
          </a:p>
          <a:p>
            <a:r>
              <a:rPr lang="en-IN" sz="2800" dirty="0" smtClean="0"/>
              <a:t>Correction of </a:t>
            </a:r>
            <a:r>
              <a:rPr lang="en-IN" sz="2800" dirty="0" err="1" smtClean="0"/>
              <a:t>anemia</a:t>
            </a:r>
            <a:endParaRPr lang="en-IN" sz="2800" dirty="0" smtClean="0"/>
          </a:p>
          <a:p>
            <a:r>
              <a:rPr lang="en-IN" sz="2800" dirty="0" smtClean="0"/>
              <a:t>Prompt detection and hospitalization</a:t>
            </a:r>
            <a:endParaRPr lang="en-IN" sz="2800" dirty="0"/>
          </a:p>
        </p:txBody>
      </p:sp>
    </p:spTree>
    <p:extLst>
      <p:ext uri="{BB962C8B-B14F-4D97-AF65-F5344CB8AC3E}">
        <p14:creationId xmlns="" xmlns:p14="http://schemas.microsoft.com/office/powerpoint/2010/main" val="3535985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886700" cy="244474"/>
          </a:xfrm>
        </p:spPr>
        <p:txBody>
          <a:bodyPr>
            <a:normAutofit fontScale="90000"/>
          </a:bodyPr>
          <a:lstStyle/>
          <a:p>
            <a:r>
              <a:rPr lang="en-IN" dirty="0" smtClean="0"/>
              <a:t>MANAGEMENT &amp; NURSING MANAGEMENT</a:t>
            </a:r>
          </a:p>
        </p:txBody>
      </p:sp>
      <p:sp>
        <p:nvSpPr>
          <p:cNvPr id="3" name="Content Placeholder 2"/>
          <p:cNvSpPr>
            <a:spLocks noGrp="1"/>
          </p:cNvSpPr>
          <p:nvPr>
            <p:ph sz="quarter" idx="1"/>
          </p:nvPr>
        </p:nvSpPr>
        <p:spPr>
          <a:xfrm>
            <a:off x="228600" y="1981200"/>
            <a:ext cx="8610600" cy="3581400"/>
          </a:xfrm>
        </p:spPr>
        <p:txBody>
          <a:bodyPr>
            <a:noAutofit/>
          </a:bodyPr>
          <a:lstStyle/>
          <a:p>
            <a:r>
              <a:rPr lang="en-IN" sz="2800" dirty="0" smtClean="0"/>
              <a:t>Emergency management</a:t>
            </a:r>
          </a:p>
          <a:p>
            <a:pPr lvl="4"/>
            <a:r>
              <a:rPr lang="en-IN" sz="2400" dirty="0" smtClean="0"/>
              <a:t>Infusion</a:t>
            </a:r>
          </a:p>
          <a:p>
            <a:pPr lvl="4"/>
            <a:r>
              <a:rPr lang="en-IN" sz="2400" dirty="0" smtClean="0"/>
              <a:t>Blood transfusion</a:t>
            </a:r>
          </a:p>
          <a:p>
            <a:pPr lvl="4"/>
            <a:r>
              <a:rPr lang="en-IN" sz="2400" dirty="0" smtClean="0"/>
              <a:t>Coagulation profile</a:t>
            </a:r>
          </a:p>
          <a:p>
            <a:pPr lvl="4"/>
            <a:r>
              <a:rPr lang="en-IN" sz="2400" dirty="0" smtClean="0"/>
              <a:t>Urine output</a:t>
            </a:r>
          </a:p>
          <a:p>
            <a:pPr lvl="4"/>
            <a:r>
              <a:rPr lang="en-IN" sz="2400" dirty="0" smtClean="0"/>
              <a:t>Electronic </a:t>
            </a:r>
            <a:r>
              <a:rPr lang="en-IN" sz="2400" dirty="0" err="1" smtClean="0"/>
              <a:t>fetal</a:t>
            </a:r>
            <a:r>
              <a:rPr lang="en-IN" sz="2400" dirty="0" smtClean="0"/>
              <a:t> movement</a:t>
            </a:r>
          </a:p>
        </p:txBody>
      </p:sp>
    </p:spTree>
    <p:extLst>
      <p:ext uri="{BB962C8B-B14F-4D97-AF65-F5344CB8AC3E}">
        <p14:creationId xmlns="" xmlns:p14="http://schemas.microsoft.com/office/powerpoint/2010/main" val="2737035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sz="2800" dirty="0" smtClean="0"/>
              <a:t>Assessment  </a:t>
            </a:r>
          </a:p>
          <a:p>
            <a:pPr lvl="4"/>
            <a:r>
              <a:rPr lang="en-IN" sz="2400" dirty="0" err="1" smtClean="0"/>
              <a:t>Fetal</a:t>
            </a:r>
            <a:r>
              <a:rPr lang="en-IN" sz="2400" dirty="0" smtClean="0"/>
              <a:t> status</a:t>
            </a:r>
          </a:p>
          <a:p>
            <a:pPr lvl="4"/>
            <a:r>
              <a:rPr lang="en-IN" sz="2400" dirty="0" smtClean="0"/>
              <a:t>Grade of abruption</a:t>
            </a:r>
          </a:p>
          <a:p>
            <a:pPr lvl="4"/>
            <a:r>
              <a:rPr lang="en-IN" sz="2400" dirty="0" err="1" smtClean="0"/>
              <a:t>Hb</a:t>
            </a:r>
            <a:r>
              <a:rPr lang="en-IN" sz="2400" dirty="0" smtClean="0"/>
              <a:t>%, HCT&amp; coagulation profile</a:t>
            </a:r>
          </a:p>
          <a:p>
            <a:pPr lvl="4"/>
            <a:r>
              <a:rPr lang="en-IN" sz="2400" dirty="0" smtClean="0"/>
              <a:t>ABO &amp; </a:t>
            </a:r>
            <a:r>
              <a:rPr lang="en-IN" sz="2400" dirty="0" err="1" smtClean="0"/>
              <a:t>Rh</a:t>
            </a:r>
            <a:r>
              <a:rPr lang="en-IN" sz="2400" dirty="0" smtClean="0"/>
              <a:t> group</a:t>
            </a:r>
          </a:p>
          <a:p>
            <a:pPr lvl="4"/>
            <a:r>
              <a:rPr lang="en-IN" sz="2400" dirty="0" smtClean="0"/>
              <a:t>Depending on cervical condition and type of abruption CS or vaginal delivery can be decided</a:t>
            </a:r>
            <a:endParaRPr lang="en-IN" sz="2400" dirty="0"/>
          </a:p>
        </p:txBody>
      </p:sp>
    </p:spTree>
    <p:extLst>
      <p:ext uri="{BB962C8B-B14F-4D97-AF65-F5344CB8AC3E}">
        <p14:creationId xmlns="" xmlns:p14="http://schemas.microsoft.com/office/powerpoint/2010/main" val="853497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OPTIONS</a:t>
            </a:r>
            <a:endParaRPr lang="en-US" dirty="0"/>
          </a:p>
        </p:txBody>
      </p:sp>
      <p:sp>
        <p:nvSpPr>
          <p:cNvPr id="3" name="Content Placeholder 2"/>
          <p:cNvSpPr>
            <a:spLocks noGrp="1"/>
          </p:cNvSpPr>
          <p:nvPr>
            <p:ph sz="quarter" idx="1"/>
          </p:nvPr>
        </p:nvSpPr>
        <p:spPr/>
        <p:txBody>
          <a:bodyPr>
            <a:normAutofit/>
          </a:bodyPr>
          <a:lstStyle/>
          <a:p>
            <a:r>
              <a:rPr lang="en-US" dirty="0" smtClean="0"/>
              <a:t> (a) Immediate delivery </a:t>
            </a:r>
          </a:p>
          <a:p>
            <a:r>
              <a:rPr lang="en-US" dirty="0" smtClean="0"/>
              <a:t>(b) Management of complications if there is any</a:t>
            </a:r>
          </a:p>
          <a:p>
            <a:r>
              <a:rPr lang="en-US" dirty="0" smtClean="0"/>
              <a:t>(c) Expectant management (rare)</a:t>
            </a:r>
          </a:p>
          <a:p>
            <a:endParaRPr lang="en-US" dirty="0" smtClean="0"/>
          </a:p>
          <a:p>
            <a:r>
              <a:rPr lang="en-US" dirty="0" smtClean="0"/>
              <a:t>Definitive treatment is immediate delivery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The patient is in labor: </a:t>
            </a:r>
          </a:p>
          <a:p>
            <a:pPr lvl="1">
              <a:buClr>
                <a:schemeClr val="accent1"/>
              </a:buClr>
              <a:buFont typeface="Wingdings" pitchFamily="2" charset="2"/>
              <a:buChar char="Ø"/>
            </a:pPr>
            <a:r>
              <a:rPr lang="en-US" dirty="0" smtClean="0">
                <a:solidFill>
                  <a:schemeClr val="tx1"/>
                </a:solidFill>
              </a:rPr>
              <a:t>The labor is accelerated by low rupture of the membranes. </a:t>
            </a:r>
          </a:p>
          <a:p>
            <a:pPr lvl="1">
              <a:buClr>
                <a:schemeClr val="accent1"/>
              </a:buClr>
              <a:buFont typeface="Wingdings" pitchFamily="2" charset="2"/>
              <a:buChar char="Ø"/>
            </a:pPr>
            <a:r>
              <a:rPr lang="en-US" dirty="0" smtClean="0">
                <a:solidFill>
                  <a:schemeClr val="tx1"/>
                </a:solidFill>
              </a:rPr>
              <a:t>Rupture of the membranes with escape of liquor </a:t>
            </a:r>
            <a:r>
              <a:rPr lang="en-US" dirty="0" err="1" smtClean="0">
                <a:solidFill>
                  <a:schemeClr val="tx1"/>
                </a:solidFill>
              </a:rPr>
              <a:t>amnii</a:t>
            </a:r>
            <a:r>
              <a:rPr lang="en-US" dirty="0" smtClean="0">
                <a:solidFill>
                  <a:schemeClr val="tx1"/>
                </a:solidFill>
              </a:rPr>
              <a:t> accelerates labor and it increases the uterine tone also. </a:t>
            </a:r>
          </a:p>
          <a:p>
            <a:pPr lvl="1">
              <a:buClr>
                <a:schemeClr val="accent1"/>
              </a:buClr>
              <a:buFont typeface="Wingdings" pitchFamily="2" charset="2"/>
              <a:buChar char="Ø"/>
            </a:pPr>
            <a:r>
              <a:rPr lang="en-US" dirty="0" err="1" smtClean="0">
                <a:solidFill>
                  <a:schemeClr val="tx1"/>
                </a:solidFill>
              </a:rPr>
              <a:t>Oxytocin</a:t>
            </a:r>
            <a:r>
              <a:rPr lang="en-US" dirty="0" smtClean="0">
                <a:solidFill>
                  <a:schemeClr val="tx1"/>
                </a:solidFill>
              </a:rPr>
              <a:t> drip may be started to accelerate labor when needed. </a:t>
            </a:r>
          </a:p>
          <a:p>
            <a:r>
              <a:rPr lang="en-US" dirty="0" smtClean="0"/>
              <a:t>Vaginal delivery is favored in cases with: </a:t>
            </a:r>
          </a:p>
          <a:p>
            <a:pPr lvl="1"/>
            <a:r>
              <a:rPr lang="en-US" dirty="0" smtClean="0">
                <a:solidFill>
                  <a:schemeClr val="tx1"/>
                </a:solidFill>
              </a:rPr>
              <a:t>(</a:t>
            </a:r>
            <a:r>
              <a:rPr lang="en-US" dirty="0" err="1" smtClean="0">
                <a:solidFill>
                  <a:schemeClr val="tx1"/>
                </a:solidFill>
              </a:rPr>
              <a:t>i</a:t>
            </a:r>
            <a:r>
              <a:rPr lang="en-US" dirty="0" smtClean="0">
                <a:solidFill>
                  <a:schemeClr val="tx1"/>
                </a:solidFill>
              </a:rPr>
              <a:t>) Limited placental abruption </a:t>
            </a:r>
          </a:p>
          <a:p>
            <a:pPr lvl="1"/>
            <a:r>
              <a:rPr lang="en-US" dirty="0" smtClean="0">
                <a:solidFill>
                  <a:schemeClr val="tx1"/>
                </a:solidFill>
              </a:rPr>
              <a:t>(ii) FHR tracing is reassuring  </a:t>
            </a:r>
          </a:p>
          <a:p>
            <a:pPr lvl="1"/>
            <a:r>
              <a:rPr lang="en-US" dirty="0" smtClean="0">
                <a:solidFill>
                  <a:schemeClr val="tx1"/>
                </a:solidFill>
              </a:rPr>
              <a:t>(iii) Facilities for continuous (electronic) fetal monitoring is available  </a:t>
            </a:r>
          </a:p>
          <a:p>
            <a:pPr lvl="1"/>
            <a:r>
              <a:rPr lang="en-US" dirty="0" smtClean="0">
                <a:solidFill>
                  <a:schemeClr val="tx1"/>
                </a:solidFill>
              </a:rPr>
              <a:t>(iv) Prospect of vaginal delivery is soon or </a:t>
            </a:r>
          </a:p>
          <a:p>
            <a:pPr lvl="1"/>
            <a:r>
              <a:rPr lang="en-US" dirty="0" smtClean="0">
                <a:solidFill>
                  <a:schemeClr val="tx1"/>
                </a:solidFill>
              </a:rPr>
              <a:t>(v) Placental abruption with a dead fetus.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02352"/>
          </a:xfrm>
        </p:spPr>
        <p:txBody>
          <a:bodyPr>
            <a:normAutofit fontScale="77500" lnSpcReduction="20000"/>
          </a:bodyPr>
          <a:lstStyle/>
          <a:p>
            <a:r>
              <a:rPr lang="en-US" dirty="0" smtClean="0"/>
              <a:t>The patient is not in labor: </a:t>
            </a:r>
          </a:p>
          <a:p>
            <a:pPr lvl="1">
              <a:buClr>
                <a:schemeClr val="tx1"/>
              </a:buClr>
              <a:buFont typeface="Wingdings" pitchFamily="2" charset="2"/>
              <a:buChar char="v"/>
            </a:pPr>
            <a:r>
              <a:rPr lang="en-US" sz="2600" dirty="0" smtClean="0">
                <a:solidFill>
                  <a:srgbClr val="FF0000"/>
                </a:solidFill>
              </a:rPr>
              <a:t>(</a:t>
            </a:r>
            <a:r>
              <a:rPr lang="en-US" sz="2600" dirty="0" err="1" smtClean="0">
                <a:solidFill>
                  <a:srgbClr val="FF0000"/>
                </a:solidFill>
              </a:rPr>
              <a:t>i</a:t>
            </a:r>
            <a:r>
              <a:rPr lang="en-US" sz="2600" dirty="0" smtClean="0">
                <a:solidFill>
                  <a:srgbClr val="FF0000"/>
                </a:solidFill>
              </a:rPr>
              <a:t>) Bleeding continues </a:t>
            </a:r>
          </a:p>
          <a:p>
            <a:pPr lvl="1">
              <a:buClr>
                <a:schemeClr val="tx1"/>
              </a:buClr>
              <a:buFont typeface="Wingdings" pitchFamily="2" charset="2"/>
              <a:buChar char="v"/>
            </a:pPr>
            <a:r>
              <a:rPr lang="en-US" sz="2600" dirty="0" smtClean="0">
                <a:solidFill>
                  <a:srgbClr val="FF0000"/>
                </a:solidFill>
              </a:rPr>
              <a:t>(ii) &gt; Grade I abruption Delivery either by </a:t>
            </a:r>
          </a:p>
          <a:p>
            <a:pPr lvl="1">
              <a:buClr>
                <a:schemeClr val="tx1"/>
              </a:buClr>
              <a:buFont typeface="Wingdings" pitchFamily="2" charset="2"/>
              <a:buChar char="v"/>
            </a:pPr>
            <a:r>
              <a:rPr lang="en-US" sz="2600" dirty="0" smtClean="0">
                <a:solidFill>
                  <a:srgbClr val="FF0000"/>
                </a:solidFill>
              </a:rPr>
              <a:t>(A) Induction of labor or </a:t>
            </a:r>
          </a:p>
          <a:p>
            <a:pPr lvl="1">
              <a:buClr>
                <a:schemeClr val="tx1"/>
              </a:buClr>
              <a:buFont typeface="Wingdings" pitchFamily="2" charset="2"/>
              <a:buChar char="v"/>
            </a:pPr>
            <a:r>
              <a:rPr lang="en-US" sz="2600" dirty="0" smtClean="0">
                <a:solidFill>
                  <a:srgbClr val="FF0000"/>
                </a:solidFill>
              </a:rPr>
              <a:t>(B) Cesarean section. </a:t>
            </a:r>
          </a:p>
          <a:p>
            <a:pPr>
              <a:buNone/>
            </a:pPr>
            <a:endParaRPr lang="en-US" dirty="0" smtClean="0"/>
          </a:p>
          <a:p>
            <a:pPr marL="514350" indent="-514350">
              <a:buAutoNum type="alphaUcParenBoth"/>
            </a:pPr>
            <a:r>
              <a:rPr lang="en-US" dirty="0" smtClean="0"/>
              <a:t>Induction of labor is done by low rupture of membranes. </a:t>
            </a:r>
          </a:p>
          <a:p>
            <a:pPr marL="514350" indent="-514350">
              <a:buNone/>
            </a:pPr>
            <a:r>
              <a:rPr lang="en-US" dirty="0" smtClean="0"/>
              <a:t>	</a:t>
            </a:r>
            <a:r>
              <a:rPr lang="en-US" dirty="0" err="1" smtClean="0"/>
              <a:t>Oxytocin</a:t>
            </a:r>
            <a:r>
              <a:rPr lang="en-US" dirty="0" smtClean="0"/>
              <a:t> may be added to expedite delivery. Labor usually starts soon in majority of cases and delivery is completed quickly (4-6 hours). </a:t>
            </a:r>
          </a:p>
          <a:p>
            <a:pPr marL="514350" indent="-514350">
              <a:buNone/>
            </a:pPr>
            <a:r>
              <a:rPr lang="en-US" dirty="0" smtClean="0"/>
              <a:t>	Placenta with varying amount of </a:t>
            </a:r>
            <a:r>
              <a:rPr lang="en-US" dirty="0" err="1" smtClean="0"/>
              <a:t>retroplacental</a:t>
            </a:r>
            <a:r>
              <a:rPr lang="en-US" dirty="0" smtClean="0"/>
              <a:t> clot is expelled most often simultaneously with the delivery of the baby. </a:t>
            </a:r>
          </a:p>
          <a:p>
            <a:pPr marL="514350" indent="-514350">
              <a:buNone/>
            </a:pPr>
            <a:r>
              <a:rPr lang="en-US" dirty="0" smtClean="0"/>
              <a:t>	Inj. </a:t>
            </a:r>
            <a:r>
              <a:rPr lang="en-US" dirty="0" err="1" smtClean="0"/>
              <a:t>oxytocin</a:t>
            </a:r>
            <a:r>
              <a:rPr lang="en-US" dirty="0" smtClean="0"/>
              <a:t> 10.IU IV (slow) or IM or Inj. </a:t>
            </a:r>
            <a:r>
              <a:rPr lang="en-US" dirty="0" err="1" smtClean="0"/>
              <a:t>methergin</a:t>
            </a:r>
            <a:r>
              <a:rPr lang="en-US" dirty="0" smtClean="0"/>
              <a:t> 0.2 mg IV is given with the delivery of the baby to </a:t>
            </a:r>
            <a:r>
              <a:rPr lang="en-US" dirty="0" err="1" smtClean="0"/>
              <a:t>minimise</a:t>
            </a:r>
            <a:r>
              <a:rPr lang="en-US" dirty="0" smtClean="0"/>
              <a:t> postpartum blood loss. </a:t>
            </a:r>
          </a:p>
          <a:p>
            <a:pPr marL="514350" indent="-514350">
              <a:buNone/>
            </a:pPr>
            <a:r>
              <a:rPr lang="en-US" dirty="0" smtClean="0"/>
              <a:t>	</a:t>
            </a:r>
            <a:r>
              <a:rPr lang="en-US" dirty="0" err="1" smtClean="0"/>
              <a:t>Oxytocics</a:t>
            </a:r>
            <a:r>
              <a:rPr lang="en-US" dirty="0" smtClean="0"/>
              <a:t> should be used to improve the uterine tone along with blood transfusion.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(B) Cesarean section: Indications are : </a:t>
            </a:r>
          </a:p>
          <a:p>
            <a:pPr lvl="2">
              <a:buNone/>
            </a:pPr>
            <a:r>
              <a:rPr lang="en-US" dirty="0" smtClean="0">
                <a:solidFill>
                  <a:schemeClr val="tx1"/>
                </a:solidFill>
              </a:rPr>
              <a:t>(a) Severe abruption with live fetus </a:t>
            </a:r>
          </a:p>
          <a:p>
            <a:pPr lvl="2">
              <a:buNone/>
            </a:pPr>
            <a:r>
              <a:rPr lang="en-US" dirty="0" smtClean="0">
                <a:solidFill>
                  <a:schemeClr val="tx1"/>
                </a:solidFill>
              </a:rPr>
              <a:t>(b) </a:t>
            </a:r>
            <a:r>
              <a:rPr lang="en-US" dirty="0" err="1" smtClean="0">
                <a:solidFill>
                  <a:schemeClr val="tx1"/>
                </a:solidFill>
              </a:rPr>
              <a:t>Amniotomy</a:t>
            </a:r>
            <a:r>
              <a:rPr lang="en-US" dirty="0" smtClean="0">
                <a:solidFill>
                  <a:schemeClr val="tx1"/>
                </a:solidFill>
              </a:rPr>
              <a:t> could not be done (unfavorable cervix) </a:t>
            </a:r>
          </a:p>
          <a:p>
            <a:pPr lvl="2">
              <a:buNone/>
            </a:pPr>
            <a:r>
              <a:rPr lang="en-US" dirty="0" smtClean="0">
                <a:solidFill>
                  <a:schemeClr val="tx1"/>
                </a:solidFill>
              </a:rPr>
              <a:t>(c) Prospect of immediate vaginal delivery despite </a:t>
            </a:r>
            <a:r>
              <a:rPr lang="en-US" dirty="0" err="1" smtClean="0">
                <a:solidFill>
                  <a:schemeClr val="tx1"/>
                </a:solidFill>
              </a:rPr>
              <a:t>amniotomy</a:t>
            </a:r>
            <a:r>
              <a:rPr lang="en-US" dirty="0" smtClean="0">
                <a:solidFill>
                  <a:schemeClr val="tx1"/>
                </a:solidFill>
              </a:rPr>
              <a:t> is remote </a:t>
            </a:r>
          </a:p>
          <a:p>
            <a:pPr lvl="2">
              <a:buNone/>
            </a:pPr>
            <a:r>
              <a:rPr lang="en-US" dirty="0" smtClean="0">
                <a:solidFill>
                  <a:schemeClr val="tx1"/>
                </a:solidFill>
              </a:rPr>
              <a:t>(d) </a:t>
            </a:r>
            <a:r>
              <a:rPr lang="en-US" dirty="0" err="1" smtClean="0">
                <a:solidFill>
                  <a:schemeClr val="tx1"/>
                </a:solidFill>
              </a:rPr>
              <a:t>Amniotomy</a:t>
            </a:r>
            <a:r>
              <a:rPr lang="en-US" dirty="0" smtClean="0">
                <a:solidFill>
                  <a:schemeClr val="tx1"/>
                </a:solidFill>
              </a:rPr>
              <a:t> failed to control bleeding  </a:t>
            </a:r>
          </a:p>
          <a:p>
            <a:pPr lvl="2">
              <a:buNone/>
            </a:pPr>
            <a:r>
              <a:rPr lang="en-US" dirty="0" smtClean="0">
                <a:solidFill>
                  <a:schemeClr val="tx1"/>
                </a:solidFill>
              </a:rPr>
              <a:t>(e) </a:t>
            </a:r>
            <a:r>
              <a:rPr lang="en-US" dirty="0" err="1" smtClean="0">
                <a:solidFill>
                  <a:schemeClr val="tx1"/>
                </a:solidFill>
              </a:rPr>
              <a:t>Amniotomy</a:t>
            </a:r>
            <a:r>
              <a:rPr lang="en-US" dirty="0" smtClean="0">
                <a:solidFill>
                  <a:schemeClr val="tx1"/>
                </a:solidFill>
              </a:rPr>
              <a:t> failed to arrest the process of abruption (rising </a:t>
            </a:r>
            <a:r>
              <a:rPr lang="en-US" dirty="0" err="1" smtClean="0">
                <a:solidFill>
                  <a:schemeClr val="tx1"/>
                </a:solidFill>
              </a:rPr>
              <a:t>fundal</a:t>
            </a:r>
            <a:r>
              <a:rPr lang="en-US" dirty="0" smtClean="0">
                <a:solidFill>
                  <a:schemeClr val="tx1"/>
                </a:solidFill>
              </a:rPr>
              <a:t> height) </a:t>
            </a:r>
          </a:p>
          <a:p>
            <a:pPr lvl="2">
              <a:buNone/>
            </a:pPr>
            <a:r>
              <a:rPr lang="en-US" dirty="0" smtClean="0">
                <a:solidFill>
                  <a:schemeClr val="tx1"/>
                </a:solidFill>
              </a:rPr>
              <a:t>(f) Appearance of adverse features (fetal distress, falling fibrinogen level, </a:t>
            </a:r>
            <a:r>
              <a:rPr lang="en-US" dirty="0" err="1" smtClean="0">
                <a:solidFill>
                  <a:schemeClr val="tx1"/>
                </a:solidFill>
              </a:rPr>
              <a:t>oliguria</a:t>
            </a:r>
            <a:r>
              <a:rPr lang="en-US" dirty="0" smtClean="0">
                <a:solidFill>
                  <a:schemeClr val="tx1"/>
                </a:solidFill>
              </a:rPr>
              <a:t>). </a:t>
            </a:r>
          </a:p>
          <a:p>
            <a:pPr>
              <a:buNone/>
            </a:pPr>
            <a:r>
              <a:rPr lang="en-US" dirty="0" smtClean="0"/>
              <a:t>	Anesthesia during cesarean section: Regional anesthesia is generally avoided when there is significant hemorrhage. This is to avoid profound and persistent hypotension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EXPECTANT MANAGEMENT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Expectant management in a case of placental abruption is an exception and not the rule. </a:t>
            </a:r>
          </a:p>
          <a:p>
            <a:r>
              <a:rPr lang="en-US" dirty="0" smtClean="0"/>
              <a:t>Cases where bleeding is slight and has stopped (Grade I abruption), fetus reactive (CTG) and remote from term, may be considered. </a:t>
            </a:r>
          </a:p>
          <a:p>
            <a:r>
              <a:rPr lang="en-US" dirty="0" smtClean="0"/>
              <a:t>The goal of expectant management is to prolong the pregnancy with the hope of improving fetal maturity and survival. </a:t>
            </a:r>
          </a:p>
          <a:p>
            <a:r>
              <a:rPr lang="en-US" dirty="0" smtClean="0"/>
              <a:t>Continuous electronic fetal monitoring is maintained. Patient should be observed in the labor ward for 24-48 hours to ensure that no further placental separation is occurring.</a:t>
            </a:r>
          </a:p>
          <a:p>
            <a:r>
              <a:rPr lang="en-US" dirty="0" smtClean="0"/>
              <a:t>Corticosteroid has to be given if preterm</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3"/>
          <a:srcRect l="28697" r="1332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srcRect l="31040" t="26042" r="16837" b="20833"/>
          <a:stretch>
            <a:fillRect/>
          </a:stretch>
        </p:blipFill>
        <p:spPr bwMode="auto">
          <a:xfrm>
            <a:off x="0" y="228600"/>
            <a:ext cx="8909424" cy="6629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b="1" dirty="0" smtClean="0"/>
              <a:t>PLACENTA PREVIA </a:t>
            </a:r>
            <a:endParaRPr lang="en-IN" sz="4400" b="1" dirty="0"/>
          </a:p>
        </p:txBody>
      </p:sp>
      <p:sp>
        <p:nvSpPr>
          <p:cNvPr id="3" name="Content Placeholder 2"/>
          <p:cNvSpPr>
            <a:spLocks noGrp="1"/>
          </p:cNvSpPr>
          <p:nvPr>
            <p:ph sz="quarter" idx="1"/>
          </p:nvPr>
        </p:nvSpPr>
        <p:spPr/>
        <p:txBody>
          <a:bodyPr/>
          <a:lstStyle/>
          <a:p>
            <a:pPr marL="0" indent="0">
              <a:buNone/>
            </a:pPr>
            <a:r>
              <a:rPr lang="en-IN" sz="4000" dirty="0" smtClean="0"/>
              <a:t>DEFINITION</a:t>
            </a:r>
          </a:p>
          <a:p>
            <a:r>
              <a:rPr lang="en-IN" dirty="0" smtClean="0"/>
              <a:t>It is defined as when placenta is implanted partially or completely in the lower uterine segment (over or adjacent to internal </a:t>
            </a:r>
            <a:r>
              <a:rPr lang="en-IN" dirty="0" err="1" smtClean="0"/>
              <a:t>os</a:t>
            </a:r>
            <a:r>
              <a:rPr lang="en-IN" dirty="0" smtClean="0"/>
              <a:t>) </a:t>
            </a:r>
          </a:p>
          <a:p>
            <a:endParaRPr lang="en-IN" dirty="0" smtClean="0"/>
          </a:p>
          <a:p>
            <a:r>
              <a:rPr lang="en-US" dirty="0" smtClean="0"/>
              <a:t>The term </a:t>
            </a:r>
            <a:r>
              <a:rPr lang="en-US" dirty="0" err="1" smtClean="0"/>
              <a:t>previa</a:t>
            </a:r>
            <a:r>
              <a:rPr lang="en-US" dirty="0" smtClean="0"/>
              <a:t> (L, in front of) denotes the position of the placenta in relation to the presenting part. </a:t>
            </a:r>
            <a:endParaRPr lang="en-IN" dirty="0" smtClean="0"/>
          </a:p>
        </p:txBody>
      </p:sp>
    </p:spTree>
    <p:extLst>
      <p:ext uri="{BB962C8B-B14F-4D97-AF65-F5344CB8AC3E}">
        <p14:creationId xmlns="" xmlns:p14="http://schemas.microsoft.com/office/powerpoint/2010/main" val="406544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INDETERMINATE BLEEDING</a:t>
            </a:r>
            <a:endParaRPr lang="en-US" dirty="0"/>
          </a:p>
        </p:txBody>
      </p:sp>
      <p:sp>
        <p:nvSpPr>
          <p:cNvPr id="3" name="Content Placeholder 2"/>
          <p:cNvSpPr>
            <a:spLocks noGrp="1"/>
          </p:cNvSpPr>
          <p:nvPr>
            <p:ph sz="quarter" idx="1"/>
          </p:nvPr>
        </p:nvSpPr>
        <p:spPr/>
        <p:txBody>
          <a:bodyPr/>
          <a:lstStyle/>
          <a:p>
            <a:r>
              <a:rPr lang="en-US" dirty="0" smtClean="0"/>
              <a:t>The exact cause of vaginal bleeding in late pregnancy is not clearly understood in few cases. </a:t>
            </a:r>
          </a:p>
          <a:p>
            <a:r>
              <a:rPr lang="en-US" dirty="0" smtClean="0"/>
              <a:t>The diagnosis of unclassified bleeding should be made after exclusion of placenta </a:t>
            </a:r>
            <a:r>
              <a:rPr lang="en-US" dirty="0" err="1" smtClean="0"/>
              <a:t>previa</a:t>
            </a:r>
            <a:r>
              <a:rPr lang="en-US" dirty="0" smtClean="0"/>
              <a:t>, placental abruption and local causes</a:t>
            </a:r>
          </a:p>
          <a:p>
            <a:r>
              <a:rPr lang="en-US" dirty="0" smtClean="0"/>
              <a:t>Rupture of </a:t>
            </a:r>
            <a:r>
              <a:rPr lang="en-US" dirty="0" err="1" smtClean="0"/>
              <a:t>vasa</a:t>
            </a:r>
            <a:r>
              <a:rPr lang="en-US" dirty="0" smtClean="0"/>
              <a:t> </a:t>
            </a:r>
            <a:r>
              <a:rPr lang="en-US" dirty="0" err="1" smtClean="0"/>
              <a:t>previa</a:t>
            </a:r>
            <a:r>
              <a:rPr lang="en-US" dirty="0" smtClean="0"/>
              <a:t>, marginal sinus hemorrhage, </a:t>
            </a:r>
            <a:r>
              <a:rPr lang="en-US" dirty="0" err="1" smtClean="0"/>
              <a:t>circumvallate</a:t>
            </a:r>
            <a:r>
              <a:rPr lang="en-US" dirty="0" smtClean="0"/>
              <a:t> placenta, marked </a:t>
            </a:r>
            <a:r>
              <a:rPr lang="en-US" dirty="0" err="1" smtClean="0"/>
              <a:t>decidual</a:t>
            </a:r>
            <a:r>
              <a:rPr lang="en-US" dirty="0" smtClean="0"/>
              <a:t> reaction on </a:t>
            </a:r>
            <a:r>
              <a:rPr lang="en-US" dirty="0" err="1" smtClean="0"/>
              <a:t>endocervix</a:t>
            </a:r>
            <a:r>
              <a:rPr lang="en-US" dirty="0" smtClean="0"/>
              <a:t> or excessive show may be a possible cause of such bleeding.</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marL="0" indent="0" algn="ctr">
              <a:buNone/>
            </a:pPr>
            <a:r>
              <a:rPr lang="en-IN" dirty="0"/>
              <a:t>REFERENCE</a:t>
            </a:r>
          </a:p>
          <a:p>
            <a:r>
              <a:rPr lang="en-IN" dirty="0" err="1"/>
              <a:t>Dutta</a:t>
            </a:r>
            <a:r>
              <a:rPr lang="en-IN" dirty="0"/>
              <a:t> D C. Text book of obstetrics. Jay pee publishers.</a:t>
            </a:r>
          </a:p>
          <a:p>
            <a:r>
              <a:rPr lang="en-IN" dirty="0"/>
              <a:t>Sheila </a:t>
            </a:r>
            <a:r>
              <a:rPr lang="en-IN" dirty="0" err="1"/>
              <a:t>Balakrishnan</a:t>
            </a:r>
            <a:r>
              <a:rPr lang="en-IN" dirty="0"/>
              <a:t>. Text book of obstetrics. </a:t>
            </a:r>
            <a:r>
              <a:rPr lang="en-IN" dirty="0" err="1"/>
              <a:t>Paras</a:t>
            </a:r>
            <a:r>
              <a:rPr lang="en-IN" dirty="0"/>
              <a:t> book publishers</a:t>
            </a:r>
          </a:p>
          <a:p>
            <a:r>
              <a:rPr lang="en-IN" dirty="0" smtClean="0"/>
              <a:t>A </a:t>
            </a:r>
            <a:r>
              <a:rPr lang="en-IN" dirty="0"/>
              <a:t>V Raman. Maternity nursing </a:t>
            </a:r>
            <a:r>
              <a:rPr lang="en-IN" dirty="0" err="1"/>
              <a:t>family,newborn</a:t>
            </a:r>
            <a:r>
              <a:rPr lang="en-IN" dirty="0"/>
              <a:t> and </a:t>
            </a:r>
            <a:r>
              <a:rPr lang="en-IN" dirty="0" err="1"/>
              <a:t>womens</a:t>
            </a:r>
            <a:r>
              <a:rPr lang="en-IN" dirty="0"/>
              <a:t> health care. Williams and </a:t>
            </a:r>
            <a:r>
              <a:rPr lang="en-IN" dirty="0" err="1"/>
              <a:t>wilkins</a:t>
            </a:r>
            <a:r>
              <a:rPr lang="en-IN" dirty="0"/>
              <a:t> publishers.</a:t>
            </a:r>
          </a:p>
          <a:p>
            <a:r>
              <a:rPr lang="en-IN" dirty="0"/>
              <a:t>Adele </a:t>
            </a:r>
            <a:r>
              <a:rPr lang="en-IN" dirty="0" err="1"/>
              <a:t>Pillitteri</a:t>
            </a:r>
            <a:r>
              <a:rPr lang="en-IN" dirty="0"/>
              <a:t>. Maternal and child health nursing. Lippincott </a:t>
            </a:r>
            <a:r>
              <a:rPr lang="en-IN" dirty="0" err="1"/>
              <a:t>william</a:t>
            </a:r>
            <a:r>
              <a:rPr lang="en-IN" dirty="0"/>
              <a:t> </a:t>
            </a:r>
            <a:r>
              <a:rPr lang="en-IN" dirty="0" err="1"/>
              <a:t>amd</a:t>
            </a:r>
            <a:r>
              <a:rPr lang="en-IN" dirty="0"/>
              <a:t> </a:t>
            </a:r>
            <a:r>
              <a:rPr lang="en-IN" dirty="0" err="1"/>
              <a:t>wilkins</a:t>
            </a:r>
            <a:r>
              <a:rPr lang="en-IN" dirty="0"/>
              <a:t> publishers.</a:t>
            </a:r>
          </a:p>
          <a:p>
            <a:endParaRPr lang="en-IN" dirty="0"/>
          </a:p>
        </p:txBody>
      </p:sp>
    </p:spTree>
    <p:extLst>
      <p:ext uri="{BB962C8B-B14F-4D97-AF65-F5344CB8AC3E}">
        <p14:creationId xmlns="" xmlns:p14="http://schemas.microsoft.com/office/powerpoint/2010/main" val="865344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sz="quarter" idx="1"/>
          </p:nvPr>
        </p:nvSpPr>
        <p:spPr/>
        <p:txBody>
          <a:bodyPr/>
          <a:lstStyle/>
          <a:p>
            <a:r>
              <a:rPr lang="en-US" dirty="0" smtClean="0">
                <a:hlinkClick r:id="rId2"/>
              </a:rPr>
              <a:t>https://</a:t>
            </a:r>
            <a:r>
              <a:rPr lang="en-US" dirty="0" smtClean="0">
                <a:hlinkClick r:id="rId2"/>
              </a:rPr>
              <a:t>forms.gle/e2qpmJCYmHFEK8vY8</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IN" dirty="0" smtClean="0"/>
              <a:t>Incidence – 0.5 to 1% </a:t>
            </a:r>
          </a:p>
          <a:p>
            <a:r>
              <a:rPr lang="en-IN" dirty="0" smtClean="0"/>
              <a:t>Common in</a:t>
            </a:r>
          </a:p>
          <a:p>
            <a:pPr lvl="1">
              <a:buClr>
                <a:srgbClr val="C00000"/>
              </a:buClr>
            </a:pPr>
            <a:r>
              <a:rPr lang="en-IN" dirty="0" smtClean="0">
                <a:solidFill>
                  <a:schemeClr val="tx1"/>
                </a:solidFill>
              </a:rPr>
              <a:t>80% occur in multipara</a:t>
            </a:r>
          </a:p>
          <a:p>
            <a:pPr lvl="1">
              <a:buClr>
                <a:srgbClr val="C00000"/>
              </a:buClr>
            </a:pPr>
            <a:r>
              <a:rPr lang="en-IN" dirty="0" smtClean="0">
                <a:solidFill>
                  <a:schemeClr val="tx1"/>
                </a:solidFill>
              </a:rPr>
              <a:t>More than 35 years is more common</a:t>
            </a:r>
          </a:p>
          <a:p>
            <a:pPr lvl="1">
              <a:buClr>
                <a:srgbClr val="C00000"/>
              </a:buClr>
            </a:pPr>
            <a:r>
              <a:rPr lang="en-IN" dirty="0" smtClean="0">
                <a:solidFill>
                  <a:schemeClr val="tx1"/>
                </a:solidFill>
              </a:rPr>
              <a:t>Multiple pregnancy</a:t>
            </a:r>
          </a:p>
          <a:p>
            <a:pPr lvl="1">
              <a:buClr>
                <a:srgbClr val="C00000"/>
              </a:buClr>
            </a:pPr>
            <a:r>
              <a:rPr lang="en-IN" dirty="0" smtClean="0">
                <a:solidFill>
                  <a:schemeClr val="tx1"/>
                </a:solidFill>
              </a:rPr>
              <a:t>High birth order</a:t>
            </a:r>
            <a:endParaRPr lang="en-IN" dirty="0">
              <a:solidFill>
                <a:schemeClr val="tx1"/>
              </a:solidFill>
            </a:endParaRPr>
          </a:p>
        </p:txBody>
      </p:sp>
    </p:spTree>
    <p:extLst>
      <p:ext uri="{BB962C8B-B14F-4D97-AF65-F5344CB8AC3E}">
        <p14:creationId xmlns="" xmlns:p14="http://schemas.microsoft.com/office/powerpoint/2010/main" val="68695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a:xfrm>
            <a:off x="612648" y="1600200"/>
            <a:ext cx="8153400" cy="5029200"/>
          </a:xfrm>
        </p:spPr>
        <p:txBody>
          <a:bodyPr>
            <a:normAutofit/>
          </a:bodyPr>
          <a:lstStyle/>
          <a:p>
            <a:r>
              <a:rPr lang="en-IN" dirty="0" smtClean="0"/>
              <a:t>Etiology</a:t>
            </a:r>
          </a:p>
          <a:p>
            <a:pPr lvl="1"/>
            <a:r>
              <a:rPr lang="en-IN" sz="4000" dirty="0" smtClean="0"/>
              <a:t>Dropping down theory</a:t>
            </a:r>
          </a:p>
          <a:p>
            <a:pPr lvl="1"/>
            <a:r>
              <a:rPr lang="en-IN" sz="4000" dirty="0" smtClean="0"/>
              <a:t>Persistent chorionic activity</a:t>
            </a:r>
          </a:p>
          <a:p>
            <a:pPr lvl="1"/>
            <a:r>
              <a:rPr lang="en-IN" sz="4000" dirty="0" smtClean="0"/>
              <a:t>Defective </a:t>
            </a:r>
            <a:r>
              <a:rPr lang="en-IN" sz="4000" dirty="0" err="1" smtClean="0"/>
              <a:t>decidual</a:t>
            </a:r>
            <a:r>
              <a:rPr lang="en-IN" sz="4000" dirty="0" smtClean="0"/>
              <a:t> theory</a:t>
            </a:r>
          </a:p>
          <a:p>
            <a:pPr lvl="1"/>
            <a:r>
              <a:rPr lang="en-IN" sz="4000" dirty="0" smtClean="0"/>
              <a:t>Big surface area theory</a:t>
            </a:r>
            <a:endParaRPr lang="en-IN" sz="4000" dirty="0"/>
          </a:p>
        </p:txBody>
      </p:sp>
    </p:spTree>
    <p:extLst>
      <p:ext uri="{BB962C8B-B14F-4D97-AF65-F5344CB8AC3E}">
        <p14:creationId xmlns="" xmlns:p14="http://schemas.microsoft.com/office/powerpoint/2010/main" val="509252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IN" dirty="0" smtClean="0"/>
              <a:t>(a) </a:t>
            </a:r>
            <a:r>
              <a:rPr lang="en-IN" dirty="0" err="1" smtClean="0"/>
              <a:t>Multiparity</a:t>
            </a:r>
            <a:r>
              <a:rPr lang="en-IN" dirty="0" smtClean="0"/>
              <a:t> </a:t>
            </a:r>
          </a:p>
          <a:p>
            <a:r>
              <a:rPr lang="en-IN" dirty="0" smtClean="0"/>
              <a:t>(b) Increased maternal age (&gt; 35 years)</a:t>
            </a:r>
          </a:p>
          <a:p>
            <a:r>
              <a:rPr lang="en-IN" dirty="0" smtClean="0"/>
              <a:t>(c) History of previous </a:t>
            </a:r>
            <a:r>
              <a:rPr lang="en-IN" dirty="0" err="1" smtClean="0"/>
              <a:t>cesarean</a:t>
            </a:r>
            <a:r>
              <a:rPr lang="en-IN" dirty="0" smtClean="0"/>
              <a:t> section or any other scar in the uterus (</a:t>
            </a:r>
            <a:r>
              <a:rPr lang="en-IN" dirty="0" err="1" smtClean="0"/>
              <a:t>myomectomy</a:t>
            </a:r>
            <a:r>
              <a:rPr lang="en-IN" dirty="0" smtClean="0"/>
              <a:t> or </a:t>
            </a:r>
            <a:r>
              <a:rPr lang="en-IN" dirty="0" err="1" smtClean="0"/>
              <a:t>hysterotomy</a:t>
            </a:r>
            <a:r>
              <a:rPr lang="en-IN" dirty="0" smtClean="0"/>
              <a:t>) </a:t>
            </a:r>
          </a:p>
          <a:p>
            <a:r>
              <a:rPr lang="en-IN" dirty="0" smtClean="0"/>
              <a:t>(d) Placental size (mentioned before) and abnormality (</a:t>
            </a:r>
            <a:r>
              <a:rPr lang="en-IN" dirty="0" err="1" smtClean="0"/>
              <a:t>succenturiate</a:t>
            </a:r>
            <a:r>
              <a:rPr lang="en-IN" dirty="0" smtClean="0"/>
              <a:t> lobes) </a:t>
            </a:r>
          </a:p>
          <a:p>
            <a:r>
              <a:rPr lang="en-IN" dirty="0" smtClean="0"/>
              <a:t>(e) Smoking — causes placental hypertrophy to compensate carbon monoxide induced hypoxemia. </a:t>
            </a:r>
          </a:p>
          <a:p>
            <a:r>
              <a:rPr lang="en-IN" dirty="0" smtClean="0"/>
              <a:t>(f) Prior curettage.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PLACENTA PREVIA</a:t>
            </a:r>
            <a:endParaRPr lang="en-US" dirty="0"/>
          </a:p>
        </p:txBody>
      </p:sp>
      <p:sp>
        <p:nvSpPr>
          <p:cNvPr id="3" name="Content Placeholder 2"/>
          <p:cNvSpPr>
            <a:spLocks noGrp="1"/>
          </p:cNvSpPr>
          <p:nvPr>
            <p:ph sz="quarter" idx="1"/>
          </p:nvPr>
        </p:nvSpPr>
        <p:spPr>
          <a:xfrm>
            <a:off x="314902" y="3886200"/>
            <a:ext cx="8503920" cy="4572000"/>
          </a:xfrm>
        </p:spPr>
        <p:txBody>
          <a:bodyPr/>
          <a:lstStyle/>
          <a:p>
            <a:endParaRPr lang="en-US" dirty="0"/>
          </a:p>
        </p:txBody>
      </p:sp>
      <p:pic>
        <p:nvPicPr>
          <p:cNvPr id="3074" name="Picture 2" descr="http://4.bp.blogspot.com/-8jW86tkpJ4Q/UaKPoAZIViI/AAAAAAAABYE/-rYpdA3mdq0/s400/placentas-04+types.jpg"/>
          <p:cNvPicPr>
            <a:picLocks noChangeAspect="1" noChangeArrowheads="1"/>
          </p:cNvPicPr>
          <p:nvPr/>
        </p:nvPicPr>
        <p:blipFill>
          <a:blip r:embed="rId2"/>
          <a:srcRect/>
          <a:stretch>
            <a:fillRect/>
          </a:stretch>
        </p:blipFill>
        <p:spPr bwMode="auto">
          <a:xfrm>
            <a:off x="307976" y="1143000"/>
            <a:ext cx="8448098" cy="5715000"/>
          </a:xfrm>
          <a:prstGeom prst="rect">
            <a:avLst/>
          </a:prstGeom>
          <a:noFill/>
        </p:spPr>
      </p:pic>
      <p:sp>
        <p:nvSpPr>
          <p:cNvPr id="3076" name="AutoShape 4" descr="https://encrypted-tbn0.gstatic.com/images?q=tbn:ANd9GcTNQE6xznaxPs7NhqgAnRBX_dUO3b9ILI3iIrdJa99pQbBQUGmtz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872</TotalTime>
  <Words>2765</Words>
  <Application>Microsoft Office PowerPoint</Application>
  <PresentationFormat>On-screen Show (4:3)</PresentationFormat>
  <Paragraphs>380</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Civic</vt:lpstr>
      <vt:lpstr>ANTE PARTUM HAEMORRHAGE</vt:lpstr>
      <vt:lpstr>Slide 2</vt:lpstr>
      <vt:lpstr>DEFINITION</vt:lpstr>
      <vt:lpstr>CAUSES</vt:lpstr>
      <vt:lpstr>PLACENTA PREVIA </vt:lpstr>
      <vt:lpstr>Slide 6</vt:lpstr>
      <vt:lpstr>Slide 7</vt:lpstr>
      <vt:lpstr>Slide 8</vt:lpstr>
      <vt:lpstr>TYPES PLACENTA PREVIA</vt:lpstr>
      <vt:lpstr>Slide 10</vt:lpstr>
      <vt:lpstr>Slide 11</vt:lpstr>
      <vt:lpstr>PATHOLOGICAL ANATOMY</vt:lpstr>
      <vt:lpstr>Slide 13</vt:lpstr>
      <vt:lpstr>CLINICAL MANIFESTATIONS</vt:lpstr>
      <vt:lpstr>Slide 15</vt:lpstr>
      <vt:lpstr>DIAGNOSIS </vt:lpstr>
      <vt:lpstr>COMPLICATION</vt:lpstr>
      <vt:lpstr>PREVENTION </vt:lpstr>
      <vt:lpstr>MANAGEMENT</vt:lpstr>
      <vt:lpstr>Slide 20</vt:lpstr>
      <vt:lpstr>EXPECTANT MANAGEMENT</vt:lpstr>
      <vt:lpstr>Slide 22</vt:lpstr>
      <vt:lpstr>Slide 23</vt:lpstr>
      <vt:lpstr>GENERAL REMARKS ON CESAREAN SECTION</vt:lpstr>
      <vt:lpstr>Precautions during vaginal delivery</vt:lpstr>
      <vt:lpstr>Slide 26</vt:lpstr>
      <vt:lpstr>PROGNOSIS</vt:lpstr>
      <vt:lpstr>NURSING MANAGEMENT </vt:lpstr>
      <vt:lpstr>ABRUPTIO PLACENTA/ ACCIDENTAL HEMORRHAGE/ PREMATURE SEPARATION OF PLACENTA</vt:lpstr>
      <vt:lpstr>ABRUPTIO PLACENTA - TYPES</vt:lpstr>
      <vt:lpstr>Slide 31</vt:lpstr>
      <vt:lpstr>ETIOLOGY</vt:lpstr>
      <vt:lpstr>PATHOGENESIS </vt:lpstr>
      <vt:lpstr>COUVELAIRE UTERUS  (UTERO PLACENTAL APOPLEXY)</vt:lpstr>
      <vt:lpstr>COUVELAIRE UTERUS</vt:lpstr>
      <vt:lpstr>CLASSIFICATION</vt:lpstr>
      <vt:lpstr>CLINICAL FEATURES AND DIAGNOSIS</vt:lpstr>
      <vt:lpstr>Slide 38</vt:lpstr>
      <vt:lpstr>Complications….</vt:lpstr>
      <vt:lpstr>PREVENTION </vt:lpstr>
      <vt:lpstr>MANAGEMENT &amp; NURSING MANAGEMENT</vt:lpstr>
      <vt:lpstr>Slide 42</vt:lpstr>
      <vt:lpstr>MANAGEMENT OPTIONS</vt:lpstr>
      <vt:lpstr>Slide 44</vt:lpstr>
      <vt:lpstr>Slide 45</vt:lpstr>
      <vt:lpstr>Slide 46</vt:lpstr>
      <vt:lpstr>EXPECTANT MANAGEMENT</vt:lpstr>
      <vt:lpstr>Slide 48</vt:lpstr>
      <vt:lpstr>Slide 49</vt:lpstr>
      <vt:lpstr>INDETERMINATE BLEEDING</vt:lpstr>
      <vt:lpstr>Slide 51</vt:lpstr>
      <vt:lpstr>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 PARTUM HAEMORRHAGE</dc:title>
  <dc:creator>USER</dc:creator>
  <cp:lastModifiedBy>asuss</cp:lastModifiedBy>
  <cp:revision>82</cp:revision>
  <dcterms:created xsi:type="dcterms:W3CDTF">2014-05-16T05:28:28Z</dcterms:created>
  <dcterms:modified xsi:type="dcterms:W3CDTF">2020-10-22T04:09:16Z</dcterms:modified>
</cp:coreProperties>
</file>